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8"/>
  </p:notesMasterIdLst>
  <p:sldIdLst>
    <p:sldId id="901" r:id="rId2"/>
    <p:sldId id="259" r:id="rId3"/>
    <p:sldId id="258" r:id="rId4"/>
    <p:sldId id="260" r:id="rId5"/>
    <p:sldId id="774" r:id="rId6"/>
    <p:sldId id="834" r:id="rId7"/>
    <p:sldId id="261" r:id="rId8"/>
    <p:sldId id="776" r:id="rId9"/>
    <p:sldId id="777" r:id="rId10"/>
    <p:sldId id="835" r:id="rId11"/>
    <p:sldId id="779" r:id="rId12"/>
    <p:sldId id="780" r:id="rId13"/>
    <p:sldId id="781" r:id="rId14"/>
    <p:sldId id="782" r:id="rId15"/>
    <p:sldId id="836" r:id="rId16"/>
    <p:sldId id="784" r:id="rId17"/>
    <p:sldId id="785" r:id="rId18"/>
    <p:sldId id="815" r:id="rId19"/>
    <p:sldId id="837" r:id="rId20"/>
    <p:sldId id="810" r:id="rId21"/>
    <p:sldId id="791" r:id="rId22"/>
    <p:sldId id="816" r:id="rId23"/>
    <p:sldId id="793" r:id="rId24"/>
    <p:sldId id="818" r:id="rId25"/>
    <p:sldId id="794" r:id="rId26"/>
    <p:sldId id="798" r:id="rId27"/>
    <p:sldId id="799" r:id="rId28"/>
    <p:sldId id="811" r:id="rId29"/>
    <p:sldId id="802" r:id="rId30"/>
    <p:sldId id="803" r:id="rId31"/>
    <p:sldId id="819" r:id="rId32"/>
    <p:sldId id="820" r:id="rId33"/>
    <p:sldId id="821" r:id="rId34"/>
    <p:sldId id="822" r:id="rId35"/>
    <p:sldId id="804" r:id="rId36"/>
    <p:sldId id="812" r:id="rId37"/>
  </p:sldIdLst>
  <p:sldSz cx="12192000" cy="6858000"/>
  <p:notesSz cx="6858000" cy="9144000"/>
  <p:embeddedFontLst>
    <p:embeddedFont>
      <p:font typeface="等线" panose="02010600030101010101" pitchFamily="2" charset="-122"/>
      <p:regular r:id="rId39"/>
      <p:bold r:id="rId40"/>
    </p:embeddedFont>
    <p:embeddedFont>
      <p:font typeface="等线 Light" panose="02010600030101010101" pitchFamily="2" charset="-122"/>
      <p:regular r:id="rId41"/>
    </p:embeddedFont>
    <p:embeddedFont>
      <p:font typeface="Calibri" panose="020F0502020204030204" pitchFamily="34" charset="0"/>
      <p:regular r:id="rId42"/>
      <p:bold r:id="rId43"/>
      <p:italic r:id="rId44"/>
      <p:boldItalic r:id="rId45"/>
    </p:embeddedFont>
    <p:embeddedFont>
      <p:font typeface="HYQIHEIX1-35W THIN" pitchFamily="18" charset="-122"/>
      <p:regular r:id="rId46"/>
      <p:bold r:id="rId47"/>
      <p:italic r:id="rId48"/>
      <p:boldItalic r:id="rId49"/>
    </p:embeddedFont>
    <p:embeddedFont>
      <p:font typeface="HYQIHEIX1-45W EXTRALIGHT" pitchFamily="18" charset="-122"/>
      <p:regular r:id="rId50"/>
      <p:bold r:id="rId51"/>
      <p:italic r:id="rId52"/>
      <p:boldItalic r:id="rId53"/>
    </p:embeddedFont>
    <p:embeddedFont>
      <p:font typeface="HYQIHEIX1-55W BOOK" pitchFamily="18" charset="-122"/>
      <p:regular r:id="rId54"/>
      <p:bold r:id="rId55"/>
      <p:italic r:id="rId56"/>
      <p:boldItalic r:id="rId57"/>
    </p:embeddedFont>
    <p:embeddedFont>
      <p:font typeface="Politica" panose="02000503000000000000" pitchFamily="2" charset="0"/>
      <p:regular r:id="rId58"/>
      <p:bold r:id="rId59"/>
      <p:italic r:id="rId60"/>
      <p:boldItalic r:id="rId61"/>
    </p:embeddedFont>
    <p:embeddedFont>
      <p:font typeface="Politica Bold" panose="02000503000000000000" pitchFamily="2" charset="0"/>
      <p:regular r:id="rId62"/>
      <p:bold r:id="rId63"/>
      <p:italic r:id="rId64"/>
      <p:boldItalic r:id="rId6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673C"/>
    <a:srgbClr val="936836"/>
    <a:srgbClr val="007032"/>
    <a:srgbClr val="538234"/>
    <a:srgbClr val="598F44"/>
    <a:srgbClr val="93683D"/>
    <a:srgbClr val="92673D"/>
    <a:srgbClr val="404040"/>
    <a:srgbClr val="F2F2F2"/>
    <a:srgbClr val="106E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003" autoAdjust="0"/>
    <p:restoredTop sz="96296"/>
  </p:normalViewPr>
  <p:slideViewPr>
    <p:cSldViewPr snapToGrid="0" snapToObjects="1">
      <p:cViewPr>
        <p:scale>
          <a:sx n="93" d="100"/>
          <a:sy n="93" d="100"/>
        </p:scale>
        <p:origin x="1816" y="936"/>
      </p:cViewPr>
      <p:guideLst>
        <p:guide pos="3840"/>
        <p:guide orient="horz"/>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4.fntdata"/><Relationship Id="rId47" Type="http://schemas.openxmlformats.org/officeDocument/2006/relationships/font" Target="fonts/font9.fntdata"/><Relationship Id="rId63" Type="http://schemas.openxmlformats.org/officeDocument/2006/relationships/font" Target="fonts/font25.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2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font" Target="fonts/font26.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font" Target="fonts/font2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fntdata"/><Relationship Id="rId34" Type="http://schemas.openxmlformats.org/officeDocument/2006/relationships/slide" Target="slides/slide33.xml"/><Relationship Id="rId50" Type="http://schemas.openxmlformats.org/officeDocument/2006/relationships/font" Target="fonts/font12.fntdata"/><Relationship Id="rId55"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B3D1B-EE49-2345-9C81-BAC86C48162F}" type="datetimeFigureOut">
              <a:rPr kumimoji="1" lang="zh-CN" altLang="en-US" smtClean="0"/>
              <a:t>2023/5/6</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216AF-F754-E24D-8885-2453D7DA02B3}"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3</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951137" y="3132812"/>
            <a:ext cx="7603019" cy="2969548"/>
          </a:xfrm>
          <a:prstGeom prst="rect">
            <a:avLst/>
          </a:prstGeom>
        </p:spPr>
        <p:txBody>
          <a:bodyPr lIns="77467" tIns="38734" rIns="77467" bIns="38734">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951137" y="3132812"/>
            <a:ext cx="7603019" cy="2969548"/>
          </a:xfrm>
          <a:prstGeom prst="rect">
            <a:avLst/>
          </a:prstGeom>
        </p:spPr>
        <p:txBody>
          <a:bodyPr lIns="77467" tIns="38734" rIns="77467" bIns="38734">
            <a:norm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23</a:t>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26</a:t>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27</a:t>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29</a:t>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5</a:t>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32</a:t>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33</a:t>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34</a:t>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35</a:t>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951137" y="3132812"/>
            <a:ext cx="7603019" cy="2969548"/>
          </a:xfrm>
          <a:prstGeom prst="rect">
            <a:avLst/>
          </a:prstGeom>
        </p:spPr>
        <p:txBody>
          <a:bodyPr lIns="77467" tIns="38734" rIns="77467" bIns="38734">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a:xfrm>
            <a:off x="951137" y="3132812"/>
            <a:ext cx="7603019" cy="2969548"/>
          </a:xfrm>
          <a:prstGeom prst="rect">
            <a:avLst/>
          </a:prstGeom>
        </p:spPr>
        <p:txBody>
          <a:bodyPr lIns="77467" tIns="38734" rIns="77467" bIns="38734">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15B216AF-F754-E24D-8885-2453D7DA02B3}" type="slidenum">
              <a:rPr kumimoji="1" lang="zh-CN" altLang="en-US" smtClean="0"/>
              <a:t>11</a:t>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2023/5/6</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2023/5/6</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2023/5/6</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2023/5/6</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2023/5/6</a:t>
            </a:fld>
            <a:endParaRPr kumimoji="1"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2023/5/6</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2023/5/6</a:t>
            </a:fld>
            <a:endParaRPr kumimoji="1"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2023/5/6</a:t>
            </a:fld>
            <a:endParaRPr kumimoji="1"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2023/5/6</a:t>
            </a:fld>
            <a:endParaRPr kumimoji="1"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2023/5/6</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70D8314-51B3-A84C-A138-CCF8A29522AD}" type="datetimeFigureOut">
              <a:rPr kumimoji="1" lang="zh-CN" altLang="en-US" smtClean="0"/>
              <a:t>2023/5/6</a:t>
            </a:fld>
            <a:endParaRPr kumimoji="1"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264AB21-ABF1-F646-B0EA-BEB28A67FAD6}"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gradFill>
            <a:gsLst>
              <a:gs pos="30000">
                <a:srgbClr val="D7E3F4"/>
              </a:gs>
              <a:gs pos="0">
                <a:srgbClr val="C4AD8F">
                  <a:alpha val="39000"/>
                </a:srgbClr>
              </a:gs>
              <a:gs pos="100000">
                <a:schemeClr val="bg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67.svg"/><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18" Type="http://schemas.openxmlformats.org/officeDocument/2006/relationships/image" Target="../media/image83.png"/><Relationship Id="rId3" Type="http://schemas.openxmlformats.org/officeDocument/2006/relationships/image" Target="../media/image68.jpe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notesSlide" Target="../notesSlides/notesSlide6.xml"/><Relationship Id="rId16" Type="http://schemas.openxmlformats.org/officeDocument/2006/relationships/image" Target="../media/image81.png"/><Relationship Id="rId20"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23" Type="http://schemas.openxmlformats.org/officeDocument/2006/relationships/image" Target="../media/image39.png"/><Relationship Id="rId10" Type="http://schemas.openxmlformats.org/officeDocument/2006/relationships/image" Target="../media/image75.png"/><Relationship Id="rId19" Type="http://schemas.openxmlformats.org/officeDocument/2006/relationships/image" Target="../media/image84.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png"/><Relationship Id="rId22" Type="http://schemas.openxmlformats.org/officeDocument/2006/relationships/image" Target="../media/image87.png"/></Relationships>
</file>

<file path=ppt/slides/_rels/slide1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90.png"/><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jpeg"/><Relationship Id="rId7"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39.png"/><Relationship Id="rId4" Type="http://schemas.openxmlformats.org/officeDocument/2006/relationships/image" Target="../media/image92.png"/><Relationship Id="rId9" Type="http://schemas.openxmlformats.org/officeDocument/2006/relationships/image" Target="../media/image97.png"/></Relationships>
</file>

<file path=ppt/slides/_rels/slide14.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1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04.svg"/><Relationship Id="rId4" Type="http://schemas.openxmlformats.org/officeDocument/2006/relationships/image" Target="../media/image103.png"/></Relationships>
</file>

<file path=ppt/slides/_rels/slide16.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39.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23.svg"/><Relationship Id="rId4" Type="http://schemas.openxmlformats.org/officeDocument/2006/relationships/image" Target="../media/image122.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3" Type="http://schemas.openxmlformats.org/officeDocument/2006/relationships/image" Target="../media/image124.jpeg"/><Relationship Id="rId7" Type="http://schemas.openxmlformats.org/officeDocument/2006/relationships/image" Target="../media/image128.svg"/><Relationship Id="rId12" Type="http://schemas.openxmlformats.org/officeDocument/2006/relationships/image" Target="../media/image13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126.svg"/><Relationship Id="rId15" Type="http://schemas.openxmlformats.org/officeDocument/2006/relationships/image" Target="../media/image10.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s>
</file>

<file path=ppt/slides/_rels/slide2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9.png"/><Relationship Id="rId4" Type="http://schemas.openxmlformats.org/officeDocument/2006/relationships/image" Target="../media/image138.svg"/></Relationships>
</file>

<file path=ppt/slides/_rels/slide22.xml.rels><?xml version="1.0" encoding="UTF-8" standalone="yes"?>
<Relationships xmlns="http://schemas.openxmlformats.org/package/2006/relationships"><Relationship Id="rId8" Type="http://schemas.openxmlformats.org/officeDocument/2006/relationships/image" Target="../media/image146.svg"/><Relationship Id="rId13" Type="http://schemas.openxmlformats.org/officeDocument/2006/relationships/image" Target="../media/image10.pn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svg"/><Relationship Id="rId2" Type="http://schemas.openxmlformats.org/officeDocument/2006/relationships/image" Target="../media/image140.jpeg"/><Relationship Id="rId1" Type="http://schemas.openxmlformats.org/officeDocument/2006/relationships/slideLayout" Target="../slideLayouts/slideLayout1.xml"/><Relationship Id="rId6" Type="http://schemas.openxmlformats.org/officeDocument/2006/relationships/image" Target="../media/image144.sv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svg"/><Relationship Id="rId4" Type="http://schemas.openxmlformats.org/officeDocument/2006/relationships/image" Target="../media/image142.svg"/><Relationship Id="rId9" Type="http://schemas.openxmlformats.org/officeDocument/2006/relationships/image" Target="../media/image147.png"/></Relationships>
</file>

<file path=ppt/slides/_rels/slide2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0.png"/><Relationship Id="rId3" Type="http://schemas.openxmlformats.org/officeDocument/2006/relationships/image" Target="../media/image152.jpeg"/><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55.png"/><Relationship Id="rId11" Type="http://schemas.openxmlformats.org/officeDocument/2006/relationships/image" Target="../media/image160.jpeg"/><Relationship Id="rId5" Type="http://schemas.openxmlformats.org/officeDocument/2006/relationships/image" Target="../media/image154.png"/><Relationship Id="rId10" Type="http://schemas.openxmlformats.org/officeDocument/2006/relationships/image" Target="../media/image159.png"/><Relationship Id="rId4" Type="http://schemas.openxmlformats.org/officeDocument/2006/relationships/image" Target="../media/image153.png"/><Relationship Id="rId9" Type="http://schemas.openxmlformats.org/officeDocument/2006/relationships/image" Target="../media/image158.png"/></Relationships>
</file>

<file path=ppt/slides/_rels/slide25.xml.rels><?xml version="1.0" encoding="UTF-8" standalone="yes"?>
<Relationships xmlns="http://schemas.openxmlformats.org/package/2006/relationships"><Relationship Id="rId3" Type="http://schemas.openxmlformats.org/officeDocument/2006/relationships/image" Target="../media/image163.jpeg"/><Relationship Id="rId7" Type="http://schemas.openxmlformats.org/officeDocument/2006/relationships/image" Target="../media/image10.png"/><Relationship Id="rId2" Type="http://schemas.openxmlformats.org/officeDocument/2006/relationships/image" Target="../media/image162.jpeg"/><Relationship Id="rId1" Type="http://schemas.openxmlformats.org/officeDocument/2006/relationships/slideLayout" Target="../slideLayouts/slideLayout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jpeg"/></Relationships>
</file>

<file path=ppt/slides/_rels/slide2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9.png"/></Relationships>
</file>

<file path=ppt/slides/_rels/slide28.xml.rels><?xml version="1.0" encoding="UTF-8" standalone="yes"?>
<Relationships xmlns="http://schemas.openxmlformats.org/package/2006/relationships"><Relationship Id="rId8" Type="http://schemas.openxmlformats.org/officeDocument/2006/relationships/image" Target="../media/image176.svg"/><Relationship Id="rId3" Type="http://schemas.openxmlformats.org/officeDocument/2006/relationships/image" Target="../media/image171.png"/><Relationship Id="rId7" Type="http://schemas.openxmlformats.org/officeDocument/2006/relationships/image" Target="../media/image175.png"/><Relationship Id="rId12" Type="http://schemas.openxmlformats.org/officeDocument/2006/relationships/image" Target="../media/image10.png"/><Relationship Id="rId2" Type="http://schemas.openxmlformats.org/officeDocument/2006/relationships/image" Target="../media/image170.jpeg"/><Relationship Id="rId1" Type="http://schemas.openxmlformats.org/officeDocument/2006/relationships/slideLayout" Target="../slideLayouts/slideLayout1.xml"/><Relationship Id="rId6" Type="http://schemas.openxmlformats.org/officeDocument/2006/relationships/image" Target="../media/image174.svg"/><Relationship Id="rId11" Type="http://schemas.openxmlformats.org/officeDocument/2006/relationships/image" Target="../media/image179.png"/><Relationship Id="rId5" Type="http://schemas.openxmlformats.org/officeDocument/2006/relationships/image" Target="../media/image173.png"/><Relationship Id="rId10" Type="http://schemas.openxmlformats.org/officeDocument/2006/relationships/image" Target="../media/image178.svg"/><Relationship Id="rId4" Type="http://schemas.openxmlformats.org/officeDocument/2006/relationships/image" Target="../media/image172.svg"/><Relationship Id="rId9" Type="http://schemas.openxmlformats.org/officeDocument/2006/relationships/image" Target="../media/image177.png"/></Relationships>
</file>

<file path=ppt/slides/_rels/slide29.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90.png"/><Relationship Id="rId3" Type="http://schemas.openxmlformats.org/officeDocument/2006/relationships/image" Target="../media/image180.jpeg"/><Relationship Id="rId7" Type="http://schemas.openxmlformats.org/officeDocument/2006/relationships/image" Target="../media/image184.svg"/><Relationship Id="rId12" Type="http://schemas.openxmlformats.org/officeDocument/2006/relationships/image" Target="../media/image189.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82.sv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sv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92.jpeg"/><Relationship Id="rId7" Type="http://schemas.openxmlformats.org/officeDocument/2006/relationships/image" Target="../media/image196.png"/><Relationship Id="rId2" Type="http://schemas.openxmlformats.org/officeDocument/2006/relationships/image" Target="../media/image191.jpeg"/><Relationship Id="rId1" Type="http://schemas.openxmlformats.org/officeDocument/2006/relationships/slideLayout" Target="../slideLayouts/slideLayout1.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jpeg"/></Relationships>
</file>

<file path=ppt/slides/_rels/slide31.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199.svg"/><Relationship Id="rId4" Type="http://schemas.openxmlformats.org/officeDocument/2006/relationships/image" Target="../media/image198.png"/></Relationships>
</file>

<file path=ppt/slides/_rels/slide32.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jpeg"/><Relationship Id="rId7" Type="http://schemas.openxmlformats.org/officeDocument/2006/relationships/image" Target="../media/image204.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3.jpeg"/><Relationship Id="rId5" Type="http://schemas.openxmlformats.org/officeDocument/2006/relationships/image" Target="../media/image202.svg"/><Relationship Id="rId4" Type="http://schemas.openxmlformats.org/officeDocument/2006/relationships/image" Target="../media/image201.png"/><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207.png"/></Relationships>
</file>

<file path=ppt/slides/_rels/slide34.xml.rels><?xml version="1.0" encoding="UTF-8" standalone="yes"?>
<Relationships xmlns="http://schemas.openxmlformats.org/package/2006/relationships"><Relationship Id="rId3" Type="http://schemas.openxmlformats.org/officeDocument/2006/relationships/image" Target="../media/image208.jpe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11.png"/><Relationship Id="rId5" Type="http://schemas.openxmlformats.org/officeDocument/2006/relationships/image" Target="../media/image210.png"/><Relationship Id="rId4" Type="http://schemas.openxmlformats.org/officeDocument/2006/relationships/image" Target="../media/image209.png"/></Relationships>
</file>

<file path=ppt/slides/_rels/slide3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14.jpeg"/><Relationship Id="rId4" Type="http://schemas.openxmlformats.org/officeDocument/2006/relationships/image" Target="../media/image213.jpeg"/></Relationships>
</file>

<file path=ppt/slides/_rels/slide36.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jpeg"/><Relationship Id="rId1" Type="http://schemas.openxmlformats.org/officeDocument/2006/relationships/slideLayout" Target="../slideLayouts/slideLayout1.xml"/><Relationship Id="rId4" Type="http://schemas.openxmlformats.org/officeDocument/2006/relationships/image" Target="../media/image21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5.png"/><Relationship Id="rId18" Type="http://schemas.openxmlformats.org/officeDocument/2006/relationships/image" Target="../media/image30.svg"/><Relationship Id="rId3" Type="http://schemas.openxmlformats.org/officeDocument/2006/relationships/image" Target="../media/image16.png"/><Relationship Id="rId21" Type="http://schemas.openxmlformats.org/officeDocument/2006/relationships/image" Target="../media/image33.png"/><Relationship Id="rId7" Type="http://schemas.openxmlformats.org/officeDocument/2006/relationships/image" Target="../media/image20.jpeg"/><Relationship Id="rId12" Type="http://schemas.openxmlformats.org/officeDocument/2006/relationships/image" Target="../media/image10.png"/><Relationship Id="rId17"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28.svg"/><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24.jpeg"/><Relationship Id="rId5" Type="http://schemas.openxmlformats.org/officeDocument/2006/relationships/image" Target="../media/image18.png"/><Relationship Id="rId15" Type="http://schemas.openxmlformats.org/officeDocument/2006/relationships/image" Target="../media/image27.png"/><Relationship Id="rId23" Type="http://schemas.openxmlformats.org/officeDocument/2006/relationships/image" Target="../media/image35.emf"/><Relationship Id="rId10" Type="http://schemas.openxmlformats.org/officeDocument/2006/relationships/image" Target="../media/image23.jpeg"/><Relationship Id="rId19" Type="http://schemas.openxmlformats.org/officeDocument/2006/relationships/image" Target="../media/image31.png"/><Relationship Id="rId4" Type="http://schemas.openxmlformats.org/officeDocument/2006/relationships/image" Target="../media/image17.svg"/><Relationship Id="rId9" Type="http://schemas.openxmlformats.org/officeDocument/2006/relationships/image" Target="../media/image22.jpeg"/><Relationship Id="rId14" Type="http://schemas.openxmlformats.org/officeDocument/2006/relationships/image" Target="../media/image26.svg"/><Relationship Id="rId22"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39.png"/><Relationship Id="rId4" Type="http://schemas.openxmlformats.org/officeDocument/2006/relationships/image" Target="../media/image41.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svg"/><Relationship Id="rId12" Type="http://schemas.openxmlformats.org/officeDocument/2006/relationships/image" Target="../media/image39.pn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39.png"/><Relationship Id="rId4" Type="http://schemas.openxmlformats.org/officeDocument/2006/relationships/image" Target="../media/image59.png"/><Relationship Id="rId9"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Users/jerrymiao/Library/Mobile Documents/com~apple~CloudDocs/Desktop/复星23年封面更新/封面55.jpg封面55"/>
          <p:cNvPicPr>
            <a:picLocks noChangeAspect="1"/>
          </p:cNvPicPr>
          <p:nvPr/>
        </p:nvPicPr>
        <p:blipFill>
          <a:blip r:embed="rId2"/>
          <a:srcRect/>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7D39371B-B0D3-9666-CC54-A63DAF0548E2}"/>
              </a:ext>
            </a:extLst>
          </p:cNvPr>
          <p:cNvSpPr/>
          <p:nvPr/>
        </p:nvSpPr>
        <p:spPr>
          <a:xfrm>
            <a:off x="10532788" y="550015"/>
            <a:ext cx="1608794" cy="474388"/>
          </a:xfrm>
          <a:prstGeom prst="rect">
            <a:avLst/>
          </a:prstGeom>
          <a:solidFill>
            <a:srgbClr val="946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5" name="图片 4">
            <a:extLst>
              <a:ext uri="{FF2B5EF4-FFF2-40B4-BE49-F238E27FC236}">
                <a16:creationId xmlns:a16="http://schemas.microsoft.com/office/drawing/2014/main" id="{2B194486-01B2-0FDE-AB5D-C4E2FAB72CFA}"/>
              </a:ext>
            </a:extLst>
          </p:cNvPr>
          <p:cNvPicPr>
            <a:picLocks noChangeAspect="1"/>
          </p:cNvPicPr>
          <p:nvPr/>
        </p:nvPicPr>
        <p:blipFill>
          <a:blip r:embed="rId3"/>
          <a:stretch>
            <a:fillRect/>
          </a:stretch>
        </p:blipFill>
        <p:spPr>
          <a:xfrm>
            <a:off x="10733994" y="616417"/>
            <a:ext cx="1156703" cy="38736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快乐"/>
          <p:cNvPicPr>
            <a:picLocks noChangeAspect="1"/>
          </p:cNvPicPr>
          <p:nvPr/>
        </p:nvPicPr>
        <p:blipFill>
          <a:blip r:embed="rId3"/>
          <a:stretch>
            <a:fillRect/>
          </a:stretch>
        </p:blipFill>
        <p:spPr>
          <a:xfrm>
            <a:off x="0" y="0"/>
            <a:ext cx="12192000" cy="6858000"/>
          </a:xfrm>
          <a:prstGeom prst="rect">
            <a:avLst/>
          </a:prstGeom>
        </p:spPr>
      </p:pic>
      <p:sp>
        <p:nvSpPr>
          <p:cNvPr id="9" name="矩形 8"/>
          <p:cNvSpPr/>
          <p:nvPr/>
        </p:nvSpPr>
        <p:spPr>
          <a:xfrm>
            <a:off x="0" y="0"/>
            <a:ext cx="8598877" cy="6858000"/>
          </a:xfrm>
          <a:prstGeom prst="rect">
            <a:avLst/>
          </a:prstGeom>
          <a:gradFill>
            <a:gsLst>
              <a:gs pos="40000">
                <a:schemeClr val="bg1">
                  <a:alpha val="0"/>
                </a:schemeClr>
              </a:gs>
              <a:gs pos="100000">
                <a:schemeClr val="accent4">
                  <a:lumMod val="20000"/>
                  <a:lumOff val="80000"/>
                  <a:alpha val="10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 name="矩形 1"/>
          <p:cNvSpPr/>
          <p:nvPr/>
        </p:nvSpPr>
        <p:spPr>
          <a:xfrm rot="10800000">
            <a:off x="1654627" y="0"/>
            <a:ext cx="10537371" cy="6858000"/>
          </a:xfrm>
          <a:prstGeom prst="rect">
            <a:avLst/>
          </a:prstGeom>
          <a:gradFill flip="none" rotWithShape="1">
            <a:gsLst>
              <a:gs pos="0">
                <a:srgbClr val="FFC000">
                  <a:alpha val="0"/>
                </a:srgbClr>
              </a:gs>
              <a:gs pos="100000">
                <a:srgbClr val="FF9A00">
                  <a:alpha val="78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形 9"/>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14375" y="1215401"/>
            <a:ext cx="651565" cy="651565"/>
          </a:xfrm>
          <a:prstGeom prst="rect">
            <a:avLst/>
          </a:prstGeom>
        </p:spPr>
      </p:pic>
      <p:sp>
        <p:nvSpPr>
          <p:cNvPr id="11" name="椭圆 10"/>
          <p:cNvSpPr/>
          <p:nvPr/>
        </p:nvSpPr>
        <p:spPr>
          <a:xfrm rot="19943646">
            <a:off x="-186099" y="1426406"/>
            <a:ext cx="5791200" cy="2828494"/>
          </a:xfrm>
          <a:prstGeom prst="ellipse">
            <a:avLst/>
          </a:prstGeom>
          <a:noFill/>
          <a:ln w="28575">
            <a:gradFill>
              <a:gsLst>
                <a:gs pos="8000">
                  <a:schemeClr val="bg1">
                    <a:alpha val="0"/>
                  </a:schemeClr>
                </a:gs>
                <a:gs pos="100000">
                  <a:srgbClr val="FF9A00"/>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p:cNvSpPr/>
          <p:nvPr/>
        </p:nvSpPr>
        <p:spPr>
          <a:xfrm>
            <a:off x="4915073" y="2617293"/>
            <a:ext cx="210981" cy="245373"/>
          </a:xfrm>
          <a:prstGeom prst="ellipse">
            <a:avLst/>
          </a:prstGeom>
          <a:gradFill flip="none" rotWithShape="1">
            <a:gsLst>
              <a:gs pos="0">
                <a:schemeClr val="bg1"/>
              </a:gs>
              <a:gs pos="47000">
                <a:srgbClr val="FFC000"/>
              </a:gs>
              <a:gs pos="100000">
                <a:schemeClr val="accent2">
                  <a:lumMod val="75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descr="复星logo-反白-0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13" name="文本框 3">
            <a:extLst>
              <a:ext uri="{FF2B5EF4-FFF2-40B4-BE49-F238E27FC236}">
                <a16:creationId xmlns:a16="http://schemas.microsoft.com/office/drawing/2014/main" id="{C26DEF50-42C5-0DD8-5574-B00DD7A6596B}"/>
              </a:ext>
            </a:extLst>
          </p:cNvPr>
          <p:cNvSpPr txBox="1"/>
          <p:nvPr/>
        </p:nvSpPr>
        <p:spPr>
          <a:xfrm>
            <a:off x="368190" y="1867057"/>
            <a:ext cx="4532645" cy="1600436"/>
          </a:xfrm>
          <a:prstGeom prst="rect">
            <a:avLst/>
          </a:prstGeom>
          <a:noFill/>
        </p:spPr>
        <p:txBody>
          <a:bodyPr wrap="none" lIns="121917" tIns="60959" rIns="121917" bIns="60959" rtlCol="0">
            <a:spAutoFit/>
          </a:bodyPr>
          <a:lstStyle/>
          <a:p>
            <a:pPr marR="0" lvl="0" indent="0" fontAlgn="auto">
              <a:lnSpc>
                <a:spcPct val="100000"/>
              </a:lnSpc>
              <a:spcBef>
                <a:spcPts val="0"/>
              </a:spcBef>
              <a:spcAft>
                <a:spcPts val="0"/>
              </a:spcAft>
              <a:buClrTx/>
              <a:buSzTx/>
              <a:buFontTx/>
              <a:buNone/>
              <a:defRPr/>
            </a:pPr>
            <a:r>
              <a:rPr lang="en-US" altLang="zh-TW" sz="9600" dirty="0">
                <a:solidFill>
                  <a:schemeClr val="bg1"/>
                </a:solidFill>
                <a:latin typeface="Politica" panose="02000506020000090004" pitchFamily="2" charset="0"/>
                <a:ea typeface="STHeiti" panose="02010600040101010101" pitchFamily="2" charset="-122"/>
                <a:cs typeface="Arial" panose="020B0704020202090204" pitchFamily="34" charset="0"/>
              </a:rPr>
              <a:t>HAPPINESS</a:t>
            </a:r>
            <a:endParaRPr lang="en-CA" altLang="zh-CN" sz="960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4" name="文本框 7">
            <a:extLst>
              <a:ext uri="{FF2B5EF4-FFF2-40B4-BE49-F238E27FC236}">
                <a16:creationId xmlns:a16="http://schemas.microsoft.com/office/drawing/2014/main" id="{336CB53C-8A61-E924-172A-52C40553B571}"/>
              </a:ext>
            </a:extLst>
          </p:cNvPr>
          <p:cNvSpPr txBox="1"/>
          <p:nvPr/>
        </p:nvSpPr>
        <p:spPr>
          <a:xfrm>
            <a:off x="3146820" y="4408492"/>
            <a:ext cx="8860645" cy="503213"/>
          </a:xfrm>
          <a:prstGeom prst="rect">
            <a:avLst/>
          </a:prstGeom>
          <a:noFill/>
        </p:spPr>
        <p:txBody>
          <a:bodyPr wrap="square" lIns="121917" tIns="60959" rIns="121917" bIns="60959" rtlCol="0">
            <a:spAutoFit/>
          </a:bodyPr>
          <a:lstStyle>
            <a:defPPr>
              <a:defRPr lang="zh-CN"/>
            </a:defPPr>
            <a:lvl1pPr lvl="0" algn="r" defTabSz="913765">
              <a:lnSpc>
                <a:spcPct val="150000"/>
              </a:lnSpc>
              <a:defRPr sz="2000">
                <a:solidFill>
                  <a:schemeClr val="bg1"/>
                </a:solidFill>
                <a:latin typeface="Politica" panose="02000506020000090004" pitchFamily="2" charset="0"/>
                <a:ea typeface="STHeiti" panose="02010600040101010101" pitchFamily="2" charset="-122"/>
                <a:cs typeface="Arial" panose="020B0704020202090204" pitchFamily="34" charset="0"/>
              </a:defRPr>
            </a:lvl1pPr>
          </a:lstStyle>
          <a:p>
            <a:r>
              <a:rPr lang="en-HK" altLang="zh-CN" dirty="0"/>
              <a:t>Develop contents, models and products for families</a:t>
            </a:r>
            <a:endParaRPr lang="zh-CN" altLang="en-US" dirty="0"/>
          </a:p>
        </p:txBody>
      </p:sp>
      <p:sp>
        <p:nvSpPr>
          <p:cNvPr id="15" name="文本框 15">
            <a:extLst>
              <a:ext uri="{FF2B5EF4-FFF2-40B4-BE49-F238E27FC236}">
                <a16:creationId xmlns:a16="http://schemas.microsoft.com/office/drawing/2014/main" id="{9D6DA60D-AFD0-9509-489B-9E0D41E39F0F}"/>
              </a:ext>
            </a:extLst>
          </p:cNvPr>
          <p:cNvSpPr txBox="1"/>
          <p:nvPr/>
        </p:nvSpPr>
        <p:spPr>
          <a:xfrm>
            <a:off x="6731877" y="4911705"/>
            <a:ext cx="5263192" cy="503277"/>
          </a:xfrm>
          <a:prstGeom prst="rect">
            <a:avLst/>
          </a:prstGeom>
          <a:noFill/>
        </p:spPr>
        <p:txBody>
          <a:bodyPr wrap="square" lIns="121917" tIns="60959" rIns="121917" bIns="60959" rtlCol="0">
            <a:spAutoFit/>
          </a:bodyPr>
          <a:lstStyle>
            <a:defPPr>
              <a:defRPr lang="zh-CN"/>
            </a:defPPr>
            <a:lvl1pPr lvl="0" algn="r" defTabSz="913765">
              <a:lnSpc>
                <a:spcPct val="150000"/>
              </a:lnSpc>
              <a:defRPr sz="2000">
                <a:solidFill>
                  <a:schemeClr val="bg1"/>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dirty="0"/>
              <a:t>to link online platforms and offline scenarios</a:t>
            </a:r>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11"/>
          <p:cNvPicPr>
            <a:picLocks noChangeAspect="1"/>
          </p:cNvPicPr>
          <p:nvPr/>
        </p:nvPicPr>
        <p:blipFill>
          <a:blip r:embed="rId3"/>
          <a:stretch>
            <a:fillRect/>
          </a:stretch>
        </p:blipFill>
        <p:spPr>
          <a:xfrm>
            <a:off x="0" y="0"/>
            <a:ext cx="12186920" cy="6858000"/>
          </a:xfrm>
          <a:prstGeom prst="rect">
            <a:avLst/>
          </a:prstGeom>
        </p:spPr>
      </p:pic>
      <p:sp>
        <p:nvSpPr>
          <p:cNvPr id="48" name="矩形 4"/>
          <p:cNvSpPr/>
          <p:nvPr/>
        </p:nvSpPr>
        <p:spPr>
          <a:xfrm>
            <a:off x="0" y="0"/>
            <a:ext cx="12169775" cy="6858000"/>
          </a:xfrm>
          <a:prstGeom prst="rect">
            <a:avLst/>
          </a:prstGeom>
          <a:gradFill flip="none" rotWithShape="1">
            <a:gsLst>
              <a:gs pos="0">
                <a:srgbClr val="FF9A00">
                  <a:alpha val="13000"/>
                </a:srgbClr>
              </a:gs>
              <a:gs pos="100000">
                <a:srgbClr val="FF9A00">
                  <a:alpha val="89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文本框 76"/>
          <p:cNvSpPr txBox="1"/>
          <p:nvPr/>
        </p:nvSpPr>
        <p:spPr>
          <a:xfrm>
            <a:off x="588836" y="840572"/>
            <a:ext cx="11238987" cy="523220"/>
          </a:xfrm>
          <a:prstGeom prst="rect">
            <a:avLst/>
          </a:prstGeom>
          <a:noFill/>
        </p:spPr>
        <p:txBody>
          <a:bodyPr wrap="square" rtlCol="0">
            <a:spAutoFit/>
          </a:bodyPr>
          <a:lstStyle/>
          <a:p>
            <a:r>
              <a:rPr lang="en-HK" sz="1400" dirty="0">
                <a:solidFill>
                  <a:schemeClr val="bg1"/>
                </a:solidFill>
                <a:latin typeface="Politica" panose="02000506020000090004" pitchFamily="2" charset="0"/>
                <a:cs typeface="Arial" panose="020B0704020202090204" pitchFamily="34" charset="0"/>
              </a:rPr>
              <a:t>As one of the flagship platforms of Fosun‘s Happiness segment, </a:t>
            </a:r>
            <a:r>
              <a:rPr lang="en-HK" sz="1400" dirty="0" err="1">
                <a:solidFill>
                  <a:schemeClr val="bg1"/>
                </a:solidFill>
                <a:latin typeface="Politica" panose="02000506020000090004" pitchFamily="2" charset="0"/>
                <a:cs typeface="Arial" panose="020B0704020202090204" pitchFamily="34" charset="0"/>
              </a:rPr>
              <a:t>Yuyuan</a:t>
            </a:r>
            <a:r>
              <a:rPr lang="en-HK" sz="1400" dirty="0">
                <a:solidFill>
                  <a:schemeClr val="bg1"/>
                </a:solidFill>
                <a:latin typeface="Politica" panose="02000506020000090004" pitchFamily="2" charset="0"/>
                <a:cs typeface="Arial" panose="020B0704020202090204" pitchFamily="34" charset="0"/>
              </a:rPr>
              <a:t> takes oriental aesthetics as the key strategy to promote Chinese culture to the world,</a:t>
            </a:r>
          </a:p>
          <a:p>
            <a:r>
              <a:rPr lang="en-HK" sz="1400" dirty="0">
                <a:solidFill>
                  <a:schemeClr val="bg1"/>
                </a:solidFill>
                <a:latin typeface="Politica" panose="02000506020000090004" pitchFamily="2" charset="0"/>
                <a:cs typeface="Arial" panose="020B0704020202090204" pitchFamily="34" charset="0"/>
              </a:rPr>
              <a:t>creating happier lives for families worldwide</a:t>
            </a:r>
          </a:p>
        </p:txBody>
      </p:sp>
      <p:sp>
        <p:nvSpPr>
          <p:cNvPr id="703" name="圆角矩形 702"/>
          <p:cNvSpPr/>
          <p:nvPr/>
        </p:nvSpPr>
        <p:spPr>
          <a:xfrm>
            <a:off x="206914" y="1392043"/>
            <a:ext cx="1872332" cy="4834586"/>
          </a:xfrm>
          <a:prstGeom prst="roundRect">
            <a:avLst>
              <a:gd name="adj" fmla="val 6141"/>
            </a:avLst>
          </a:prstGeom>
          <a:gradFill>
            <a:gsLst>
              <a:gs pos="100000">
                <a:schemeClr val="bg1">
                  <a:lumMod val="95000"/>
                  <a:alpha val="6000"/>
                </a:schemeClr>
              </a:gs>
              <a:gs pos="0">
                <a:schemeClr val="bg1">
                  <a:alpha val="89000"/>
                </a:scheme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109" name="圆角矩形 108"/>
          <p:cNvSpPr/>
          <p:nvPr/>
        </p:nvSpPr>
        <p:spPr>
          <a:xfrm>
            <a:off x="2173752" y="1392043"/>
            <a:ext cx="1872332" cy="4834586"/>
          </a:xfrm>
          <a:prstGeom prst="roundRect">
            <a:avLst>
              <a:gd name="adj" fmla="val 6141"/>
            </a:avLst>
          </a:prstGeom>
          <a:gradFill>
            <a:gsLst>
              <a:gs pos="100000">
                <a:schemeClr val="bg1">
                  <a:lumMod val="95000"/>
                  <a:alpha val="6000"/>
                </a:schemeClr>
              </a:gs>
              <a:gs pos="0">
                <a:schemeClr val="bg1">
                  <a:alpha val="89000"/>
                </a:scheme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10" name="圆角矩形 109"/>
          <p:cNvSpPr/>
          <p:nvPr/>
        </p:nvSpPr>
        <p:spPr>
          <a:xfrm>
            <a:off x="4132971" y="1392043"/>
            <a:ext cx="1872332" cy="4834586"/>
          </a:xfrm>
          <a:prstGeom prst="roundRect">
            <a:avLst>
              <a:gd name="adj" fmla="val 6141"/>
            </a:avLst>
          </a:prstGeom>
          <a:gradFill>
            <a:gsLst>
              <a:gs pos="100000">
                <a:schemeClr val="bg1">
                  <a:lumMod val="95000"/>
                  <a:alpha val="6000"/>
                </a:schemeClr>
              </a:gs>
              <a:gs pos="0">
                <a:schemeClr val="bg1">
                  <a:alpha val="89000"/>
                </a:scheme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11" name="圆角矩形 110"/>
          <p:cNvSpPr/>
          <p:nvPr/>
        </p:nvSpPr>
        <p:spPr>
          <a:xfrm>
            <a:off x="6096000" y="1392043"/>
            <a:ext cx="1872332" cy="4834586"/>
          </a:xfrm>
          <a:prstGeom prst="roundRect">
            <a:avLst>
              <a:gd name="adj" fmla="val 6141"/>
            </a:avLst>
          </a:prstGeom>
          <a:gradFill>
            <a:gsLst>
              <a:gs pos="100000">
                <a:schemeClr val="bg1">
                  <a:lumMod val="95000"/>
                  <a:alpha val="6000"/>
                </a:schemeClr>
              </a:gs>
              <a:gs pos="0">
                <a:schemeClr val="bg1">
                  <a:alpha val="89000"/>
                </a:scheme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12" name="圆角矩形 111"/>
          <p:cNvSpPr/>
          <p:nvPr/>
        </p:nvSpPr>
        <p:spPr>
          <a:xfrm>
            <a:off x="8059029" y="1392043"/>
            <a:ext cx="1872332" cy="4834586"/>
          </a:xfrm>
          <a:prstGeom prst="roundRect">
            <a:avLst>
              <a:gd name="adj" fmla="val 6141"/>
            </a:avLst>
          </a:prstGeom>
          <a:gradFill flip="none" rotWithShape="1">
            <a:gsLst>
              <a:gs pos="100000">
                <a:schemeClr val="bg1">
                  <a:lumMod val="95000"/>
                  <a:alpha val="6000"/>
                </a:schemeClr>
              </a:gs>
              <a:gs pos="0">
                <a:schemeClr val="bg1">
                  <a:alpha val="89000"/>
                </a:schemeClr>
              </a:gs>
            </a:gsLst>
            <a:lin ang="5400000" scaled="0"/>
            <a:tileRect/>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9" name="圆角矩形 8"/>
          <p:cNvSpPr/>
          <p:nvPr/>
        </p:nvSpPr>
        <p:spPr>
          <a:xfrm>
            <a:off x="10059431" y="1392043"/>
            <a:ext cx="1872332" cy="4834586"/>
          </a:xfrm>
          <a:prstGeom prst="roundRect">
            <a:avLst>
              <a:gd name="adj" fmla="val 6141"/>
            </a:avLst>
          </a:prstGeom>
          <a:gradFill flip="none" rotWithShape="1">
            <a:gsLst>
              <a:gs pos="100000">
                <a:schemeClr val="bg1">
                  <a:lumMod val="95000"/>
                  <a:alpha val="6000"/>
                </a:schemeClr>
              </a:gs>
              <a:gs pos="0">
                <a:schemeClr val="bg1">
                  <a:alpha val="89000"/>
                </a:schemeClr>
              </a:gs>
            </a:gsLst>
            <a:lin ang="5400000" scaled="0"/>
            <a:tileRect/>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50800" dist="25400" dir="2100000" algn="tl" rotWithShape="0">
              <a:srgbClr val="90580B">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122" name="文本框 30"/>
          <p:cNvSpPr txBox="1"/>
          <p:nvPr/>
        </p:nvSpPr>
        <p:spPr>
          <a:xfrm>
            <a:off x="2180369" y="1687082"/>
            <a:ext cx="1858448" cy="3693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a:ea typeface="微软雅黑"/>
                <a:cs typeface="微软雅黑"/>
                <a:sym typeface="微软雅黑"/>
              </a:defRPr>
            </a:lvl1pPr>
          </a:lstStyle>
          <a:p>
            <a:pPr algn="ct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JEWELRY</a:t>
            </a:r>
            <a:r>
              <a:rPr lang="zh-TW" altLang="en-US" sz="1800" spc="0" dirty="0">
                <a:solidFill>
                  <a:srgbClr val="FF9A00"/>
                </a:solidFill>
                <a:latin typeface="Politica" panose="02000506020000090004" pitchFamily="2" charset="0"/>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AND</a:t>
            </a:r>
            <a:r>
              <a:rPr lang="zh-TW" altLang="en-US" sz="1800" spc="0" dirty="0">
                <a:solidFill>
                  <a:srgbClr val="FF9A00"/>
                </a:solidFill>
                <a:latin typeface="Politica" panose="02000506020000090004" pitchFamily="2" charset="0"/>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FASHION</a:t>
            </a:r>
            <a:endParaRPr lang="zh-CN"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endParaRPr>
          </a:p>
        </p:txBody>
      </p:sp>
      <p:sp>
        <p:nvSpPr>
          <p:cNvPr id="124" name="文本框 30"/>
          <p:cNvSpPr txBox="1"/>
          <p:nvPr/>
        </p:nvSpPr>
        <p:spPr>
          <a:xfrm>
            <a:off x="4140590" y="1683139"/>
            <a:ext cx="1857211" cy="3693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a:ea typeface="微软雅黑"/>
                <a:cs typeface="微软雅黑"/>
                <a:sym typeface="微软雅黑"/>
              </a:defRPr>
            </a:lvl1pPr>
          </a:lstStyle>
          <a:p>
            <a:pPr algn="ct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FOOD</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AND</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BEVERAGE</a:t>
            </a:r>
            <a:endParaRPr lang="zh-CN" altLang="en-US" sz="1800" b="1" dirty="0">
              <a:solidFill>
                <a:srgbClr val="FF9A00"/>
              </a:solidFill>
              <a:latin typeface="HYQIHEIX1-35W THIN" pitchFamily="18" charset="-122"/>
              <a:ea typeface="HYQIHEIX1-35W THIN" pitchFamily="18" charset="-122"/>
              <a:cs typeface="Arial" panose="020B0604020202020204" pitchFamily="34" charset="0"/>
            </a:endParaRPr>
          </a:p>
        </p:txBody>
      </p:sp>
      <p:sp>
        <p:nvSpPr>
          <p:cNvPr id="131" name="文本框 30"/>
          <p:cNvSpPr txBox="1"/>
          <p:nvPr/>
        </p:nvSpPr>
        <p:spPr>
          <a:xfrm>
            <a:off x="6095999" y="1674040"/>
            <a:ext cx="1872331" cy="3693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a:ea typeface="微软雅黑"/>
                <a:cs typeface="微软雅黑"/>
                <a:sym typeface="微软雅黑"/>
              </a:defRPr>
            </a:lvl1pPr>
          </a:lstStyle>
          <a:p>
            <a:pPr algn="ct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SPIRITS</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AND</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LIQUOR</a:t>
            </a:r>
            <a:endParaRPr lang="zh-CN" altLang="en-US" sz="1800" b="1" dirty="0">
              <a:solidFill>
                <a:srgbClr val="FF9A00"/>
              </a:solidFill>
              <a:latin typeface="HYQIHEIX1-35W THIN" pitchFamily="18" charset="-122"/>
              <a:ea typeface="HYQIHEIX1-35W THIN" pitchFamily="18" charset="-122"/>
              <a:cs typeface="Arial" panose="020B0604020202020204" pitchFamily="34" charset="0"/>
            </a:endParaRPr>
          </a:p>
        </p:txBody>
      </p:sp>
      <p:sp>
        <p:nvSpPr>
          <p:cNvPr id="135" name="文本框 30"/>
          <p:cNvSpPr txBox="1"/>
          <p:nvPr/>
        </p:nvSpPr>
        <p:spPr>
          <a:xfrm>
            <a:off x="8041884" y="1684314"/>
            <a:ext cx="1870466" cy="3693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a:ea typeface="微软雅黑"/>
                <a:cs typeface="微软雅黑"/>
                <a:sym typeface="微软雅黑"/>
              </a:defRPr>
            </a:lvl1pPr>
          </a:lstStyle>
          <a:p>
            <a:pPr algn="ct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CHINESE</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WATCHES</a:t>
            </a:r>
            <a:endParaRPr lang="zh-CN" altLang="en-US" sz="1800" b="1" dirty="0">
              <a:solidFill>
                <a:srgbClr val="FF9A00"/>
              </a:solidFill>
              <a:latin typeface="HYQIHEIX1-35W THIN" pitchFamily="18" charset="-122"/>
              <a:ea typeface="HYQIHEIX1-35W THIN" pitchFamily="18" charset="-122"/>
              <a:cs typeface="Arial" panose="020B0604020202020204" pitchFamily="34" charset="0"/>
            </a:endParaRPr>
          </a:p>
        </p:txBody>
      </p:sp>
      <p:pic>
        <p:nvPicPr>
          <p:cNvPr id="136" name="图片 135" descr="形状&#10;&#10;低可信度描述已自动生成"/>
          <p:cNvPicPr>
            <a:picLocks noChangeAspect="1"/>
          </p:cNvPicPr>
          <p:nvPr/>
        </p:nvPicPr>
        <p:blipFill>
          <a:blip r:embed="rId4" cstate="email"/>
          <a:stretch>
            <a:fillRect/>
          </a:stretch>
        </p:blipFill>
        <p:spPr>
          <a:xfrm>
            <a:off x="8460105" y="3524885"/>
            <a:ext cx="1066800" cy="1066800"/>
          </a:xfrm>
          <a:prstGeom prst="rect">
            <a:avLst/>
          </a:prstGeom>
        </p:spPr>
      </p:pic>
      <p:sp>
        <p:nvSpPr>
          <p:cNvPr id="139" name="文本框 30"/>
          <p:cNvSpPr txBox="1"/>
          <p:nvPr/>
        </p:nvSpPr>
        <p:spPr>
          <a:xfrm>
            <a:off x="10059431" y="1674040"/>
            <a:ext cx="1872332" cy="369330"/>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a:ea typeface="微软雅黑"/>
                <a:cs typeface="微软雅黑"/>
                <a:sym typeface="微软雅黑"/>
              </a:defRPr>
            </a:lvl1pPr>
          </a:lstStyle>
          <a:p>
            <a:pPr algn="ct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BEAUTY</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AND</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HEALTH</a:t>
            </a:r>
            <a:endParaRPr lang="zh-CN" altLang="en-US" sz="1800" b="1" dirty="0">
              <a:solidFill>
                <a:srgbClr val="FF9A00"/>
              </a:solidFill>
              <a:latin typeface="HYQIHEIX1-35W THIN" pitchFamily="18" charset="-122"/>
              <a:ea typeface="HYQIHEIX1-35W THIN" pitchFamily="18" charset="-122"/>
              <a:cs typeface="Arial" panose="020B0604020202020204" pitchFamily="34" charset="0"/>
            </a:endParaRPr>
          </a:p>
        </p:txBody>
      </p:sp>
      <p:sp>
        <p:nvSpPr>
          <p:cNvPr id="42" name="文本框 41"/>
          <p:cNvSpPr txBox="1"/>
          <p:nvPr/>
        </p:nvSpPr>
        <p:spPr>
          <a:xfrm>
            <a:off x="2180369" y="4928871"/>
            <a:ext cx="1858448" cy="600164"/>
          </a:xfrm>
          <a:prstGeom prst="rect">
            <a:avLst/>
          </a:prstGeom>
          <a:noFill/>
        </p:spPr>
        <p:txBody>
          <a:bodyPr wrap="square">
            <a:spAutoFit/>
          </a:bodyPr>
          <a:lstStyle/>
          <a:p>
            <a:pPr>
              <a:defRPr sz="2000" b="1">
                <a:solidFill>
                  <a:srgbClr val="E56C0A"/>
                </a:solidFill>
                <a:latin typeface="微软雅黑"/>
                <a:ea typeface="微软雅黑"/>
                <a:cs typeface="微软雅黑"/>
                <a:sym typeface="微软雅黑"/>
              </a:defRPr>
            </a:pPr>
            <a:r>
              <a:rPr lang="en-US" altLang="zh-CN" sz="1100" b="0" dirty="0">
                <a:solidFill>
                  <a:schemeClr val="bg1"/>
                </a:solidFill>
                <a:latin typeface="Politica" panose="02000503000000000000" pitchFamily="2" charset="0"/>
                <a:ea typeface="HYQIHEIX1-35W THIN" pitchFamily="18" charset="-122"/>
              </a:rPr>
              <a:t>·</a:t>
            </a:r>
            <a:r>
              <a:rPr lang="zh-CN" altLang="en-US" sz="1100" b="0" dirty="0">
                <a:solidFill>
                  <a:schemeClr val="bg1"/>
                </a:solidFill>
                <a:latin typeface="Politica" panose="02000503000000000000" pitchFamily="2" charset="0"/>
                <a:ea typeface="HYQIHEIX1-35W THIN" pitchFamily="18" charset="-122"/>
              </a:rPr>
              <a:t> </a:t>
            </a:r>
            <a:r>
              <a:rPr lang="en-US" altLang="zh-CN" sz="1100" b="0" dirty="0">
                <a:solidFill>
                  <a:schemeClr val="bg1"/>
                </a:solidFill>
                <a:latin typeface="Politica" panose="02000503000000000000" pitchFamily="2" charset="0"/>
                <a:ea typeface="HYQIHEIX1-35W THIN" pitchFamily="18" charset="-122"/>
              </a:rPr>
              <a:t>4,592 points of sale</a:t>
            </a:r>
          </a:p>
          <a:p>
            <a:pPr>
              <a:defRPr sz="2000" b="1">
                <a:solidFill>
                  <a:srgbClr val="E56C0A"/>
                </a:solidFill>
                <a:latin typeface="微软雅黑"/>
                <a:ea typeface="微软雅黑"/>
                <a:cs typeface="微软雅黑"/>
                <a:sym typeface="微软雅黑"/>
              </a:defRPr>
            </a:pPr>
            <a:r>
              <a:rPr lang="en-US" altLang="zh-CN" sz="1100" b="0" dirty="0">
                <a:solidFill>
                  <a:schemeClr val="bg1"/>
                </a:solidFill>
                <a:latin typeface="Politica" panose="02000503000000000000" pitchFamily="2" charset="0"/>
                <a:ea typeface="HYQIHEIX1-35W THIN" pitchFamily="18" charset="-122"/>
              </a:rPr>
              <a:t>·</a:t>
            </a:r>
            <a:r>
              <a:rPr lang="zh-CN" altLang="en-US" sz="1100" b="0" dirty="0">
                <a:solidFill>
                  <a:schemeClr val="bg1"/>
                </a:solidFill>
                <a:latin typeface="Politica" panose="02000503000000000000" pitchFamily="2" charset="0"/>
                <a:ea typeface="HYQIHEIX1-35W THIN" pitchFamily="18" charset="-122"/>
              </a:rPr>
              <a:t> </a:t>
            </a:r>
            <a:r>
              <a:rPr lang="en-US" altLang="zh-CN" sz="1100" b="0" dirty="0">
                <a:solidFill>
                  <a:schemeClr val="bg1"/>
                </a:solidFill>
                <a:latin typeface="Politica" panose="02000503000000000000" pitchFamily="2" charset="0"/>
                <a:ea typeface="HYQIHEIX1-35W THIN" pitchFamily="18" charset="-122"/>
              </a:rPr>
              <a:t>Lab-grown diamond brand LUSANT opened its first offline store</a:t>
            </a:r>
          </a:p>
        </p:txBody>
      </p:sp>
      <p:sp>
        <p:nvSpPr>
          <p:cNvPr id="44" name="文本框 43"/>
          <p:cNvSpPr txBox="1"/>
          <p:nvPr/>
        </p:nvSpPr>
        <p:spPr>
          <a:xfrm>
            <a:off x="6119974" y="4928871"/>
            <a:ext cx="1848356" cy="1277273"/>
          </a:xfrm>
          <a:prstGeom prst="rect">
            <a:avLst/>
          </a:prstGeom>
          <a:noFill/>
        </p:spPr>
        <p:txBody>
          <a:bodyPr wrap="square">
            <a:spAutoFit/>
          </a:bodyPr>
          <a:lstStyle/>
          <a:p>
            <a:pPr>
              <a:defRPr sz="2000" b="1">
                <a:solidFill>
                  <a:srgbClr val="E56C0A"/>
                </a:solidFill>
                <a:latin typeface="微软雅黑"/>
                <a:ea typeface="微软雅黑"/>
                <a:cs typeface="微软雅黑"/>
                <a:sym typeface="微软雅黑"/>
              </a:defRPr>
            </a:pPr>
            <a:r>
              <a:rPr lang="en-US" altLang="zh-CN" sz="1100" b="0" dirty="0">
                <a:solidFill>
                  <a:schemeClr val="bg1"/>
                </a:solidFill>
                <a:latin typeface="Politica" panose="02000503000000000000" pitchFamily="2" charset="0"/>
                <a:ea typeface="HYQIHEIX1-35W THIN" pitchFamily="18" charset="-122"/>
                <a:cs typeface="Arial" panose="020B0604020202020204" pitchFamily="34" charset="0"/>
              </a:rPr>
              <a:t>·</a:t>
            </a:r>
            <a:r>
              <a:rPr lang="zh-CN" altLang="en-US" sz="1100" b="0" dirty="0">
                <a:solidFill>
                  <a:schemeClr val="bg1"/>
                </a:solidFill>
                <a:latin typeface="Politica" panose="02000503000000000000" pitchFamily="2" charset="0"/>
                <a:ea typeface="HYQIHEIX1-35W THIN" pitchFamily="18" charset="-122"/>
                <a:cs typeface="Arial" panose="020B0604020202020204" pitchFamily="34" charset="0"/>
              </a:rPr>
              <a:t> </a:t>
            </a:r>
            <a:r>
              <a:rPr lang="en-HK" altLang="zh-CN" sz="1100" b="0" dirty="0" err="1">
                <a:solidFill>
                  <a:schemeClr val="bg1"/>
                </a:solidFill>
                <a:latin typeface="Politica" panose="02000503000000000000" pitchFamily="2" charset="0"/>
                <a:ea typeface="HYQIHEIX1-35W THIN" pitchFamily="18" charset="-122"/>
                <a:cs typeface="Arial" panose="020B0604020202020204" pitchFamily="34" charset="0"/>
              </a:rPr>
              <a:t>Shede</a:t>
            </a:r>
            <a:r>
              <a:rPr lang="en-HK" altLang="zh-CN" sz="1100" b="0" dirty="0">
                <a:solidFill>
                  <a:schemeClr val="bg1"/>
                </a:solidFill>
                <a:latin typeface="Politica" panose="02000503000000000000" pitchFamily="2" charset="0"/>
                <a:ea typeface="HYQIHEIX1-35W THIN" pitchFamily="18" charset="-122"/>
                <a:cs typeface="Arial" panose="020B0604020202020204" pitchFamily="34" charset="0"/>
              </a:rPr>
              <a:t> Spirits adheres to the "aged spirits strategy", the “multi-brand matrix strategy”, the “brand rejuvenation strategy” and the “internationalization strategy” </a:t>
            </a:r>
          </a:p>
          <a:p>
            <a:pPr>
              <a:defRPr sz="2000" b="1">
                <a:solidFill>
                  <a:srgbClr val="E56C0A"/>
                </a:solidFill>
                <a:latin typeface="微软雅黑"/>
                <a:ea typeface="微软雅黑"/>
                <a:cs typeface="微软雅黑"/>
                <a:sym typeface="微软雅黑"/>
              </a:defRPr>
            </a:pPr>
            <a:r>
              <a:rPr lang="en-US" altLang="zh-CN" sz="1100" b="0" dirty="0">
                <a:solidFill>
                  <a:schemeClr val="bg1"/>
                </a:solidFill>
                <a:latin typeface="Politica" panose="02000503000000000000" pitchFamily="2" charset="0"/>
                <a:ea typeface="HYQIHEIX1-35W THIN" pitchFamily="18" charset="-122"/>
                <a:cs typeface="Arial" panose="020B0604020202020204" pitchFamily="34" charset="0"/>
              </a:rPr>
              <a:t>·</a:t>
            </a:r>
            <a:r>
              <a:rPr lang="zh-CN" altLang="en-US" sz="1100" b="0" dirty="0">
                <a:solidFill>
                  <a:schemeClr val="bg1"/>
                </a:solidFill>
                <a:latin typeface="Politica" panose="02000503000000000000" pitchFamily="2" charset="0"/>
                <a:ea typeface="HYQIHEIX1-35W THIN" pitchFamily="18" charset="-122"/>
                <a:cs typeface="Arial" panose="020B0604020202020204" pitchFamily="34" charset="0"/>
              </a:rPr>
              <a:t> </a:t>
            </a:r>
            <a:r>
              <a:rPr lang="en-HK" altLang="zh-CN" sz="1100" b="0" dirty="0">
                <a:solidFill>
                  <a:schemeClr val="bg1"/>
                </a:solidFill>
                <a:latin typeface="Politica" panose="02000503000000000000" pitchFamily="2" charset="0"/>
                <a:ea typeface="HYQIHEIX1-35W THIN" pitchFamily="18" charset="-122"/>
                <a:cs typeface="Arial" panose="020B0604020202020204" pitchFamily="34" charset="0"/>
              </a:rPr>
              <a:t>Exported to 25 countries and regions</a:t>
            </a:r>
            <a:endParaRPr lang="zh-CN" altLang="en-US" sz="1100" b="0" dirty="0">
              <a:solidFill>
                <a:schemeClr val="bg1"/>
              </a:solidFill>
              <a:latin typeface="Politica" panose="02000503000000000000" pitchFamily="2" charset="0"/>
              <a:ea typeface="HYQIHEIX1-35W THIN" pitchFamily="18" charset="-122"/>
              <a:cs typeface="Arial" panose="020B0604020202020204" pitchFamily="34" charset="0"/>
            </a:endParaRPr>
          </a:p>
        </p:txBody>
      </p:sp>
      <p:sp>
        <p:nvSpPr>
          <p:cNvPr id="45" name="文本框 44"/>
          <p:cNvSpPr txBox="1"/>
          <p:nvPr/>
        </p:nvSpPr>
        <p:spPr>
          <a:xfrm>
            <a:off x="8059028" y="4928871"/>
            <a:ext cx="1870465" cy="600164"/>
          </a:xfrm>
          <a:prstGeom prst="rect">
            <a:avLst/>
          </a:prstGeom>
          <a:noFill/>
        </p:spPr>
        <p:txBody>
          <a:bodyPr wrap="square">
            <a:spAutoFit/>
          </a:bodyPr>
          <a:lstStyle/>
          <a:p>
            <a:pPr>
              <a:defRPr sz="2000" b="1">
                <a:solidFill>
                  <a:srgbClr val="E56C0A"/>
                </a:solidFill>
                <a:latin typeface="微软雅黑"/>
                <a:ea typeface="微软雅黑"/>
                <a:cs typeface="微软雅黑"/>
                <a:sym typeface="微软雅黑"/>
              </a:defRPr>
            </a:pPr>
            <a:r>
              <a:rPr lang="en-CA" altLang="zh-CN" sz="1100" b="0" dirty="0">
                <a:solidFill>
                  <a:schemeClr val="bg1"/>
                </a:solidFill>
                <a:latin typeface="Politica" panose="02000503000000000000" pitchFamily="2" charset="0"/>
                <a:ea typeface="HYQIHEIX1-35W THIN" pitchFamily="18" charset="-122"/>
                <a:cs typeface="Arial" panose="020B0604020202020204" pitchFamily="34" charset="0"/>
              </a:rPr>
              <a:t>Two Chinese watchmakers , </a:t>
            </a:r>
          </a:p>
          <a:p>
            <a:pPr>
              <a:defRPr sz="2000" b="1">
                <a:solidFill>
                  <a:srgbClr val="E56C0A"/>
                </a:solidFill>
                <a:latin typeface="微软雅黑"/>
                <a:ea typeface="微软雅黑"/>
                <a:cs typeface="微软雅黑"/>
                <a:sym typeface="微软雅黑"/>
              </a:defRPr>
            </a:pPr>
            <a:r>
              <a:rPr lang="en-CA" altLang="zh-CN" sz="1100" b="0" dirty="0">
                <a:solidFill>
                  <a:schemeClr val="bg1"/>
                </a:solidFill>
                <a:latin typeface="Politica" panose="02000503000000000000" pitchFamily="2" charset="0"/>
                <a:ea typeface="HYQIHEIX1-35W THIN" pitchFamily="18" charset="-122"/>
                <a:cs typeface="Arial" panose="020B0604020202020204" pitchFamily="34" charset="0"/>
              </a:rPr>
              <a:t>and the Chinese chip</a:t>
            </a:r>
          </a:p>
          <a:p>
            <a:pPr>
              <a:defRPr sz="2000" b="1">
                <a:solidFill>
                  <a:srgbClr val="E56C0A"/>
                </a:solidFill>
                <a:latin typeface="微软雅黑"/>
                <a:ea typeface="微软雅黑"/>
                <a:cs typeface="微软雅黑"/>
                <a:sym typeface="微软雅黑"/>
              </a:defRPr>
            </a:pPr>
            <a:endParaRPr lang="zh-CN" altLang="en-US" sz="1100" b="0" dirty="0">
              <a:solidFill>
                <a:schemeClr val="bg1"/>
              </a:solidFill>
              <a:latin typeface="Politica" panose="02000503000000000000" pitchFamily="2" charset="0"/>
              <a:ea typeface="HYQIHEIX1-35W THIN" pitchFamily="18" charset="-122"/>
              <a:cs typeface="Arial" panose="020B0604020202020204" pitchFamily="34" charset="0"/>
            </a:endParaRPr>
          </a:p>
        </p:txBody>
      </p:sp>
      <p:sp>
        <p:nvSpPr>
          <p:cNvPr id="46" name="文本框 45"/>
          <p:cNvSpPr txBox="1"/>
          <p:nvPr/>
        </p:nvSpPr>
        <p:spPr>
          <a:xfrm>
            <a:off x="10057563" y="4928579"/>
            <a:ext cx="1872331" cy="769441"/>
          </a:xfrm>
          <a:prstGeom prst="rect">
            <a:avLst/>
          </a:prstGeom>
          <a:noFill/>
        </p:spPr>
        <p:txBody>
          <a:bodyPr wrap="square">
            <a:spAutoFit/>
          </a:bodyPr>
          <a:lstStyle/>
          <a:p>
            <a:pPr>
              <a:defRPr sz="2000" b="1">
                <a:solidFill>
                  <a:srgbClr val="E56C0A"/>
                </a:solidFill>
                <a:latin typeface="微软雅黑"/>
                <a:ea typeface="微软雅黑"/>
                <a:cs typeface="微软雅黑"/>
                <a:sym typeface="微软雅黑"/>
              </a:defRPr>
            </a:pPr>
            <a:r>
              <a:rPr lang="en-US" altLang="zh-CN" sz="1100" b="0" dirty="0">
                <a:solidFill>
                  <a:schemeClr val="bg1"/>
                </a:solidFill>
                <a:latin typeface="Politica" panose="02000503000000000000" pitchFamily="2" charset="0"/>
                <a:ea typeface="HYQIHEIX1-35W THIN" pitchFamily="18" charset="-122"/>
                <a:cs typeface="Arial" panose="020B0604020202020204" pitchFamily="34" charset="0"/>
              </a:rPr>
              <a:t>·</a:t>
            </a:r>
            <a:r>
              <a:rPr lang="zh-CN" altLang="en-US" sz="1100" b="0" dirty="0">
                <a:solidFill>
                  <a:schemeClr val="bg1"/>
                </a:solidFill>
                <a:latin typeface="Politica" panose="02000503000000000000" pitchFamily="2" charset="0"/>
                <a:ea typeface="HYQIHEIX1-35W THIN" pitchFamily="18" charset="-122"/>
                <a:cs typeface="Arial" panose="020B0604020202020204" pitchFamily="34" charset="0"/>
              </a:rPr>
              <a:t> </a:t>
            </a:r>
            <a:r>
              <a:rPr lang="en-CA" altLang="zh-CN" sz="1100" b="0" dirty="0">
                <a:solidFill>
                  <a:schemeClr val="bg1"/>
                </a:solidFill>
                <a:latin typeface="Politica" panose="02000503000000000000" pitchFamily="2" charset="0"/>
                <a:ea typeface="HYQIHEIX1-35W THIN" pitchFamily="18" charset="-122"/>
                <a:cs typeface="Arial" panose="020B0604020202020204" pitchFamily="34" charset="0"/>
              </a:rPr>
              <a:t>Time-honored brands with more than 200 years of heritage</a:t>
            </a:r>
          </a:p>
          <a:p>
            <a:pPr>
              <a:defRPr sz="2000" b="1">
                <a:solidFill>
                  <a:srgbClr val="E56C0A"/>
                </a:solidFill>
                <a:latin typeface="微软雅黑"/>
                <a:ea typeface="微软雅黑"/>
                <a:cs typeface="微软雅黑"/>
                <a:sym typeface="微软雅黑"/>
              </a:defRPr>
            </a:pPr>
            <a:r>
              <a:rPr lang="en-US" altLang="zh-CN" sz="1100" b="0" dirty="0">
                <a:solidFill>
                  <a:schemeClr val="bg1"/>
                </a:solidFill>
                <a:latin typeface="Politica" panose="02000503000000000000" pitchFamily="2" charset="0"/>
                <a:ea typeface="HYQIHEIX1-35W THIN" pitchFamily="18" charset="-122"/>
                <a:cs typeface="Arial" panose="020B0604020202020204" pitchFamily="34" charset="0"/>
              </a:rPr>
              <a:t>·</a:t>
            </a:r>
            <a:r>
              <a:rPr lang="zh-CN" altLang="en-US" sz="1100" b="0" dirty="0">
                <a:solidFill>
                  <a:schemeClr val="bg1"/>
                </a:solidFill>
                <a:latin typeface="Politica" panose="02000503000000000000" pitchFamily="2" charset="0"/>
                <a:ea typeface="HYQIHEIX1-35W THIN" pitchFamily="18" charset="-122"/>
                <a:cs typeface="Arial" panose="020B0604020202020204" pitchFamily="34" charset="0"/>
              </a:rPr>
              <a:t> </a:t>
            </a:r>
            <a:r>
              <a:rPr lang="en-CA" altLang="zh-CN" sz="1100" b="0" dirty="0">
                <a:solidFill>
                  <a:schemeClr val="bg1"/>
                </a:solidFill>
                <a:latin typeface="Politica" panose="02000503000000000000" pitchFamily="2" charset="0"/>
                <a:ea typeface="HYQIHEIX1-35W THIN" pitchFamily="18" charset="-122"/>
                <a:cs typeface="Arial" panose="020B0604020202020204" pitchFamily="34" charset="0"/>
              </a:rPr>
              <a:t>Bring brands to the global stage to reshape their future</a:t>
            </a:r>
            <a:endParaRPr lang="zh-CN" altLang="en-US" sz="1100" b="0" dirty="0">
              <a:solidFill>
                <a:schemeClr val="bg1"/>
              </a:solidFill>
              <a:latin typeface="Politica" panose="02000503000000000000" pitchFamily="2" charset="0"/>
              <a:ea typeface="HYQIHEIX1-35W THIN" pitchFamily="18" charset="-122"/>
              <a:cs typeface="Arial" panose="020B0604020202020204" pitchFamily="34" charset="0"/>
            </a:endParaRPr>
          </a:p>
        </p:txBody>
      </p:sp>
      <p:pic>
        <p:nvPicPr>
          <p:cNvPr id="8" name="图片 7"/>
          <p:cNvPicPr>
            <a:picLocks noChangeAspect="1"/>
          </p:cNvPicPr>
          <p:nvPr/>
        </p:nvPicPr>
        <p:blipFill>
          <a:blip r:embed="rId5" cstate="email"/>
          <a:stretch>
            <a:fillRect/>
          </a:stretch>
        </p:blipFill>
        <p:spPr>
          <a:xfrm>
            <a:off x="5997801" y="2878843"/>
            <a:ext cx="2116882" cy="646321"/>
          </a:xfrm>
          <a:prstGeom prst="rect">
            <a:avLst/>
          </a:prstGeom>
        </p:spPr>
      </p:pic>
      <p:sp>
        <p:nvSpPr>
          <p:cNvPr id="47" name="文本框 46"/>
          <p:cNvSpPr txBox="1"/>
          <p:nvPr/>
        </p:nvSpPr>
        <p:spPr>
          <a:xfrm>
            <a:off x="4154170" y="4928579"/>
            <a:ext cx="1965960" cy="938719"/>
          </a:xfrm>
          <a:prstGeom prst="rect">
            <a:avLst/>
          </a:prstGeom>
          <a:noFill/>
        </p:spPr>
        <p:txBody>
          <a:bodyPr wrap="square">
            <a:spAutoFit/>
          </a:bodyPr>
          <a:lstStyle/>
          <a:p>
            <a:pPr>
              <a:defRPr sz="2000" b="1">
                <a:solidFill>
                  <a:srgbClr val="E56C0A"/>
                </a:solidFill>
                <a:latin typeface="微软雅黑" pitchFamily="34" charset="-122"/>
                <a:ea typeface="微软雅黑" pitchFamily="34" charset="-122"/>
                <a:cs typeface="微软雅黑" pitchFamily="34" charset="-122"/>
                <a:sym typeface="微软雅黑" pitchFamily="34" charset="-122"/>
              </a:defRPr>
            </a:pPr>
            <a:r>
              <a:rPr lang="en-US" altLang="zh-CN" sz="1100" b="0" dirty="0">
                <a:solidFill>
                  <a:schemeClr val="bg1"/>
                </a:solidFill>
                <a:latin typeface="Politica" panose="02000503000000000000" pitchFamily="2" charset="0"/>
                <a:ea typeface="HYQIHEIX1-35W THIN" pitchFamily="18" charset="-122"/>
                <a:cs typeface="Arial" panose="020B0604020202020204" pitchFamily="34" charset="0"/>
              </a:rPr>
              <a:t>·</a:t>
            </a:r>
            <a:r>
              <a:rPr lang="zh-CN" altLang="en-US" sz="1100" b="0" dirty="0">
                <a:solidFill>
                  <a:schemeClr val="bg1"/>
                </a:solidFill>
                <a:latin typeface="Politica" panose="02000503000000000000" pitchFamily="2" charset="0"/>
                <a:ea typeface="HYQIHEIX1-35W THIN" pitchFamily="18" charset="-122"/>
                <a:cs typeface="Arial" panose="020B0604020202020204" pitchFamily="34" charset="0"/>
              </a:rPr>
              <a:t> </a:t>
            </a:r>
            <a:r>
              <a:rPr lang="en-CA" altLang="zh-CN" sz="1100" b="0" dirty="0">
                <a:solidFill>
                  <a:schemeClr val="bg1"/>
                </a:solidFill>
                <a:latin typeface="Politica" panose="02000503000000000000" pitchFamily="2" charset="0"/>
                <a:ea typeface="HYQIHEIX1-35W THIN" pitchFamily="18" charset="-122"/>
                <a:cs typeface="Arial" panose="020B0604020202020204" pitchFamily="34" charset="0"/>
              </a:rPr>
              <a:t>Accelerated chain development of catering brands</a:t>
            </a:r>
          </a:p>
          <a:p>
            <a:pPr>
              <a:defRPr sz="2000" b="1">
                <a:solidFill>
                  <a:srgbClr val="E56C0A"/>
                </a:solidFill>
                <a:latin typeface="微软雅黑" pitchFamily="34" charset="-122"/>
                <a:ea typeface="微软雅黑" pitchFamily="34" charset="-122"/>
                <a:cs typeface="微软雅黑" pitchFamily="34" charset="-122"/>
                <a:sym typeface="微软雅黑" pitchFamily="34" charset="-122"/>
              </a:defRPr>
            </a:pPr>
            <a:r>
              <a:rPr lang="en-US" altLang="zh-CN" sz="1100" b="0" dirty="0">
                <a:solidFill>
                  <a:schemeClr val="bg1"/>
                </a:solidFill>
                <a:latin typeface="Politica" panose="02000503000000000000" pitchFamily="2" charset="0"/>
                <a:ea typeface="HYQIHEIX1-35W THIN" pitchFamily="18" charset="-122"/>
                <a:cs typeface="Arial" panose="020B0604020202020204" pitchFamily="34" charset="0"/>
                <a:sym typeface="微软雅黑" pitchFamily="34" charset="-122"/>
              </a:rPr>
              <a:t>·</a:t>
            </a:r>
            <a:r>
              <a:rPr lang="zh-CN" altLang="en-US" sz="1100" b="0" dirty="0">
                <a:solidFill>
                  <a:schemeClr val="bg1"/>
                </a:solidFill>
                <a:latin typeface="Politica" panose="02000503000000000000" pitchFamily="2" charset="0"/>
                <a:ea typeface="HYQIHEIX1-35W THIN" pitchFamily="18" charset="-122"/>
                <a:cs typeface="Arial" panose="020B0604020202020204" pitchFamily="34" charset="0"/>
                <a:sym typeface="微软雅黑" pitchFamily="34" charset="-122"/>
              </a:rPr>
              <a:t> </a:t>
            </a:r>
            <a:r>
              <a:rPr lang="en-CA" altLang="zh-CN" sz="1100" b="0" dirty="0" err="1">
                <a:solidFill>
                  <a:schemeClr val="bg1"/>
                </a:solidFill>
                <a:latin typeface="Politica" panose="02000503000000000000" pitchFamily="2" charset="0"/>
                <a:ea typeface="HYQIHEIX1-35W THIN" pitchFamily="18" charset="-122"/>
                <a:cs typeface="Arial" panose="020B0604020202020204" pitchFamily="34" charset="0"/>
                <a:sym typeface="微软雅黑" pitchFamily="34" charset="-122"/>
              </a:rPr>
              <a:t>Songhelou</a:t>
            </a:r>
            <a:r>
              <a:rPr lang="en-CA" altLang="zh-CN" sz="1100" b="0" dirty="0">
                <a:solidFill>
                  <a:schemeClr val="bg1"/>
                </a:solidFill>
                <a:latin typeface="Politica" panose="02000503000000000000" pitchFamily="2" charset="0"/>
                <a:ea typeface="HYQIHEIX1-35W THIN" pitchFamily="18" charset="-122"/>
                <a:cs typeface="Arial" panose="020B0604020202020204" pitchFamily="34" charset="0"/>
                <a:sym typeface="微软雅黑" pitchFamily="34" charset="-122"/>
              </a:rPr>
              <a:t> Suzhou-style noodle shop has 167 shops in 16 cities across the country</a:t>
            </a:r>
            <a:endParaRPr lang="zh-CN" altLang="en-US" sz="1100" b="0" dirty="0">
              <a:solidFill>
                <a:schemeClr val="bg1"/>
              </a:solidFill>
              <a:latin typeface="Politica" panose="02000503000000000000" pitchFamily="2" charset="0"/>
              <a:ea typeface="HYQIHEIX1-35W THIN" pitchFamily="18" charset="-122"/>
              <a:cs typeface="Arial" panose="020B0604020202020204" pitchFamily="34" charset="0"/>
              <a:sym typeface="微软雅黑" pitchFamily="34" charset="-122"/>
            </a:endParaRPr>
          </a:p>
        </p:txBody>
      </p:sp>
      <p:sp>
        <p:nvSpPr>
          <p:cNvPr id="11" name="文本框 30"/>
          <p:cNvSpPr txBox="1"/>
          <p:nvPr/>
        </p:nvSpPr>
        <p:spPr>
          <a:xfrm>
            <a:off x="187229" y="1585483"/>
            <a:ext cx="1892017" cy="646329"/>
          </a:xfrm>
          <a:prstGeom prst="rect">
            <a:avLst/>
          </a:prstGeom>
          <a:noFill/>
          <a:ln w="12700" cap="flat">
            <a:noFill/>
            <a:miter lim="400000"/>
          </a:ln>
          <a:effectLst/>
        </p:spPr>
        <p:txBody>
          <a:bodyPr wrap="square" lIns="45719" tIns="45719" rIns="45719" bIns="45719" numCol="1" anchor="t">
            <a:spAutoFit/>
          </a:bodyPr>
          <a:lstStyle>
            <a:lvl1pPr>
              <a:defRPr sz="1600" spc="300">
                <a:solidFill>
                  <a:schemeClr val="accent2"/>
                </a:solidFill>
                <a:latin typeface="微软雅黑"/>
                <a:ea typeface="微软雅黑"/>
                <a:cs typeface="微软雅黑"/>
                <a:sym typeface="微软雅黑"/>
              </a:defRPr>
            </a:lvl1pPr>
          </a:lstStyle>
          <a:p>
            <a:pPr algn="ct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YUYUAN</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GARDEN</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endParaRPr lang="en-HK"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endParaRPr>
          </a:p>
          <a:p>
            <a:pPr algn="ct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LANTERN</a:t>
            </a:r>
            <a:r>
              <a:rPr lang="zh-TW" altLang="en-US"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1800" spc="0" dirty="0">
                <a:solidFill>
                  <a:srgbClr val="FF9A00"/>
                </a:solidFill>
                <a:latin typeface="Politica" panose="02000506020000090004" pitchFamily="2" charset="0"/>
                <a:ea typeface="STHeiti" panose="02010600040101010101" pitchFamily="2" charset="-122"/>
                <a:cs typeface="Arial" panose="020B0704020202090204" pitchFamily="34" charset="0"/>
              </a:rPr>
              <a:t>FESTIVAL</a:t>
            </a:r>
            <a:endParaRPr lang="zh-CN" altLang="en-US" sz="1800" b="1" dirty="0">
              <a:solidFill>
                <a:srgbClr val="FF9A00"/>
              </a:solidFill>
              <a:latin typeface="HYQIHEIX1-35W THIN" pitchFamily="18" charset="-122"/>
              <a:ea typeface="HYQIHEIX1-35W THIN" pitchFamily="18" charset="-122"/>
              <a:cs typeface="Arial" panose="020B0604020202020204" pitchFamily="34" charset="0"/>
            </a:endParaRPr>
          </a:p>
        </p:txBody>
      </p:sp>
      <p:sp>
        <p:nvSpPr>
          <p:cNvPr id="12" name="文本框 11"/>
          <p:cNvSpPr txBox="1"/>
          <p:nvPr/>
        </p:nvSpPr>
        <p:spPr>
          <a:xfrm>
            <a:off x="215901" y="4928579"/>
            <a:ext cx="1863346" cy="1277273"/>
          </a:xfrm>
          <a:prstGeom prst="rect">
            <a:avLst/>
          </a:prstGeom>
          <a:noFill/>
        </p:spPr>
        <p:txBody>
          <a:bodyPr wrap="square">
            <a:spAutoFit/>
          </a:bodyPr>
          <a:lstStyle/>
          <a:p>
            <a:pPr>
              <a:defRPr sz="2000" b="1">
                <a:solidFill>
                  <a:srgbClr val="E56C0A"/>
                </a:solidFill>
                <a:latin typeface="微软雅黑"/>
                <a:ea typeface="微软雅黑"/>
                <a:cs typeface="微软雅黑"/>
                <a:sym typeface="微软雅黑"/>
              </a:defRPr>
            </a:pPr>
            <a:r>
              <a:rPr lang="en-US" altLang="zh-CN" sz="1100" b="0" dirty="0">
                <a:solidFill>
                  <a:schemeClr val="bg1"/>
                </a:solidFill>
                <a:latin typeface="Politica" panose="02000503000000000000" pitchFamily="2" charset="0"/>
                <a:ea typeface="HYQIHEIX1-35W THIN" pitchFamily="18" charset="-122"/>
              </a:rPr>
              <a:t>·</a:t>
            </a:r>
            <a:r>
              <a:rPr lang="zh-CN" altLang="en-US" sz="1100" b="0" dirty="0">
                <a:solidFill>
                  <a:schemeClr val="bg1"/>
                </a:solidFill>
                <a:latin typeface="Politica" panose="02000503000000000000" pitchFamily="2" charset="0"/>
                <a:ea typeface="HYQIHEIX1-35W THIN" pitchFamily="18" charset="-122"/>
              </a:rPr>
              <a:t> </a:t>
            </a:r>
            <a:r>
              <a:rPr lang="en-HK" altLang="zh-CN" sz="1100" b="0" dirty="0">
                <a:solidFill>
                  <a:schemeClr val="bg1"/>
                </a:solidFill>
                <a:latin typeface="Politica" panose="02000503000000000000" pitchFamily="2" charset="0"/>
                <a:ea typeface="HYQIHEIX1-35W THIN" pitchFamily="18" charset="-122"/>
              </a:rPr>
              <a:t>Inspired by </a:t>
            </a:r>
            <a:r>
              <a:rPr lang="en-HK" altLang="zh-CN" sz="1100" b="0" dirty="0" err="1">
                <a:solidFill>
                  <a:schemeClr val="bg1"/>
                </a:solidFill>
                <a:latin typeface="Politica" panose="02000503000000000000" pitchFamily="2" charset="0"/>
                <a:ea typeface="HYQIHEIX1-35W THIN" pitchFamily="18" charset="-122"/>
              </a:rPr>
              <a:t>Shanhaijing</a:t>
            </a:r>
            <a:r>
              <a:rPr lang="en-HK" altLang="zh-CN" sz="1100" b="0" dirty="0">
                <a:solidFill>
                  <a:schemeClr val="bg1"/>
                </a:solidFill>
                <a:latin typeface="Politica" panose="02000503000000000000" pitchFamily="2" charset="0"/>
                <a:ea typeface="HYQIHEIX1-35W THIN" pitchFamily="18" charset="-122"/>
              </a:rPr>
              <a:t>, also known as "the Classic of Mountains and Seas", the lantern festival attracted more than </a:t>
            </a:r>
            <a:r>
              <a:rPr lang="en-HK" altLang="zh-CN" sz="1100" dirty="0">
                <a:solidFill>
                  <a:schemeClr val="bg1"/>
                </a:solidFill>
                <a:latin typeface="Politica" panose="02000503000000000000" pitchFamily="2" charset="0"/>
                <a:ea typeface="HYQIHEIX1-35W THIN" pitchFamily="18" charset="-122"/>
              </a:rPr>
              <a:t>4 </a:t>
            </a:r>
            <a:r>
              <a:rPr lang="en-HK" altLang="zh-CN" sz="1100" b="0" dirty="0">
                <a:solidFill>
                  <a:schemeClr val="bg1"/>
                </a:solidFill>
                <a:latin typeface="Politica" panose="02000503000000000000" pitchFamily="2" charset="0"/>
                <a:ea typeface="HYQIHEIX1-35W THIN" pitchFamily="18" charset="-122"/>
              </a:rPr>
              <a:t>million visitors</a:t>
            </a:r>
            <a:endParaRPr lang="en-US" altLang="zh-CN" sz="1100" b="0" dirty="0">
              <a:solidFill>
                <a:schemeClr val="bg1"/>
              </a:solidFill>
              <a:latin typeface="Politica" panose="02000503000000000000" pitchFamily="2" charset="0"/>
              <a:ea typeface="HYQIHEIX1-35W THIN" pitchFamily="18" charset="-122"/>
            </a:endParaRPr>
          </a:p>
          <a:p>
            <a:pPr>
              <a:defRPr sz="2000" b="1">
                <a:solidFill>
                  <a:srgbClr val="E56C0A"/>
                </a:solidFill>
                <a:latin typeface="微软雅黑"/>
                <a:ea typeface="微软雅黑"/>
                <a:cs typeface="微软雅黑"/>
                <a:sym typeface="微软雅黑"/>
              </a:defRPr>
            </a:pPr>
            <a:r>
              <a:rPr lang="en-US" altLang="zh-CN" sz="1100" b="0" dirty="0">
                <a:solidFill>
                  <a:schemeClr val="bg1"/>
                </a:solidFill>
                <a:latin typeface="Politica" panose="02000503000000000000" pitchFamily="2" charset="0"/>
                <a:ea typeface="HYQIHEIX1-35W THIN" pitchFamily="18" charset="-122"/>
              </a:rPr>
              <a:t>·</a:t>
            </a:r>
            <a:r>
              <a:rPr lang="zh-CN" altLang="en-US" sz="1100" b="0" dirty="0">
                <a:solidFill>
                  <a:schemeClr val="bg1"/>
                </a:solidFill>
                <a:latin typeface="Politica" panose="02000503000000000000" pitchFamily="2" charset="0"/>
                <a:ea typeface="HYQIHEIX1-35W THIN" pitchFamily="18" charset="-122"/>
              </a:rPr>
              <a:t> </a:t>
            </a:r>
            <a:r>
              <a:rPr lang="en-HK" altLang="zh-CN" sz="1100" b="0" dirty="0">
                <a:solidFill>
                  <a:schemeClr val="bg1"/>
                </a:solidFill>
                <a:latin typeface="Politica" panose="02000503000000000000" pitchFamily="2" charset="0"/>
                <a:ea typeface="HYQIHEIX1-35W THIN" pitchFamily="18" charset="-122"/>
              </a:rPr>
              <a:t>Recommended by national media platforms and agencies stationed abroad</a:t>
            </a:r>
            <a:endParaRPr lang="zh-CN" altLang="en-US" sz="1100" b="0" dirty="0">
              <a:solidFill>
                <a:schemeClr val="bg1"/>
              </a:solidFill>
              <a:latin typeface="Politica" panose="02000503000000000000" pitchFamily="2" charset="0"/>
              <a:ea typeface="HYQIHEIX1-35W THIN" pitchFamily="18" charset="-122"/>
            </a:endParaRPr>
          </a:p>
        </p:txBody>
      </p:sp>
      <p:pic>
        <p:nvPicPr>
          <p:cNvPr id="4" name="图片 3" descr="山海奇最终月亮动物完整版LOGO"/>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8630" y="2879090"/>
            <a:ext cx="1348105" cy="1559560"/>
          </a:xfrm>
          <a:prstGeom prst="rect">
            <a:avLst/>
          </a:prstGeom>
        </p:spPr>
      </p:pic>
      <p:pic>
        <p:nvPicPr>
          <p:cNvPr id="6" name="图片 5" descr="松鹤楼面馆LOGO的PNG格式"/>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202555" y="4288790"/>
            <a:ext cx="617855" cy="617855"/>
          </a:xfrm>
          <a:prstGeom prst="rect">
            <a:avLst/>
          </a:prstGeom>
        </p:spPr>
      </p:pic>
      <p:pic>
        <p:nvPicPr>
          <p:cNvPr id="13" name="图片 12" descr="松鹤楼LOGO的PNG格式"/>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286250" y="4311650"/>
            <a:ext cx="730885" cy="414655"/>
          </a:xfrm>
          <a:prstGeom prst="rect">
            <a:avLst/>
          </a:prstGeom>
        </p:spPr>
      </p:pic>
      <p:pic>
        <p:nvPicPr>
          <p:cNvPr id="15" name="图片 14" descr="老饭店logo_画板 1"/>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4118610" y="3412490"/>
            <a:ext cx="1066165" cy="569595"/>
          </a:xfrm>
          <a:prstGeom prst="rect">
            <a:avLst/>
          </a:prstGeom>
        </p:spPr>
      </p:pic>
      <p:pic>
        <p:nvPicPr>
          <p:cNvPr id="17" name="图片 16" descr="松月楼logo_定_画板 1 副本 3"/>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017135" y="3213100"/>
            <a:ext cx="988060" cy="988060"/>
          </a:xfrm>
          <a:prstGeom prst="rect">
            <a:avLst/>
          </a:prstGeom>
        </p:spPr>
      </p:pic>
      <p:pic>
        <p:nvPicPr>
          <p:cNvPr id="18" name="图片 17" descr="绿波廊_画板 1"/>
          <p:cNvPicPr>
            <a:picLocks noChangeAspect="1"/>
          </p:cNvPicPr>
          <p:nvPr/>
        </p:nvPicPr>
        <p:blipFill>
          <a:blip r:embed="rId11"/>
          <a:stretch>
            <a:fillRect/>
          </a:stretch>
        </p:blipFill>
        <p:spPr>
          <a:xfrm>
            <a:off x="4152900" y="2348865"/>
            <a:ext cx="864235" cy="864235"/>
          </a:xfrm>
          <a:prstGeom prst="rect">
            <a:avLst/>
          </a:prstGeom>
        </p:spPr>
      </p:pic>
      <p:pic>
        <p:nvPicPr>
          <p:cNvPr id="19" name="图片 18" descr="南翔馒头店- logo_画板 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978400" y="2365375"/>
            <a:ext cx="1065530" cy="993140"/>
          </a:xfrm>
          <a:prstGeom prst="rect">
            <a:avLst/>
          </a:prstGeom>
        </p:spPr>
      </p:pic>
      <p:pic>
        <p:nvPicPr>
          <p:cNvPr id="20" name="图片 19" descr="海鸥表logo品牌色"/>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222615" y="2236469"/>
            <a:ext cx="1546052" cy="1288800"/>
          </a:xfrm>
          <a:prstGeom prst="rect">
            <a:avLst/>
          </a:prstGeom>
        </p:spPr>
      </p:pic>
      <p:pic>
        <p:nvPicPr>
          <p:cNvPr id="22" name="图片 21" descr="logo_03"/>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10448925" y="2619375"/>
            <a:ext cx="1179830" cy="485140"/>
          </a:xfrm>
          <a:prstGeom prst="rect">
            <a:avLst/>
          </a:prstGeom>
        </p:spPr>
      </p:pic>
      <p:pic>
        <p:nvPicPr>
          <p:cNvPr id="24" name="图片 23" descr="AHAVA-logo"/>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343515" y="3358515"/>
            <a:ext cx="1285240" cy="546100"/>
          </a:xfrm>
          <a:prstGeom prst="rect">
            <a:avLst/>
          </a:prstGeom>
        </p:spPr>
      </p:pic>
      <p:pic>
        <p:nvPicPr>
          <p:cNvPr id="25" name="图片 24" descr="WEI英文logo标准灰色"/>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0688955" y="4288790"/>
            <a:ext cx="613410" cy="213360"/>
          </a:xfrm>
          <a:prstGeom prst="rect">
            <a:avLst/>
          </a:prstGeom>
        </p:spPr>
      </p:pic>
      <p:pic>
        <p:nvPicPr>
          <p:cNvPr id="28" name="图片 27" descr="老庙LOGO 规范版本-01"/>
          <p:cNvPicPr>
            <a:picLocks noChangeAspect="1"/>
          </p:cNvPicPr>
          <p:nvPr/>
        </p:nvPicPr>
        <p:blipFill>
          <a:blip r:embed="rId17" cstate="print">
            <a:extLst>
              <a:ext uri="{28A0092B-C50C-407E-A947-70E740481C1C}">
                <a14:useLocalDpi xmlns:a14="http://schemas.microsoft.com/office/drawing/2010/main"/>
              </a:ext>
            </a:extLst>
          </a:blip>
          <a:srcRect/>
          <a:stretch>
            <a:fillRect/>
          </a:stretch>
        </p:blipFill>
        <p:spPr>
          <a:xfrm>
            <a:off x="2601595" y="2332990"/>
            <a:ext cx="999490" cy="546100"/>
          </a:xfrm>
          <a:prstGeom prst="rect">
            <a:avLst/>
          </a:prstGeom>
        </p:spPr>
      </p:pic>
      <p:pic>
        <p:nvPicPr>
          <p:cNvPr id="29" name="图片 28" descr="23290b148i3211b8a2fd8b25bbb0a1b3"/>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2665730" y="2764155"/>
            <a:ext cx="915670" cy="648335"/>
          </a:xfrm>
          <a:prstGeom prst="rect">
            <a:avLst/>
          </a:prstGeom>
        </p:spPr>
      </p:pic>
      <p:pic>
        <p:nvPicPr>
          <p:cNvPr id="30" name="图片 29" descr="亚一LOGO透明底"/>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2611755" y="3277870"/>
            <a:ext cx="929640" cy="523240"/>
          </a:xfrm>
          <a:prstGeom prst="rect">
            <a:avLst/>
          </a:prstGeom>
        </p:spPr>
      </p:pic>
      <p:pic>
        <p:nvPicPr>
          <p:cNvPr id="31" name="图片 30" descr="LOGO1"/>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2678430" y="3711575"/>
            <a:ext cx="911860" cy="645160"/>
          </a:xfrm>
          <a:prstGeom prst="rect">
            <a:avLst/>
          </a:prstGeom>
        </p:spPr>
      </p:pic>
      <p:pic>
        <p:nvPicPr>
          <p:cNvPr id="32" name="图片 31" descr="LUSANT-LOGO-PNG"/>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2705100" y="4356735"/>
            <a:ext cx="864235" cy="324485"/>
          </a:xfrm>
          <a:prstGeom prst="rect">
            <a:avLst/>
          </a:prstGeom>
        </p:spPr>
      </p:pic>
      <p:pic>
        <p:nvPicPr>
          <p:cNvPr id="2" name="图片 1" descr="夜郎古 logo-01"/>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6259830" y="3733165"/>
            <a:ext cx="1545590" cy="467995"/>
          </a:xfrm>
          <a:prstGeom prst="rect">
            <a:avLst/>
          </a:prstGeom>
        </p:spPr>
      </p:pic>
      <p:pic>
        <p:nvPicPr>
          <p:cNvPr id="7" name="图片 6" descr="复星logo-反白-01"/>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5" name="Title 1">
            <a:extLst>
              <a:ext uri="{FF2B5EF4-FFF2-40B4-BE49-F238E27FC236}">
                <a16:creationId xmlns:a16="http://schemas.microsoft.com/office/drawing/2014/main" id="{09326D7D-0833-DF81-279A-032E8001A9EF}"/>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YUYUAN</a:t>
            </a:r>
            <a:endParaRPr lang="zh-CN"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Users/jerrymiao/Library/Mobile Documents/com~apple~CloudDocs/Desktop/复星23年封面更新/12.jpg12"/>
          <p:cNvPicPr>
            <a:picLocks noChangeAspect="1"/>
          </p:cNvPicPr>
          <p:nvPr/>
        </p:nvPicPr>
        <p:blipFill>
          <a:blip r:embed="rId3"/>
          <a:srcRect/>
          <a:stretch>
            <a:fillRect/>
          </a:stretch>
        </p:blipFill>
        <p:spPr>
          <a:xfrm>
            <a:off x="0" y="0"/>
            <a:ext cx="12187555" cy="6858000"/>
          </a:xfrm>
          <a:prstGeom prst="rect">
            <a:avLst/>
          </a:prstGeom>
        </p:spPr>
      </p:pic>
      <p:sp>
        <p:nvSpPr>
          <p:cNvPr id="20" name="矩形 4"/>
          <p:cNvSpPr/>
          <p:nvPr/>
        </p:nvSpPr>
        <p:spPr>
          <a:xfrm>
            <a:off x="0" y="0"/>
            <a:ext cx="12187555" cy="6858000"/>
          </a:xfrm>
          <a:prstGeom prst="rect">
            <a:avLst/>
          </a:prstGeom>
          <a:gradFill flip="none" rotWithShape="1">
            <a:gsLst>
              <a:gs pos="19000">
                <a:srgbClr val="FF9A00">
                  <a:alpha val="0"/>
                </a:srgbClr>
              </a:gs>
              <a:gs pos="70000">
                <a:srgbClr val="FF9A00">
                  <a:alpha val="3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19" name="矩形 4"/>
          <p:cNvSpPr/>
          <p:nvPr/>
        </p:nvSpPr>
        <p:spPr>
          <a:xfrm>
            <a:off x="654388" y="1688521"/>
            <a:ext cx="8281065" cy="1012489"/>
          </a:xfrm>
          <a:prstGeom prst="rect">
            <a:avLst/>
          </a:prstGeom>
          <a:gradFill flip="none" rotWithShape="1">
            <a:gsLst>
              <a:gs pos="0">
                <a:srgbClr val="FF9A00">
                  <a:alpha val="0"/>
                </a:srgbClr>
              </a:gs>
              <a:gs pos="61000">
                <a:schemeClr val="bg1"/>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3" name="矩形 22"/>
          <p:cNvSpPr/>
          <p:nvPr/>
        </p:nvSpPr>
        <p:spPr>
          <a:xfrm>
            <a:off x="45719" y="208638"/>
            <a:ext cx="9335179" cy="489838"/>
          </a:xfrm>
          <a:prstGeom prst="rect">
            <a:avLst/>
          </a:prstGeom>
          <a:gradFill>
            <a:gsLst>
              <a:gs pos="19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4"/>
          <p:cNvSpPr/>
          <p:nvPr/>
        </p:nvSpPr>
        <p:spPr>
          <a:xfrm>
            <a:off x="654388" y="2686145"/>
            <a:ext cx="10158755" cy="1926952"/>
          </a:xfrm>
          <a:prstGeom prst="rect">
            <a:avLst/>
          </a:prstGeom>
          <a:gradFill flip="none" rotWithShape="1">
            <a:gsLst>
              <a:gs pos="0">
                <a:srgbClr val="FF9A00">
                  <a:alpha val="0"/>
                </a:srgbClr>
              </a:gs>
              <a:gs pos="74000">
                <a:srgbClr val="FF9A00">
                  <a:alpha val="80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4" name="圆角矩形 58"/>
          <p:cNvSpPr txBox="1"/>
          <p:nvPr/>
        </p:nvSpPr>
        <p:spPr>
          <a:xfrm>
            <a:off x="783004" y="3619444"/>
            <a:ext cx="3200353" cy="830995"/>
          </a:xfrm>
          <a:prstGeom prst="rect">
            <a:avLst/>
          </a:prstGeom>
          <a:noFill/>
          <a:ln w="12700" cap="flat">
            <a:noFill/>
            <a:miter lim="400000"/>
          </a:ln>
          <a:effectLst/>
        </p:spPr>
        <p:txBody>
          <a:bodyPr wrap="square" lIns="45719" tIns="45719" rIns="45719" bIns="45719" numCol="1" anchor="ctr">
            <a:spAutoFit/>
          </a:bodyPr>
          <a:lstStyle/>
          <a:p>
            <a:pPr>
              <a:defRPr b="1">
                <a:solidFill>
                  <a:srgbClr val="E56C0A"/>
                </a:solidFill>
                <a:latin typeface="微软雅黑" pitchFamily="34" charset="-122"/>
                <a:ea typeface="微软雅黑" pitchFamily="34" charset="-122"/>
                <a:cs typeface="微软雅黑" pitchFamily="34" charset="-122"/>
                <a:sym typeface="微软雅黑" pitchFamily="34" charset="-122"/>
              </a:defRPr>
            </a:pPr>
            <a:r>
              <a:rPr lang="en-HK" altLang="zh-CN" sz="1200" b="1" dirty="0">
                <a:solidFill>
                  <a:schemeClr val="bg1"/>
                </a:solidFill>
                <a:latin typeface="Politica" panose="02000503000000000000" pitchFamily="2" charset="0"/>
                <a:cs typeface="Arial" panose="020B0604020202020204" pitchFamily="34" charset="0"/>
              </a:rPr>
              <a:t>Operating nearly 70 resorts on six continents around the world</a:t>
            </a:r>
          </a:p>
          <a:p>
            <a:pPr>
              <a:defRPr b="1">
                <a:solidFill>
                  <a:srgbClr val="E56C0A"/>
                </a:solidFill>
                <a:latin typeface="微软雅黑" pitchFamily="34" charset="-122"/>
                <a:ea typeface="微软雅黑" pitchFamily="34" charset="-122"/>
                <a:cs typeface="微软雅黑" pitchFamily="34" charset="-122"/>
                <a:sym typeface="微软雅黑" pitchFamily="34" charset="-122"/>
              </a:defRPr>
            </a:pPr>
            <a:r>
              <a:rPr lang="en-HK" altLang="zh-CN" sz="1200" b="1" dirty="0">
                <a:solidFill>
                  <a:schemeClr val="bg1"/>
                </a:solidFill>
                <a:latin typeface="Politica" panose="02000503000000000000" pitchFamily="2" charset="0"/>
                <a:cs typeface="Arial" panose="020B0604020202020204" pitchFamily="34" charset="0"/>
              </a:rPr>
              <a:t>Plan to open 17 new resorts from 2023 to 2025</a:t>
            </a:r>
          </a:p>
          <a:p>
            <a:pPr>
              <a:defRPr b="1">
                <a:solidFill>
                  <a:srgbClr val="E56C0A"/>
                </a:solidFill>
                <a:latin typeface="微软雅黑" pitchFamily="34" charset="-122"/>
                <a:ea typeface="微软雅黑" pitchFamily="34" charset="-122"/>
                <a:cs typeface="微软雅黑" pitchFamily="34" charset="-122"/>
                <a:sym typeface="微软雅黑" pitchFamily="34" charset="-122"/>
              </a:defRPr>
            </a:pPr>
            <a:r>
              <a:rPr lang="en-HK" altLang="zh-CN" sz="1200" b="1" dirty="0">
                <a:solidFill>
                  <a:schemeClr val="bg1"/>
                </a:solidFill>
                <a:latin typeface="Politica" panose="02000503000000000000" pitchFamily="2" charset="0"/>
                <a:cs typeface="Arial" panose="020B0604020202020204" pitchFamily="34" charset="0"/>
              </a:rPr>
              <a:t>In 2022, Club Med recorded a business volume of RMB12.011 billion, an increase of 108% compared to 2021</a:t>
            </a:r>
            <a:endParaRPr lang="en-US" altLang="zh-CN" sz="1200" b="1" dirty="0">
              <a:solidFill>
                <a:schemeClr val="bg1"/>
              </a:solidFill>
              <a:latin typeface="Politica" panose="02000503000000000000" pitchFamily="2" charset="0"/>
              <a:cs typeface="Arial" panose="020B0604020202020204" pitchFamily="34" charset="0"/>
            </a:endParaRPr>
          </a:p>
        </p:txBody>
      </p:sp>
      <p:sp>
        <p:nvSpPr>
          <p:cNvPr id="25" name="圆角矩形 57"/>
          <p:cNvSpPr txBox="1"/>
          <p:nvPr/>
        </p:nvSpPr>
        <p:spPr>
          <a:xfrm>
            <a:off x="4394173" y="3525017"/>
            <a:ext cx="3305341" cy="830995"/>
          </a:xfrm>
          <a:prstGeom prst="rect">
            <a:avLst/>
          </a:prstGeom>
          <a:noFill/>
          <a:ln w="12700" cap="flat">
            <a:noFill/>
            <a:miter lim="400000"/>
          </a:ln>
          <a:effectLst/>
        </p:spPr>
        <p:txBody>
          <a:bodyPr wrap="square" lIns="45719" tIns="45719" rIns="45719" bIns="45719" numCol="1" anchor="ctr">
            <a:spAutoFit/>
          </a:bodyPr>
          <a:lstStyle/>
          <a:p>
            <a:pPr>
              <a:defRPr b="1">
                <a:solidFill>
                  <a:srgbClr val="E56C0A"/>
                </a:solidFill>
                <a:latin typeface="微软雅黑" pitchFamily="34" charset="-122"/>
                <a:ea typeface="微软雅黑" pitchFamily="34" charset="-122"/>
                <a:cs typeface="微软雅黑" pitchFamily="34" charset="-122"/>
                <a:sym typeface="微软雅黑" pitchFamily="34" charset="-122"/>
              </a:defRPr>
            </a:pPr>
            <a:r>
              <a:rPr lang="en-CA" altLang="zh-CN" sz="1200" b="1" dirty="0">
                <a:solidFill>
                  <a:schemeClr val="bg1"/>
                </a:solidFill>
                <a:latin typeface="Politica" panose="02000503000000000000" pitchFamily="2" charset="0"/>
                <a:ea typeface="微软雅黑" pitchFamily="34" charset="-122"/>
                <a:cs typeface="Arial" panose="020B0604020202020204" pitchFamily="34" charset="0"/>
              </a:rPr>
              <a:t>A benchmark of </a:t>
            </a:r>
            <a:r>
              <a:rPr lang="en-CA" altLang="zh-CN" sz="1200" b="1" dirty="0" err="1">
                <a:solidFill>
                  <a:schemeClr val="bg1"/>
                </a:solidFill>
                <a:latin typeface="Politica" panose="02000503000000000000" pitchFamily="2" charset="0"/>
                <a:ea typeface="微软雅黑" pitchFamily="34" charset="-122"/>
                <a:cs typeface="Arial" panose="020B0604020202020204" pitchFamily="34" charset="0"/>
              </a:rPr>
              <a:t>Sanya</a:t>
            </a:r>
            <a:r>
              <a:rPr lang="en-CA" altLang="zh-CN" sz="1200" b="1" dirty="0">
                <a:solidFill>
                  <a:schemeClr val="bg1"/>
                </a:solidFill>
                <a:latin typeface="Politica" panose="02000503000000000000" pitchFamily="2" charset="0"/>
                <a:ea typeface="微软雅黑" pitchFamily="34" charset="-122"/>
                <a:cs typeface="Arial" panose="020B0604020202020204" pitchFamily="34" charset="0"/>
              </a:rPr>
              <a:t> Tourism 3.0</a:t>
            </a:r>
          </a:p>
          <a:p>
            <a:pPr>
              <a:defRPr b="1">
                <a:solidFill>
                  <a:srgbClr val="E56C0A"/>
                </a:solidFill>
                <a:latin typeface="微软雅黑" pitchFamily="34" charset="-122"/>
                <a:ea typeface="微软雅黑" pitchFamily="34" charset="-122"/>
                <a:cs typeface="微软雅黑" pitchFamily="34" charset="-122"/>
                <a:sym typeface="微软雅黑" pitchFamily="34" charset="-122"/>
              </a:defRPr>
            </a:pPr>
            <a:r>
              <a:rPr lang="en-US" altLang="zh-CN" sz="1200" b="1" dirty="0">
                <a:solidFill>
                  <a:schemeClr val="bg1"/>
                </a:solidFill>
                <a:latin typeface="Politica" panose="02000503000000000000" pitchFamily="2" charset="0"/>
                <a:ea typeface="微软雅黑" pitchFamily="34" charset="-122"/>
                <a:cs typeface="Arial" panose="020B0604020202020204" pitchFamily="34" charset="0"/>
              </a:rPr>
              <a:t>In the first two months of 2023, Atlantis </a:t>
            </a:r>
            <a:r>
              <a:rPr lang="en-US" altLang="zh-CN" sz="1200" b="1" dirty="0" err="1">
                <a:solidFill>
                  <a:schemeClr val="bg1"/>
                </a:solidFill>
                <a:latin typeface="Politica" panose="02000503000000000000" pitchFamily="2" charset="0"/>
                <a:ea typeface="微软雅黑" pitchFamily="34" charset="-122"/>
                <a:cs typeface="Arial" panose="020B0604020202020204" pitchFamily="34" charset="0"/>
              </a:rPr>
              <a:t>Sanya's</a:t>
            </a:r>
            <a:r>
              <a:rPr lang="en-US" altLang="zh-CN" sz="1200" b="1" dirty="0">
                <a:solidFill>
                  <a:schemeClr val="bg1"/>
                </a:solidFill>
                <a:latin typeface="Politica" panose="02000503000000000000" pitchFamily="2" charset="0"/>
                <a:ea typeface="微软雅黑" pitchFamily="34" charset="-122"/>
                <a:cs typeface="Arial" panose="020B0604020202020204" pitchFamily="34" charset="0"/>
              </a:rPr>
              <a:t> business volume fully recovered and exceeded pre-pandemic levels, with an average room occupancy rate of 96%</a:t>
            </a:r>
            <a:endParaRPr lang="zh-CN" altLang="en-US" sz="1200" b="1" dirty="0">
              <a:solidFill>
                <a:schemeClr val="bg1"/>
              </a:solidFill>
              <a:latin typeface="Politica" panose="02000503000000000000" pitchFamily="2" charset="0"/>
              <a:ea typeface="微软雅黑" pitchFamily="34" charset="-122"/>
              <a:cs typeface="Arial" panose="020B0604020202020204" pitchFamily="34" charset="0"/>
            </a:endParaRPr>
          </a:p>
        </p:txBody>
      </p:sp>
      <p:sp>
        <p:nvSpPr>
          <p:cNvPr id="31" name="圆角矩形 58"/>
          <p:cNvSpPr txBox="1"/>
          <p:nvPr/>
        </p:nvSpPr>
        <p:spPr>
          <a:xfrm>
            <a:off x="783004" y="2747615"/>
            <a:ext cx="2680763" cy="523218"/>
          </a:xfrm>
          <a:prstGeom prst="rect">
            <a:avLst/>
          </a:prstGeom>
          <a:noFill/>
          <a:ln w="12700" cap="flat">
            <a:noFill/>
            <a:miter lim="400000"/>
          </a:ln>
          <a:effectLst/>
        </p:spPr>
        <p:txBody>
          <a:bodyPr wrap="square" lIns="45719" tIns="45719" rIns="45719" bIns="45719" numCol="1" anchor="ctr">
            <a:spAutoFit/>
          </a:bodyPr>
          <a:lstStyle/>
          <a:p>
            <a:pPr>
              <a:defRPr b="1">
                <a:solidFill>
                  <a:srgbClr val="E56C0A"/>
                </a:solidFill>
                <a:latin typeface="微软雅黑"/>
                <a:ea typeface="微软雅黑"/>
                <a:cs typeface="微软雅黑"/>
                <a:sym typeface="微软雅黑"/>
              </a:defRPr>
            </a:pPr>
            <a:r>
              <a:rPr lang="en-CA" altLang="zh-CN" sz="1400" dirty="0">
                <a:solidFill>
                  <a:schemeClr val="bg1"/>
                </a:solidFill>
                <a:latin typeface="Politica" panose="02000503000000000000" pitchFamily="2" charset="0"/>
                <a:ea typeface="HYQIHEIX1-45W EXTRALIGHT" pitchFamily="18" charset="-122"/>
                <a:cs typeface="Arial" panose="020B0604020202020204" pitchFamily="34" charset="0"/>
              </a:rPr>
              <a:t>A world-renowned premium all-inclusive vacation service provider from France</a:t>
            </a:r>
            <a:endParaRPr lang="zh-CN" altLang="en-US" sz="14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cxnSp>
        <p:nvCxnSpPr>
          <p:cNvPr id="32" name="直线连接符 31"/>
          <p:cNvCxnSpPr/>
          <p:nvPr/>
        </p:nvCxnSpPr>
        <p:spPr>
          <a:xfrm>
            <a:off x="850736" y="3420485"/>
            <a:ext cx="19771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圆角矩形 58"/>
          <p:cNvSpPr txBox="1"/>
          <p:nvPr/>
        </p:nvSpPr>
        <p:spPr>
          <a:xfrm>
            <a:off x="4394478" y="2747615"/>
            <a:ext cx="2436627" cy="523218"/>
          </a:xfrm>
          <a:prstGeom prst="rect">
            <a:avLst/>
          </a:prstGeom>
          <a:noFill/>
          <a:ln w="12700" cap="flat">
            <a:noFill/>
            <a:miter lim="400000"/>
          </a:ln>
          <a:effectLst/>
        </p:spPr>
        <p:txBody>
          <a:bodyPr wrap="square" lIns="45719" tIns="45719" rIns="45719" bIns="45719" numCol="1" anchor="ctr">
            <a:spAutoFit/>
          </a:bodyPr>
          <a:lstStyle>
            <a:defPPr>
              <a:defRPr lang="zh-CN"/>
            </a:defPPr>
            <a:lvl1pPr algn="ctr">
              <a:defRPr sz="1400" b="1">
                <a:solidFill>
                  <a:schemeClr val="bg1"/>
                </a:solidFill>
                <a:latin typeface="Politica" panose="02000503000000000000" pitchFamily="2" charset="0"/>
                <a:ea typeface="HYQIHEIX1-45W EXTRALIGHT" pitchFamily="18" charset="-122"/>
                <a:cs typeface="Arial" panose="020B0604020202020204" pitchFamily="34" charset="0"/>
              </a:defRPr>
            </a:lvl1pPr>
          </a:lstStyle>
          <a:p>
            <a:pPr algn="l"/>
            <a:r>
              <a:rPr lang="en-CA" altLang="zh-CN" dirty="0"/>
              <a:t>A one-stop ocean-themed integrated resort destination</a:t>
            </a:r>
            <a:endParaRPr dirty="0"/>
          </a:p>
        </p:txBody>
      </p:sp>
      <p:cxnSp>
        <p:nvCxnSpPr>
          <p:cNvPr id="37" name="直线连接符 36"/>
          <p:cNvCxnSpPr/>
          <p:nvPr/>
        </p:nvCxnSpPr>
        <p:spPr>
          <a:xfrm>
            <a:off x="4420216" y="3410211"/>
            <a:ext cx="19771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图片 3" descr="single"/>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4685" y="1877695"/>
            <a:ext cx="1685925" cy="685165"/>
          </a:xfrm>
          <a:prstGeom prst="rect">
            <a:avLst/>
          </a:prstGeom>
        </p:spPr>
      </p:pic>
      <p:pic>
        <p:nvPicPr>
          <p:cNvPr id="5" name="图片 4" descr="亚特logo new"/>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94173" y="1858010"/>
            <a:ext cx="907415" cy="570865"/>
          </a:xfrm>
          <a:prstGeom prst="rect">
            <a:avLst/>
          </a:prstGeom>
        </p:spPr>
      </p:pic>
      <p:pic>
        <p:nvPicPr>
          <p:cNvPr id="3" name="图片 2" descr="复星logo-反白-0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2" name="Title 1">
            <a:extLst>
              <a:ext uri="{FF2B5EF4-FFF2-40B4-BE49-F238E27FC236}">
                <a16:creationId xmlns:a16="http://schemas.microsoft.com/office/drawing/2014/main" id="{4591EC90-03EF-3127-CF8A-B40E429AA081}"/>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FOSUN</a:t>
            </a:r>
            <a:r>
              <a:rPr lang="zh-TW"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TOURISM</a:t>
            </a:r>
            <a:r>
              <a:rPr lang="zh-TW"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GROUP</a:t>
            </a:r>
            <a:endParaRPr lang="zh-CN"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endParaRPr>
          </a:p>
        </p:txBody>
      </p:sp>
      <p:sp>
        <p:nvSpPr>
          <p:cNvPr id="8" name="文本框 31">
            <a:extLst>
              <a:ext uri="{FF2B5EF4-FFF2-40B4-BE49-F238E27FC236}">
                <a16:creationId xmlns:a16="http://schemas.microsoft.com/office/drawing/2014/main" id="{A8BACE76-1382-215B-A83E-3BA808F1A317}"/>
              </a:ext>
            </a:extLst>
          </p:cNvPr>
          <p:cNvSpPr txBox="1"/>
          <p:nvPr/>
        </p:nvSpPr>
        <p:spPr>
          <a:xfrm>
            <a:off x="588645" y="844191"/>
            <a:ext cx="7490862" cy="738664"/>
          </a:xfrm>
          <a:prstGeom prst="rect">
            <a:avLst/>
          </a:prstGeom>
          <a:noFill/>
        </p:spPr>
        <p:txBody>
          <a:bodyPr wrap="square" rtlCol="0">
            <a:spAutoFit/>
          </a:bodyPr>
          <a:lstStyle/>
          <a:p>
            <a:pPr lvl="0" algn="just"/>
            <a:r>
              <a:rPr lang="en-CA" altLang="zh-CN" sz="1400" dirty="0">
                <a:solidFill>
                  <a:schemeClr val="bg1"/>
                </a:solidFill>
                <a:latin typeface="Politica" panose="02000506020000090004" pitchFamily="2" charset="0"/>
                <a:ea typeface="HYQIHEIX1-45W EXTRALIGHT" pitchFamily="18" charset="-122"/>
                <a:cs typeface="Arial" panose="020B0704020202090204" pitchFamily="34" charset="0"/>
              </a:rPr>
              <a:t>As  a flagship platform of the Happiness segment, Fosun Tourism Group (FTG) is the world’s largest leisure tourism resorts group, and is striving to create a new concept of “</a:t>
            </a:r>
            <a:r>
              <a:rPr lang="en-US" altLang="zh-CN" sz="1400" dirty="0">
                <a:solidFill>
                  <a:schemeClr val="bg1"/>
                </a:solidFill>
                <a:latin typeface="Politica" panose="02000506020000090004" pitchFamily="2" charset="0"/>
                <a:ea typeface="HYQIHEIX1-45W EXTRALIGHT" pitchFamily="18" charset="-122"/>
                <a:cs typeface="Arial" panose="020B0704020202090204" pitchFamily="34" charset="0"/>
              </a:rPr>
              <a:t>Better Holiday, Better Life</a:t>
            </a:r>
            <a:r>
              <a:rPr lang="en-CA" altLang="zh-CN" sz="1400" dirty="0">
                <a:solidFill>
                  <a:schemeClr val="bg1"/>
                </a:solidFill>
                <a:latin typeface="Politica" panose="02000506020000090004" pitchFamily="2" charset="0"/>
                <a:ea typeface="HYQIHEIX1-45W EXTRALIGHT" pitchFamily="18" charset="-122"/>
                <a:cs typeface="Arial" panose="020B0704020202090204" pitchFamily="34" charset="0"/>
              </a:rPr>
              <a:t>”, infusing evolving concepts of tourism and leisure into everyday living</a:t>
            </a:r>
            <a:endParaRPr lang="zh-CN" altLang="en-US" sz="1400" dirty="0">
              <a:solidFill>
                <a:schemeClr val="bg1"/>
              </a:solidFill>
              <a:latin typeface="HYQIHEIX1-35W THIN" pitchFamily="18" charset="-122"/>
              <a:ea typeface="HYQIHEIX1-35W THIN" pitchFamily="18" charset="-122"/>
              <a:cs typeface="Arial" panose="020B070402020209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sers/jerrymiao/Library/Mobile Documents/com~apple~CloudDocs/Desktop/复星23年封面更新/复朗.jpg复朗"/>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18" y="635"/>
            <a:ext cx="12202160" cy="6863715"/>
          </a:xfrm>
          <a:prstGeom prst="rect">
            <a:avLst/>
          </a:prstGeom>
        </p:spPr>
      </p:pic>
      <p:sp>
        <p:nvSpPr>
          <p:cNvPr id="52" name="矩形 4"/>
          <p:cNvSpPr/>
          <p:nvPr/>
        </p:nvSpPr>
        <p:spPr>
          <a:xfrm>
            <a:off x="0" y="635"/>
            <a:ext cx="12203430" cy="6882765"/>
          </a:xfrm>
          <a:prstGeom prst="rect">
            <a:avLst/>
          </a:prstGeom>
          <a:gradFill flip="none" rotWithShape="1">
            <a:gsLst>
              <a:gs pos="0">
                <a:srgbClr val="FF9A00">
                  <a:alpha val="21000"/>
                </a:srgbClr>
              </a:gs>
              <a:gs pos="100000">
                <a:srgbClr val="FF9A00">
                  <a:alpha val="53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13" name="矩形 4"/>
          <p:cNvSpPr/>
          <p:nvPr/>
        </p:nvSpPr>
        <p:spPr>
          <a:xfrm>
            <a:off x="654388" y="1390149"/>
            <a:ext cx="9810412" cy="3947623"/>
          </a:xfrm>
          <a:prstGeom prst="rect">
            <a:avLst/>
          </a:prstGeom>
          <a:gradFill flip="none" rotWithShape="1">
            <a:gsLst>
              <a:gs pos="0">
                <a:srgbClr val="FF9A00">
                  <a:alpha val="0"/>
                </a:srgbClr>
              </a:gs>
              <a:gs pos="74000">
                <a:srgbClr val="FF9A00">
                  <a:alpha val="80000"/>
                </a:srgbClr>
              </a:gs>
            </a:gsLst>
            <a:lin ang="10800000" scaled="0"/>
            <a:tileRect/>
          </a:gradFill>
          <a:ln w="12700" cap="flat">
            <a:noFill/>
            <a:miter lim="400000"/>
          </a:ln>
          <a:effectLst/>
        </p:spPr>
        <p:txBody>
          <a:bodyPr wrap="square" lIns="45719" tIns="45719" rIns="45719" bIns="45719" numCol="1" anchor="ctr">
            <a:noAutofit/>
          </a:bodyPr>
          <a:lstStyle/>
          <a:p>
            <a:pPr algn="ctr"/>
            <a:endParaRPr dirty="0">
              <a:solidFill>
                <a:srgbClr val="FFFFFF"/>
              </a:solidFill>
              <a:latin typeface="Arial" panose="020B0604020202020204" pitchFamily="34" charset="0"/>
              <a:ea typeface="微软雅黑" pitchFamily="34" charset="-122"/>
              <a:cs typeface="Arial" panose="020B0604020202020204" pitchFamily="34" charset="0"/>
            </a:endParaRPr>
          </a:p>
        </p:txBody>
      </p:sp>
      <p:cxnSp>
        <p:nvCxnSpPr>
          <p:cNvPr id="14" name="直线连接符 13"/>
          <p:cNvCxnSpPr/>
          <p:nvPr/>
        </p:nvCxnSpPr>
        <p:spPr>
          <a:xfrm>
            <a:off x="946580" y="4016640"/>
            <a:ext cx="6262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45719" y="218163"/>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矩形 4"/>
          <p:cNvSpPr/>
          <p:nvPr/>
        </p:nvSpPr>
        <p:spPr>
          <a:xfrm>
            <a:off x="654388" y="5337773"/>
            <a:ext cx="10369449" cy="1131374"/>
          </a:xfrm>
          <a:prstGeom prst="rect">
            <a:avLst/>
          </a:prstGeom>
          <a:gradFill flip="none" rotWithShape="1">
            <a:gsLst>
              <a:gs pos="4000">
                <a:schemeClr val="bg1">
                  <a:alpha val="0"/>
                </a:schemeClr>
              </a:gs>
              <a:gs pos="57000">
                <a:schemeClr val="bg1">
                  <a:alpha val="88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4" name="文本框 3"/>
          <p:cNvSpPr txBox="1"/>
          <p:nvPr/>
        </p:nvSpPr>
        <p:spPr>
          <a:xfrm>
            <a:off x="953087" y="5977041"/>
            <a:ext cx="1454244" cy="307777"/>
          </a:xfrm>
          <a:prstGeom prst="rect">
            <a:avLst/>
          </a:prstGeom>
          <a:noFill/>
        </p:spPr>
        <p:txBody>
          <a:bodyPr wrap="none" rtlCol="0">
            <a:spAutoFit/>
          </a:bodyPr>
          <a:lstStyle/>
          <a:p>
            <a:r>
              <a:rPr lang="en-CA" altLang="zh-CN" sz="1400" dirty="0">
                <a:solidFill>
                  <a:schemeClr val="tx1">
                    <a:lumMod val="75000"/>
                    <a:lumOff val="25000"/>
                  </a:schemeClr>
                </a:solidFill>
                <a:latin typeface="Politica" panose="02000503000000000000" pitchFamily="2" charset="0"/>
                <a:cs typeface="Arial" panose="020B0604020202020204" pitchFamily="34" charset="0"/>
              </a:rPr>
              <a:t>countries and regions</a:t>
            </a:r>
            <a:endParaRPr lang="zh-CN" altLang="en-US" sz="1400" dirty="0">
              <a:solidFill>
                <a:schemeClr val="tx1">
                  <a:lumMod val="75000"/>
                  <a:lumOff val="25000"/>
                </a:schemeClr>
              </a:solidFill>
              <a:latin typeface="Politica" panose="02000503000000000000" pitchFamily="2" charset="0"/>
              <a:cs typeface="Arial" panose="020B0604020202020204" pitchFamily="34" charset="0"/>
            </a:endParaRPr>
          </a:p>
        </p:txBody>
      </p:sp>
      <p:sp>
        <p:nvSpPr>
          <p:cNvPr id="21" name="文本框 20"/>
          <p:cNvSpPr txBox="1"/>
          <p:nvPr/>
        </p:nvSpPr>
        <p:spPr>
          <a:xfrm>
            <a:off x="953087" y="5373926"/>
            <a:ext cx="1128835" cy="584775"/>
          </a:xfrm>
          <a:prstGeom prst="rect">
            <a:avLst/>
          </a:prstGeom>
          <a:noFill/>
        </p:spPr>
        <p:txBody>
          <a:bodyPr wrap="none" rtlCol="0">
            <a:spAutoFit/>
          </a:bodyPr>
          <a:lstStyle/>
          <a:p>
            <a:r>
              <a:rPr lang="en-CA" altLang="zh-CN" sz="14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Covering </a:t>
            </a:r>
            <a:r>
              <a:rPr lang="en-US" altLang="zh-CN" sz="32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80</a:t>
            </a:r>
            <a:r>
              <a:rPr lang="en-CA" altLang="zh-CN" sz="14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a:t>
            </a:r>
            <a:endParaRPr kumimoji="1" lang="zh-CN" altLang="en-US" sz="1400" dirty="0">
              <a:solidFill>
                <a:schemeClr val="tx1">
                  <a:lumMod val="75000"/>
                  <a:lumOff val="25000"/>
                </a:schemeClr>
              </a:solidFill>
              <a:latin typeface="Politica" panose="02000503000000000000" pitchFamily="2" charset="0"/>
            </a:endParaRPr>
          </a:p>
        </p:txBody>
      </p:sp>
      <p:sp>
        <p:nvSpPr>
          <p:cNvPr id="22" name="文本框 21"/>
          <p:cNvSpPr txBox="1"/>
          <p:nvPr/>
        </p:nvSpPr>
        <p:spPr>
          <a:xfrm>
            <a:off x="2918074" y="5977041"/>
            <a:ext cx="947695" cy="307777"/>
          </a:xfrm>
          <a:prstGeom prst="rect">
            <a:avLst/>
          </a:prstGeom>
          <a:noFill/>
        </p:spPr>
        <p:txBody>
          <a:bodyPr wrap="none" rtlCol="0">
            <a:spAutoFit/>
          </a:bodyPr>
          <a:lstStyle/>
          <a:p>
            <a:r>
              <a:rPr lang="en-CA" altLang="zh-CN" sz="1400" dirty="0">
                <a:solidFill>
                  <a:schemeClr val="tx1">
                    <a:lumMod val="75000"/>
                    <a:lumOff val="25000"/>
                  </a:schemeClr>
                </a:solidFill>
                <a:latin typeface="Politica" panose="02000503000000000000" pitchFamily="2" charset="0"/>
                <a:cs typeface="Arial" panose="020B0604020202020204" pitchFamily="34" charset="0"/>
              </a:rPr>
              <a:t>points of sale</a:t>
            </a:r>
            <a:endParaRPr lang="zh-CN" altLang="en-US" sz="1400" dirty="0">
              <a:solidFill>
                <a:schemeClr val="tx1">
                  <a:lumMod val="75000"/>
                  <a:lumOff val="25000"/>
                </a:schemeClr>
              </a:solidFill>
              <a:latin typeface="Politica" panose="02000503000000000000" pitchFamily="2" charset="0"/>
              <a:cs typeface="Arial" panose="020B0604020202020204" pitchFamily="34" charset="0"/>
            </a:endParaRPr>
          </a:p>
        </p:txBody>
      </p:sp>
      <p:sp>
        <p:nvSpPr>
          <p:cNvPr id="24" name="文本框 23"/>
          <p:cNvSpPr txBox="1"/>
          <p:nvPr/>
        </p:nvSpPr>
        <p:spPr>
          <a:xfrm>
            <a:off x="2956984" y="5373926"/>
            <a:ext cx="1217000" cy="584775"/>
          </a:xfrm>
          <a:prstGeom prst="rect">
            <a:avLst/>
          </a:prstGeom>
          <a:noFill/>
        </p:spPr>
        <p:txBody>
          <a:bodyPr wrap="none" rtlCol="0">
            <a:spAutoFit/>
          </a:bodyPr>
          <a:lstStyle/>
          <a:p>
            <a:r>
              <a:rPr lang="en-CA" altLang="zh-CN" sz="14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Approx. </a:t>
            </a:r>
            <a:r>
              <a:rPr lang="en-US" altLang="zh-CN" sz="32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1200</a:t>
            </a:r>
            <a:endParaRPr kumimoji="1" lang="zh-CN" altLang="en-US" sz="1400" dirty="0">
              <a:solidFill>
                <a:schemeClr val="tx1">
                  <a:lumMod val="75000"/>
                  <a:lumOff val="25000"/>
                </a:schemeClr>
              </a:solidFill>
              <a:latin typeface="Politica" panose="02000503000000000000" pitchFamily="2" charset="0"/>
            </a:endParaRPr>
          </a:p>
        </p:txBody>
      </p:sp>
      <p:sp>
        <p:nvSpPr>
          <p:cNvPr id="25" name="文本框 24"/>
          <p:cNvSpPr txBox="1"/>
          <p:nvPr/>
        </p:nvSpPr>
        <p:spPr>
          <a:xfrm>
            <a:off x="4785784" y="5977041"/>
            <a:ext cx="1723549" cy="307777"/>
          </a:xfrm>
          <a:prstGeom prst="rect">
            <a:avLst/>
          </a:prstGeom>
          <a:noFill/>
        </p:spPr>
        <p:txBody>
          <a:bodyPr wrap="none" rtlCol="0">
            <a:spAutoFit/>
          </a:bodyPr>
          <a:lstStyle/>
          <a:p>
            <a:r>
              <a:rPr lang="en-CA" altLang="zh-CN" sz="1400" dirty="0">
                <a:solidFill>
                  <a:schemeClr val="tx1">
                    <a:lumMod val="75000"/>
                    <a:lumOff val="25000"/>
                  </a:schemeClr>
                </a:solidFill>
                <a:latin typeface="Politica" panose="02000503000000000000" pitchFamily="2" charset="0"/>
                <a:cs typeface="Arial" panose="020B0604020202020204" pitchFamily="34" charset="0"/>
              </a:rPr>
              <a:t>self-operated retail stores</a:t>
            </a:r>
            <a:endParaRPr lang="zh-CN" altLang="en-US" sz="1400" dirty="0">
              <a:solidFill>
                <a:schemeClr val="tx1">
                  <a:lumMod val="75000"/>
                  <a:lumOff val="25000"/>
                </a:schemeClr>
              </a:solidFill>
              <a:latin typeface="Politica" panose="02000503000000000000" pitchFamily="2" charset="0"/>
              <a:cs typeface="Arial" panose="020B0604020202020204" pitchFamily="34" charset="0"/>
            </a:endParaRPr>
          </a:p>
        </p:txBody>
      </p:sp>
      <p:sp>
        <p:nvSpPr>
          <p:cNvPr id="28" name="文本框 27"/>
          <p:cNvSpPr txBox="1"/>
          <p:nvPr/>
        </p:nvSpPr>
        <p:spPr>
          <a:xfrm>
            <a:off x="4824694" y="5373926"/>
            <a:ext cx="1144865" cy="584775"/>
          </a:xfrm>
          <a:prstGeom prst="rect">
            <a:avLst/>
          </a:prstGeom>
          <a:noFill/>
        </p:spPr>
        <p:txBody>
          <a:bodyPr wrap="none" rtlCol="0">
            <a:spAutoFit/>
          </a:bodyPr>
          <a:lstStyle/>
          <a:p>
            <a:pPr algn="l"/>
            <a:r>
              <a:rPr lang="en-CA" altLang="zh-CN" sz="14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sym typeface="+mn-ea"/>
              </a:rPr>
              <a:t>Approx. </a:t>
            </a:r>
            <a:r>
              <a:rPr lang="en-US" altLang="zh-CN" sz="32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sym typeface="+mn-ea"/>
              </a:rPr>
              <a:t>300</a:t>
            </a:r>
            <a:endParaRPr kumimoji="1" lang="zh-CN" altLang="en-US" sz="1400" dirty="0">
              <a:solidFill>
                <a:schemeClr val="tx1">
                  <a:lumMod val="75000"/>
                  <a:lumOff val="25000"/>
                </a:schemeClr>
              </a:solidFill>
              <a:latin typeface="Politica" panose="02000503000000000000" pitchFamily="2" charset="0"/>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86993" y="3450242"/>
            <a:ext cx="1110965" cy="282409"/>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31158" y="3497200"/>
            <a:ext cx="1539362" cy="203124"/>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32967" y="3416317"/>
            <a:ext cx="959758" cy="287182"/>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15235" y="4883774"/>
            <a:ext cx="1352930" cy="187107"/>
          </a:xfrm>
          <a:prstGeom prst="rect">
            <a:avLst/>
          </a:prstGeom>
        </p:spPr>
      </p:pic>
      <p:pic>
        <p:nvPicPr>
          <p:cNvPr id="11" name="图片 10"/>
          <p:cNvPicPr>
            <a:picLocks noChangeAspect="1"/>
          </p:cNvPicPr>
          <p:nvPr/>
        </p:nvPicPr>
        <p:blipFill>
          <a:blip r:embed="rId8" cstate="email"/>
          <a:stretch>
            <a:fillRect/>
          </a:stretch>
        </p:blipFill>
        <p:spPr>
          <a:xfrm>
            <a:off x="3407672" y="4704297"/>
            <a:ext cx="1484785" cy="494928"/>
          </a:xfrm>
          <a:prstGeom prst="rect">
            <a:avLst/>
          </a:prstGeom>
        </p:spPr>
      </p:pic>
      <p:sp>
        <p:nvSpPr>
          <p:cNvPr id="17" name="文本框 16"/>
          <p:cNvSpPr txBox="1"/>
          <p:nvPr/>
        </p:nvSpPr>
        <p:spPr>
          <a:xfrm>
            <a:off x="1049020" y="2700655"/>
            <a:ext cx="1539875" cy="738664"/>
          </a:xfrm>
          <a:prstGeom prst="rect">
            <a:avLst/>
          </a:prstGeom>
          <a:noFill/>
        </p:spPr>
        <p:txBody>
          <a:bodyPr wrap="square">
            <a:spAutoFit/>
          </a:bodyPr>
          <a:lstStyle/>
          <a:p>
            <a:pPr algn="ctr"/>
            <a:r>
              <a:rPr lang="en-CA" altLang="zh-CN" sz="1400" dirty="0">
                <a:solidFill>
                  <a:prstClr val="white"/>
                </a:solidFill>
                <a:latin typeface="Politica" panose="02000506020000090004" pitchFamily="2" charset="0"/>
                <a:cs typeface="Arial" panose="020B0704020202090204" pitchFamily="34" charset="0"/>
              </a:rPr>
              <a:t>The oldest operating French couture house</a:t>
            </a:r>
            <a:endParaRPr lang="en-US" altLang="zh-CN" sz="1400" dirty="0">
              <a:solidFill>
                <a:prstClr val="white"/>
              </a:solidFill>
              <a:latin typeface="Politica" panose="02000506020000090004" pitchFamily="2" charset="0"/>
              <a:cs typeface="Arial" panose="020B0704020202090204" pitchFamily="34" charset="0"/>
            </a:endParaRPr>
          </a:p>
          <a:p>
            <a:pPr algn="ctr"/>
            <a:r>
              <a:rPr lang="en-US" altLang="zh-CN" sz="1400" dirty="0">
                <a:solidFill>
                  <a:prstClr val="white"/>
                </a:solidFill>
                <a:latin typeface="Politica" panose="02000506020000090004" pitchFamily="2" charset="0"/>
                <a:cs typeface="Arial" panose="020B0704020202090204" pitchFamily="34" charset="0"/>
              </a:rPr>
              <a:t>LANVIN</a:t>
            </a:r>
          </a:p>
        </p:txBody>
      </p:sp>
      <p:sp>
        <p:nvSpPr>
          <p:cNvPr id="31" name="文本框 30"/>
          <p:cNvSpPr txBox="1"/>
          <p:nvPr/>
        </p:nvSpPr>
        <p:spPr>
          <a:xfrm>
            <a:off x="2998891" y="2746069"/>
            <a:ext cx="2003896" cy="523220"/>
          </a:xfrm>
          <a:prstGeom prst="rect">
            <a:avLst/>
          </a:prstGeom>
          <a:noFill/>
        </p:spPr>
        <p:txBody>
          <a:bodyPr wrap="square">
            <a:spAutoFit/>
          </a:bodyPr>
          <a:lstStyle/>
          <a:p>
            <a:pPr algn="ctr"/>
            <a:r>
              <a:rPr lang="en-CA" altLang="zh-CN" sz="1400" dirty="0">
                <a:solidFill>
                  <a:prstClr val="white"/>
                </a:solidFill>
                <a:latin typeface="Politica" panose="02000506020000090004" pitchFamily="2" charset="0"/>
                <a:cs typeface="Arial" panose="020B0704020202090204" pitchFamily="34" charset="0"/>
              </a:rPr>
              <a:t>Italian luxury shoemaker </a:t>
            </a:r>
            <a:r>
              <a:rPr lang="en-US" altLang="zh-CN" sz="1400" dirty="0">
                <a:solidFill>
                  <a:prstClr val="white"/>
                </a:solidFill>
                <a:latin typeface="Politica" panose="02000506020000090004" pitchFamily="2" charset="0"/>
                <a:cs typeface="Arial" panose="020B0704020202090204" pitchFamily="34" charset="0"/>
              </a:rPr>
              <a:t>Sergio Rossi</a:t>
            </a:r>
            <a:endParaRPr lang="zh-CN" altLang="en-US" sz="1400" dirty="0">
              <a:solidFill>
                <a:prstClr val="white"/>
              </a:solidFill>
              <a:latin typeface="Politica" panose="02000506020000090004" pitchFamily="2" charset="0"/>
              <a:cs typeface="Arial" panose="020B0704020202090204" pitchFamily="34" charset="0"/>
            </a:endParaRPr>
          </a:p>
        </p:txBody>
      </p:sp>
      <p:sp>
        <p:nvSpPr>
          <p:cNvPr id="32" name="文本框 31"/>
          <p:cNvSpPr txBox="1"/>
          <p:nvPr/>
        </p:nvSpPr>
        <p:spPr>
          <a:xfrm>
            <a:off x="5235369" y="2749244"/>
            <a:ext cx="2154955" cy="523220"/>
          </a:xfrm>
          <a:prstGeom prst="rect">
            <a:avLst/>
          </a:prstGeom>
          <a:noFill/>
        </p:spPr>
        <p:txBody>
          <a:bodyPr wrap="square">
            <a:spAutoFit/>
          </a:bodyPr>
          <a:lstStyle/>
          <a:p>
            <a:pPr algn="ctr"/>
            <a:r>
              <a:rPr lang="en-CA" altLang="zh-CN" sz="1400" dirty="0">
                <a:solidFill>
                  <a:prstClr val="white"/>
                </a:solidFill>
                <a:latin typeface="Politica" panose="02000506020000090004" pitchFamily="2" charset="0"/>
                <a:cs typeface="Arial" panose="020B0704020202090204" pitchFamily="34" charset="0"/>
              </a:rPr>
              <a:t>Austrian luxury skin wear brand </a:t>
            </a:r>
            <a:r>
              <a:rPr lang="en-US" altLang="zh-CN" sz="1400" dirty="0">
                <a:solidFill>
                  <a:prstClr val="white"/>
                </a:solidFill>
                <a:latin typeface="Politica" panose="02000506020000090004" pitchFamily="2" charset="0"/>
                <a:cs typeface="Arial" panose="020B0704020202090204" pitchFamily="34" charset="0"/>
              </a:rPr>
              <a:t>Wolford</a:t>
            </a:r>
            <a:endParaRPr lang="zh-CN" altLang="en-US" sz="1400" dirty="0">
              <a:solidFill>
                <a:prstClr val="white"/>
              </a:solidFill>
              <a:latin typeface="Politica" panose="02000506020000090004" pitchFamily="2" charset="0"/>
              <a:cs typeface="Arial" panose="020B0704020202090204" pitchFamily="34" charset="0"/>
            </a:endParaRPr>
          </a:p>
        </p:txBody>
      </p:sp>
      <p:sp>
        <p:nvSpPr>
          <p:cNvPr id="33" name="文本框 32"/>
          <p:cNvSpPr txBox="1"/>
          <p:nvPr/>
        </p:nvSpPr>
        <p:spPr>
          <a:xfrm>
            <a:off x="946580" y="4145380"/>
            <a:ext cx="2047068" cy="738664"/>
          </a:xfrm>
          <a:prstGeom prst="rect">
            <a:avLst/>
          </a:prstGeom>
          <a:noFill/>
        </p:spPr>
        <p:txBody>
          <a:bodyPr wrap="square">
            <a:spAutoFit/>
          </a:bodyPr>
          <a:lstStyle/>
          <a:p>
            <a:pPr algn="ctr"/>
            <a:r>
              <a:rPr lang="en-CA" altLang="zh-CN" sz="1400" dirty="0">
                <a:solidFill>
                  <a:prstClr val="white"/>
                </a:solidFill>
                <a:latin typeface="Politica" panose="02000506020000090004" pitchFamily="2" charset="0"/>
                <a:cs typeface="Arial" panose="020B0704020202090204" pitchFamily="34" charset="0"/>
              </a:rPr>
              <a:t>American luxury </a:t>
            </a:r>
          </a:p>
          <a:p>
            <a:pPr algn="ctr"/>
            <a:r>
              <a:rPr lang="en-CA" altLang="zh-CN" sz="1400" dirty="0">
                <a:solidFill>
                  <a:prstClr val="white"/>
                </a:solidFill>
                <a:latin typeface="Politica" panose="02000506020000090004" pitchFamily="2" charset="0"/>
                <a:cs typeface="Arial" panose="020B0704020202090204" pitchFamily="34" charset="0"/>
              </a:rPr>
              <a:t>womenswear brand</a:t>
            </a:r>
            <a:endParaRPr lang="en-US" altLang="zh-CN" sz="1400" dirty="0">
              <a:solidFill>
                <a:prstClr val="white"/>
              </a:solidFill>
              <a:latin typeface="Politica" panose="02000506020000090004" pitchFamily="2" charset="0"/>
              <a:cs typeface="Arial" panose="020B0704020202090204" pitchFamily="34" charset="0"/>
            </a:endParaRPr>
          </a:p>
          <a:p>
            <a:pPr algn="ctr"/>
            <a:r>
              <a:rPr lang="en-US" altLang="zh-CN" sz="1400" dirty="0">
                <a:solidFill>
                  <a:prstClr val="white"/>
                </a:solidFill>
                <a:latin typeface="Politica" panose="02000506020000090004" pitchFamily="2" charset="0"/>
                <a:cs typeface="Arial" panose="020B0704020202090204" pitchFamily="34" charset="0"/>
              </a:rPr>
              <a:t>St. John</a:t>
            </a:r>
            <a:endParaRPr lang="zh-CN" altLang="en-US" sz="1400" dirty="0">
              <a:solidFill>
                <a:prstClr val="white"/>
              </a:solidFill>
              <a:latin typeface="Politica" panose="02000506020000090004" pitchFamily="2" charset="0"/>
              <a:cs typeface="Arial" panose="020B0704020202090204" pitchFamily="34" charset="0"/>
            </a:endParaRPr>
          </a:p>
        </p:txBody>
      </p:sp>
      <p:sp>
        <p:nvSpPr>
          <p:cNvPr id="34" name="文本框 33"/>
          <p:cNvSpPr txBox="1"/>
          <p:nvPr/>
        </p:nvSpPr>
        <p:spPr>
          <a:xfrm>
            <a:off x="2909511" y="4251396"/>
            <a:ext cx="2481106" cy="523220"/>
          </a:xfrm>
          <a:prstGeom prst="rect">
            <a:avLst/>
          </a:prstGeom>
          <a:noFill/>
        </p:spPr>
        <p:txBody>
          <a:bodyPr wrap="square">
            <a:spAutoFit/>
          </a:bodyPr>
          <a:lstStyle/>
          <a:p>
            <a:pPr algn="ctr"/>
            <a:r>
              <a:rPr lang="en-CA" altLang="zh-CN" sz="1400" dirty="0">
                <a:solidFill>
                  <a:prstClr val="white"/>
                </a:solidFill>
                <a:latin typeface="Politica" panose="02000506020000090004" pitchFamily="2" charset="0"/>
                <a:cs typeface="Arial" panose="020B0704020202090204" pitchFamily="34" charset="0"/>
              </a:rPr>
              <a:t>Italian high-end menswear brand</a:t>
            </a:r>
            <a:endParaRPr lang="en-US" altLang="zh-CN" sz="1400" dirty="0">
              <a:solidFill>
                <a:prstClr val="white"/>
              </a:solidFill>
              <a:latin typeface="Politica" panose="02000506020000090004" pitchFamily="2" charset="0"/>
              <a:cs typeface="Arial" panose="020B0704020202090204" pitchFamily="34" charset="0"/>
            </a:endParaRPr>
          </a:p>
          <a:p>
            <a:pPr algn="ctr"/>
            <a:r>
              <a:rPr lang="en-US" altLang="zh-CN" sz="1400" dirty="0">
                <a:solidFill>
                  <a:prstClr val="white"/>
                </a:solidFill>
                <a:latin typeface="Politica" panose="02000506020000090004" pitchFamily="2" charset="0"/>
                <a:cs typeface="Arial" panose="020B0704020202090204" pitchFamily="34" charset="0"/>
              </a:rPr>
              <a:t>Caruso</a:t>
            </a:r>
            <a:endParaRPr lang="zh-CN" altLang="en-US" sz="1400" dirty="0">
              <a:solidFill>
                <a:prstClr val="white"/>
              </a:solidFill>
              <a:latin typeface="Politica" panose="02000506020000090004" pitchFamily="2" charset="0"/>
              <a:cs typeface="Arial" panose="020B0704020202090204" pitchFamily="34" charset="0"/>
            </a:endParaRPr>
          </a:p>
        </p:txBody>
      </p:sp>
      <p:cxnSp>
        <p:nvCxnSpPr>
          <p:cNvPr id="35" name="直线连接符 34"/>
          <p:cNvCxnSpPr/>
          <p:nvPr/>
        </p:nvCxnSpPr>
        <p:spPr>
          <a:xfrm>
            <a:off x="946580" y="2521529"/>
            <a:ext cx="6262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885190" y="1605972"/>
            <a:ext cx="4960620" cy="738664"/>
          </a:xfrm>
          <a:prstGeom prst="rect">
            <a:avLst/>
          </a:prstGeom>
          <a:noFill/>
        </p:spPr>
        <p:txBody>
          <a:bodyPr wrap="square" rtlCol="0">
            <a:spAutoFit/>
          </a:bodyPr>
          <a:lstStyle/>
          <a:p>
            <a:pPr algn="just">
              <a:defRPr sz="2000" b="1">
                <a:solidFill>
                  <a:srgbClr val="E56C0A"/>
                </a:solidFill>
                <a:latin typeface="微软雅黑"/>
                <a:ea typeface="微软雅黑"/>
                <a:cs typeface="微软雅黑"/>
                <a:sym typeface="微软雅黑"/>
              </a:defRPr>
            </a:pPr>
            <a:r>
              <a:rPr lang="en-US" altLang="zh-CN" sz="1400" dirty="0">
                <a:solidFill>
                  <a:prstClr val="white"/>
                </a:solidFill>
                <a:latin typeface="Politica" panose="02000506020000090004" pitchFamily="2" charset="0"/>
                <a:cs typeface="Arial" panose="020B0704020202090204" pitchFamily="34" charset="0"/>
              </a:rPr>
              <a:t>On 15 December 2022, Lanvin Group was listed on the New York Stock Exchange (NYSE) under the ticker symbol "LANV", becoming China's first global luxury goods group listed on the NYSE</a:t>
            </a:r>
          </a:p>
        </p:txBody>
      </p:sp>
      <p:pic>
        <p:nvPicPr>
          <p:cNvPr id="8" name="图片 7"/>
          <p:cNvPicPr>
            <a:picLocks noChangeAspect="1"/>
          </p:cNvPicPr>
          <p:nvPr/>
        </p:nvPicPr>
        <p:blipFill>
          <a:blip r:embed="rId9" cstate="email"/>
          <a:stretch>
            <a:fillRect/>
          </a:stretch>
        </p:blipFill>
        <p:spPr>
          <a:xfrm>
            <a:off x="5846003" y="1884279"/>
            <a:ext cx="1658963" cy="362367"/>
          </a:xfrm>
          <a:prstGeom prst="rect">
            <a:avLst/>
          </a:prstGeom>
        </p:spPr>
      </p:pic>
      <p:pic>
        <p:nvPicPr>
          <p:cNvPr id="10" name="图片 9" descr="复星logo-反白-0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12" name="Title 1">
            <a:extLst>
              <a:ext uri="{FF2B5EF4-FFF2-40B4-BE49-F238E27FC236}">
                <a16:creationId xmlns:a16="http://schemas.microsoft.com/office/drawing/2014/main" id="{39E31238-3B17-DE9A-5AFF-2D6B7468DB47}"/>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LANVIN</a:t>
            </a:r>
            <a:r>
              <a:rPr lang="zh-TW"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GROUP</a:t>
            </a:r>
            <a:endParaRPr lang="zh-CN"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endParaRPr>
          </a:p>
        </p:txBody>
      </p:sp>
      <p:sp>
        <p:nvSpPr>
          <p:cNvPr id="15" name="文本框 3">
            <a:extLst>
              <a:ext uri="{FF2B5EF4-FFF2-40B4-BE49-F238E27FC236}">
                <a16:creationId xmlns:a16="http://schemas.microsoft.com/office/drawing/2014/main" id="{FF787296-F6C0-850C-8CCC-BB81AABF0BF8}"/>
              </a:ext>
            </a:extLst>
          </p:cNvPr>
          <p:cNvSpPr txBox="1"/>
          <p:nvPr/>
        </p:nvSpPr>
        <p:spPr>
          <a:xfrm>
            <a:off x="586296" y="891371"/>
            <a:ext cx="11238987" cy="307777"/>
          </a:xfrm>
          <a:prstGeom prst="rect">
            <a:avLst/>
          </a:prstGeom>
          <a:noFill/>
        </p:spPr>
        <p:txBody>
          <a:bodyPr wrap="square" rtlCol="0">
            <a:spAutoFit/>
          </a:bodyPr>
          <a:lstStyle/>
          <a:p>
            <a:r>
              <a:rPr lang="en-HK" sz="1400" dirty="0">
                <a:solidFill>
                  <a:schemeClr val="bg1"/>
                </a:solidFill>
                <a:latin typeface="Politica" panose="02000506020000090004" pitchFamily="2" charset="0"/>
                <a:cs typeface="Arial" panose="020B0704020202090204" pitchFamily="34" charset="0"/>
              </a:rPr>
              <a:t>A grand transformation.  Lanvin Group has entered the new phase of global development</a:t>
            </a:r>
            <a:endParaRPr sz="1400" dirty="0">
              <a:solidFill>
                <a:schemeClr val="bg1"/>
              </a:solidFill>
              <a:latin typeface="Politica" panose="02000506020000090004" pitchFamily="2" charset="0"/>
              <a:cs typeface="Arial" panose="020B070402020209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Users/jerrymiao/Library/Mobile Documents/com~apple~CloudDocs/Desktop/复星23年封面更新/14.jpg14"/>
          <p:cNvPicPr>
            <a:picLocks noChangeAspect="1"/>
          </p:cNvPicPr>
          <p:nvPr/>
        </p:nvPicPr>
        <p:blipFill>
          <a:blip r:embed="rId3"/>
          <a:srcRect/>
          <a:stretch>
            <a:fillRect/>
          </a:stretch>
        </p:blipFill>
        <p:spPr>
          <a:xfrm>
            <a:off x="635" y="318"/>
            <a:ext cx="12185650" cy="6857365"/>
          </a:xfrm>
          <a:prstGeom prst="rect">
            <a:avLst/>
          </a:prstGeom>
        </p:spPr>
      </p:pic>
      <p:sp>
        <p:nvSpPr>
          <p:cNvPr id="43" name="矩形 4"/>
          <p:cNvSpPr/>
          <p:nvPr/>
        </p:nvSpPr>
        <p:spPr>
          <a:xfrm>
            <a:off x="0" y="0"/>
            <a:ext cx="12186285" cy="6858635"/>
          </a:xfrm>
          <a:prstGeom prst="rect">
            <a:avLst/>
          </a:prstGeom>
          <a:gradFill flip="none" rotWithShape="1">
            <a:gsLst>
              <a:gs pos="0">
                <a:srgbClr val="FF9A00">
                  <a:alpha val="0"/>
                </a:srgbClr>
              </a:gs>
              <a:gs pos="74000">
                <a:srgbClr val="FF9A00">
                  <a:alpha val="6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FF9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4"/>
          <p:cNvSpPr/>
          <p:nvPr/>
        </p:nvSpPr>
        <p:spPr>
          <a:xfrm>
            <a:off x="6322060" y="4757419"/>
            <a:ext cx="5854065" cy="1844675"/>
          </a:xfrm>
          <a:prstGeom prst="rect">
            <a:avLst/>
          </a:prstGeom>
          <a:gradFill flip="none" rotWithShape="1">
            <a:gsLst>
              <a:gs pos="4000">
                <a:schemeClr val="bg1">
                  <a:alpha val="0"/>
                </a:schemeClr>
              </a:gs>
              <a:gs pos="57000">
                <a:schemeClr val="bg1">
                  <a:alpha val="88000"/>
                </a:schemeClr>
              </a:gs>
            </a:gsLst>
            <a:lin ang="10800000" scaled="0"/>
            <a:tileRect/>
          </a:gradFill>
          <a:ln w="12700" cap="flat">
            <a:noFill/>
            <a:miter lim="400000"/>
          </a:ln>
          <a:effectLst/>
        </p:spPr>
        <p:txBody>
          <a:bodyPr wrap="square" lIns="45719" tIns="45719" rIns="45719" bIns="45719" numCol="1" anchor="ctr">
            <a:noAutofit/>
          </a:bodyPr>
          <a:lstStyle/>
          <a:p>
            <a:pPr algn="just">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8" name="矩形 4"/>
          <p:cNvSpPr/>
          <p:nvPr/>
        </p:nvSpPr>
        <p:spPr>
          <a:xfrm>
            <a:off x="492125" y="2265045"/>
            <a:ext cx="6021070" cy="994410"/>
          </a:xfrm>
          <a:prstGeom prst="rect">
            <a:avLst/>
          </a:prstGeom>
          <a:gradFill flip="none" rotWithShape="1">
            <a:gsLst>
              <a:gs pos="4000">
                <a:schemeClr val="bg1">
                  <a:alpha val="0"/>
                </a:schemeClr>
              </a:gs>
              <a:gs pos="57000">
                <a:schemeClr val="bg1">
                  <a:alpha val="88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11" name="矩形 4"/>
          <p:cNvSpPr/>
          <p:nvPr/>
        </p:nvSpPr>
        <p:spPr>
          <a:xfrm>
            <a:off x="487045" y="5374005"/>
            <a:ext cx="6021070" cy="994410"/>
          </a:xfrm>
          <a:prstGeom prst="rect">
            <a:avLst/>
          </a:prstGeom>
          <a:gradFill flip="none" rotWithShape="1">
            <a:gsLst>
              <a:gs pos="4000">
                <a:schemeClr val="bg1">
                  <a:alpha val="0"/>
                </a:schemeClr>
              </a:gs>
              <a:gs pos="57000">
                <a:schemeClr val="bg1">
                  <a:alpha val="88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14" name="圆角矩形 61"/>
          <p:cNvSpPr txBox="1"/>
          <p:nvPr/>
        </p:nvSpPr>
        <p:spPr>
          <a:xfrm>
            <a:off x="6513196" y="5501562"/>
            <a:ext cx="4722840" cy="738662"/>
          </a:xfrm>
          <a:prstGeom prst="rect">
            <a:avLst/>
          </a:prstGeom>
          <a:noFill/>
          <a:ln w="12700" cap="flat">
            <a:noFill/>
            <a:miter lim="400000"/>
          </a:ln>
          <a:effectLst/>
        </p:spPr>
        <p:txBody>
          <a:bodyPr wrap="square" lIns="45719" tIns="45719" rIns="45719" bIns="45719" numCol="1" anchor="ctr">
            <a:spAutoFit/>
          </a:bodyPr>
          <a:lstStyle/>
          <a:p>
            <a:pPr algn="just">
              <a:defRPr b="1">
                <a:solidFill>
                  <a:srgbClr val="E56C0A"/>
                </a:solidFill>
                <a:latin typeface="微软雅黑"/>
                <a:ea typeface="微软雅黑"/>
                <a:cs typeface="微软雅黑"/>
                <a:sym typeface="微软雅黑"/>
              </a:defRPr>
            </a:pPr>
            <a:r>
              <a:rPr lang="en-HK" altLang="zh-CN" sz="1400" dirty="0" err="1">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Lovelink</a:t>
            </a:r>
            <a:r>
              <a:rPr lang="en-HK" altLang="zh-CN" sz="14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 strengthened its wedding planning business in 1st and 2nd-tier cities</a:t>
            </a:r>
          </a:p>
          <a:p>
            <a:pPr algn="just">
              <a:defRPr b="1">
                <a:solidFill>
                  <a:srgbClr val="E56C0A"/>
                </a:solidFill>
                <a:latin typeface="微软雅黑"/>
                <a:ea typeface="微软雅黑"/>
                <a:cs typeface="微软雅黑"/>
                <a:sym typeface="微软雅黑"/>
              </a:defRPr>
            </a:pPr>
            <a:r>
              <a:rPr lang="en-HK" altLang="zh-CN" sz="14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rPr>
              <a:t>The love community has expanded its overseas presence, and Beloved, an online interactive product for couples, has been launched in North America</a:t>
            </a:r>
            <a:endParaRPr lang="zh-CN" altLang="en-US" sz="1400"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endParaRPr>
          </a:p>
        </p:txBody>
      </p:sp>
      <p:sp>
        <p:nvSpPr>
          <p:cNvPr id="10" name="文本框 9"/>
          <p:cNvSpPr txBox="1"/>
          <p:nvPr/>
        </p:nvSpPr>
        <p:spPr>
          <a:xfrm>
            <a:off x="2548255" y="2437545"/>
            <a:ext cx="3369660" cy="723275"/>
          </a:xfrm>
          <a:prstGeom prst="rect">
            <a:avLst/>
          </a:prstGeom>
          <a:noFill/>
        </p:spPr>
        <p:txBody>
          <a:bodyPr wrap="square">
            <a:spAutoFit/>
          </a:bodyPr>
          <a:lstStyle/>
          <a:p>
            <a:pPr marL="86995" marR="0" lvl="0" indent="0" defTabSz="914400" rtl="0" eaLnBrk="1" fontAlgn="auto" latinLnBrk="0" hangingPunct="1">
              <a:lnSpc>
                <a:spcPct val="100000"/>
              </a:lnSpc>
              <a:spcBef>
                <a:spcPts val="0"/>
              </a:spcBef>
              <a:spcAft>
                <a:spcPts val="0"/>
              </a:spcAft>
              <a:buClrTx/>
              <a:buSzTx/>
              <a:buFontTx/>
              <a:buNone/>
              <a:defRPr/>
            </a:pPr>
            <a:r>
              <a:rPr lang="en-HK" altLang="zh-CN" sz="900" b="1" dirty="0">
                <a:solidFill>
                  <a:prstClr val="black">
                    <a:lumMod val="75000"/>
                    <a:lumOff val="25000"/>
                  </a:prstClr>
                </a:solidFill>
                <a:latin typeface="Politica" panose="02000503000000000000" pitchFamily="2" charset="0"/>
                <a:ea typeface="HYQIHEIX1-45W EXTRALIGHT" pitchFamily="18" charset="-122"/>
                <a:cs typeface="Arial" panose="020B0604020202020204" pitchFamily="34" charset="0"/>
                <a:sym typeface="Helvetica Neue" panose="02000503000000020004"/>
              </a:rPr>
              <a:t>E</a:t>
            </a:r>
            <a:r>
              <a:rPr kumimoji="0" lang="en-HK" altLang="zh-CN" sz="900" b="1" i="0" u="none" strike="noStrike" kern="1200" cap="none" spc="0" normalizeH="0" baseline="0" noProof="0" dirty="0">
                <a:ln>
                  <a:noFill/>
                </a:ln>
                <a:solidFill>
                  <a:prstClr val="black">
                    <a:lumMod val="75000"/>
                    <a:lumOff val="25000"/>
                  </a:prstClr>
                </a:solidFill>
                <a:effectLst/>
                <a:uLnTx/>
                <a:uFillTx/>
                <a:latin typeface="Politica" panose="02000503000000000000" pitchFamily="2" charset="0"/>
                <a:ea typeface="HYQIHEIX1-45W EXTRALIGHT" pitchFamily="18" charset="-122"/>
                <a:cs typeface="Arial" panose="020B0604020202020204" pitchFamily="34" charset="0"/>
                <a:sym typeface="Helvetica Neue" panose="02000503000000020004"/>
              </a:rPr>
              <a:t>-sports teams under Fosun Sports have accumulatively won </a:t>
            </a:r>
          </a:p>
          <a:p>
            <a:pPr marL="86995" marR="0" lvl="0" indent="0" defTabSz="914400" rtl="0" eaLnBrk="1" fontAlgn="auto" latinLnBrk="0" hangingPunct="1">
              <a:lnSpc>
                <a:spcPct val="100000"/>
              </a:lnSpc>
              <a:spcBef>
                <a:spcPts val="0"/>
              </a:spcBef>
              <a:spcAft>
                <a:spcPts val="0"/>
              </a:spcAft>
              <a:buClrTx/>
              <a:buSzTx/>
              <a:buFontTx/>
              <a:buNone/>
              <a:defRPr/>
            </a:pPr>
            <a:r>
              <a:rPr lang="en-US" altLang="zh-CN" sz="1400" b="1"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7 championships</a:t>
            </a:r>
            <a:r>
              <a:rPr lang="en-CA" altLang="zh-CN" sz="1400" b="1"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and </a:t>
            </a:r>
            <a:r>
              <a:rPr lang="en-US" altLang="zh-CN" sz="1400" b="1"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3 runners-up</a:t>
            </a:r>
            <a:endParaRPr lang="en-HK" altLang="zh-CN" sz="1400" b="1"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endParaRPr>
          </a:p>
          <a:p>
            <a:pPr marL="86995" marR="0" lvl="0" indent="0" defTabSz="914400" rtl="0" eaLnBrk="1" fontAlgn="auto" latinLnBrk="0" hangingPunct="1">
              <a:lnSpc>
                <a:spcPct val="100000"/>
              </a:lnSpc>
              <a:spcBef>
                <a:spcPts val="0"/>
              </a:spcBef>
              <a:spcAft>
                <a:spcPts val="0"/>
              </a:spcAft>
              <a:buClrTx/>
              <a:buSzTx/>
              <a:buFontTx/>
              <a:buNone/>
              <a:defRPr/>
            </a:pPr>
            <a:r>
              <a:rPr lang="en-HK" altLang="zh-CN" sz="900" b="1"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in various competitions throughout the year, setting a record high</a:t>
            </a:r>
            <a:endParaRPr kumimoji="0" lang="zh-CN" altLang="en-US" sz="900" b="1" i="0" u="none" strike="noStrike" kern="1200" cap="none" spc="0" normalizeH="0" baseline="0" noProof="0" dirty="0">
              <a:ln>
                <a:noFill/>
              </a:ln>
              <a:solidFill>
                <a:schemeClr val="tx1">
                  <a:lumMod val="75000"/>
                  <a:lumOff val="25000"/>
                </a:schemeClr>
              </a:solidFill>
              <a:effectLst/>
              <a:uLnTx/>
              <a:uFillTx/>
              <a:latin typeface="Politica" panose="02000503000000000000" pitchFamily="2" charset="0"/>
              <a:ea typeface="HYQIHEIX1-45W EXTRALIGHT" pitchFamily="18" charset="-122"/>
              <a:cs typeface="Arial" panose="020B0604020202020204" pitchFamily="34" charset="0"/>
              <a:sym typeface="Helvetica Neue" panose="02000503000000020004"/>
            </a:endParaRPr>
          </a:p>
        </p:txBody>
      </p:sp>
      <p:pic>
        <p:nvPicPr>
          <p:cNvPr id="6" name="图片 5" descr="狼队"/>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5645" y="5645785"/>
            <a:ext cx="1808480" cy="410845"/>
          </a:xfrm>
          <a:prstGeom prst="rect">
            <a:avLst/>
          </a:prstGeom>
        </p:spPr>
      </p:pic>
      <p:pic>
        <p:nvPicPr>
          <p:cNvPr id="9" name="图片 8" descr="狼队logo整理合集-0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4990" y="2480310"/>
            <a:ext cx="2129790" cy="568960"/>
          </a:xfrm>
          <a:prstGeom prst="rect">
            <a:avLst/>
          </a:prstGeom>
        </p:spPr>
      </p:pic>
      <p:sp>
        <p:nvSpPr>
          <p:cNvPr id="15" name="文本框 14"/>
          <p:cNvSpPr txBox="1"/>
          <p:nvPr/>
        </p:nvSpPr>
        <p:spPr>
          <a:xfrm>
            <a:off x="2548255" y="5384136"/>
            <a:ext cx="3150180" cy="938719"/>
          </a:xfrm>
          <a:prstGeom prst="rect">
            <a:avLst/>
          </a:prstGeom>
          <a:noFill/>
        </p:spPr>
        <p:txBody>
          <a:bodyPr wrap="square">
            <a:spAutoFit/>
          </a:bodyPr>
          <a:lstStyle/>
          <a:p>
            <a:pPr marL="86995" marR="0" lvl="0" indent="0" algn="just" defTabSz="914400" rtl="0" eaLnBrk="1" fontAlgn="auto" latinLnBrk="0" hangingPunct="1">
              <a:lnSpc>
                <a:spcPct val="100000"/>
              </a:lnSpc>
              <a:spcBef>
                <a:spcPts val="0"/>
              </a:spcBef>
              <a:spcAft>
                <a:spcPts val="0"/>
              </a:spcAft>
              <a:buClrTx/>
              <a:buSzTx/>
              <a:buFontTx/>
              <a:buNone/>
              <a:defRPr/>
            </a:pPr>
            <a:r>
              <a:rPr lang="en-HK" sz="1400" b="1"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One of the founding members of the English Football League </a:t>
            </a:r>
          </a:p>
          <a:p>
            <a:pPr marL="86995" marR="0" lvl="0" indent="0" algn="just" defTabSz="914400" rtl="0" eaLnBrk="1" fontAlgn="auto" latinLnBrk="0" hangingPunct="1">
              <a:lnSpc>
                <a:spcPct val="100000"/>
              </a:lnSpc>
              <a:spcBef>
                <a:spcPts val="0"/>
              </a:spcBef>
              <a:spcAft>
                <a:spcPts val="0"/>
              </a:spcAft>
              <a:buClrTx/>
              <a:buSzTx/>
              <a:buFontTx/>
              <a:buNone/>
              <a:defRPr/>
            </a:pPr>
            <a:r>
              <a:rPr kumimoji="0" lang="en-HK" altLang="zh-CN" sz="900" b="1" i="0" u="none" strike="noStrike" kern="1200" cap="none" spc="0" normalizeH="0" baseline="0" noProof="0" dirty="0">
                <a:ln>
                  <a:noFill/>
                </a:ln>
                <a:solidFill>
                  <a:schemeClr val="tx1">
                    <a:lumMod val="75000"/>
                    <a:lumOff val="25000"/>
                  </a:schemeClr>
                </a:solidFill>
                <a:effectLst/>
                <a:uLnTx/>
                <a:uFillTx/>
                <a:latin typeface="Politica" panose="02000503000000000000" pitchFamily="2" charset="0"/>
                <a:ea typeface="HYQIHEIX1-45W EXTRALIGHT" pitchFamily="18" charset="-122"/>
                <a:cs typeface="Arial" panose="020B0604020202020204" pitchFamily="34" charset="0"/>
                <a:sym typeface="Helvetica Neue" panose="02000503000000020004"/>
              </a:rPr>
              <a:t>Fosun's Sports' Wolverhampton Wanderers F.C. in the Premier League has won 11 league titles, </a:t>
            </a:r>
            <a:r>
              <a:rPr lang="en-HK" altLang="zh-CN" sz="900" b="1"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4</a:t>
            </a:r>
            <a:r>
              <a:rPr kumimoji="0" lang="en-HK" altLang="zh-CN" sz="900" b="1" i="0" u="none" strike="noStrike" kern="1200" cap="none" spc="0" normalizeH="0" baseline="0" noProof="0" dirty="0">
                <a:ln>
                  <a:noFill/>
                </a:ln>
                <a:solidFill>
                  <a:schemeClr val="tx1">
                    <a:lumMod val="75000"/>
                    <a:lumOff val="25000"/>
                  </a:schemeClr>
                </a:solidFill>
                <a:effectLst/>
                <a:uLnTx/>
                <a:uFillTx/>
                <a:latin typeface="Politica" panose="02000503000000000000" pitchFamily="2" charset="0"/>
                <a:ea typeface="HYQIHEIX1-45W EXTRALIGHT" pitchFamily="18" charset="-122"/>
                <a:cs typeface="Arial" panose="020B0604020202020204" pitchFamily="34" charset="0"/>
                <a:sym typeface="Helvetica Neue" panose="02000503000000020004"/>
              </a:rPr>
              <a:t> FA Cups and </a:t>
            </a:r>
            <a:r>
              <a:rPr lang="en-HK" altLang="zh-CN" sz="900" b="1" dirty="0">
                <a:solidFill>
                  <a:schemeClr val="tx1">
                    <a:lumMod val="75000"/>
                    <a:lumOff val="2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2</a:t>
            </a:r>
            <a:r>
              <a:rPr kumimoji="0" lang="en-HK" altLang="zh-CN" sz="900" b="1" i="0" u="none" strike="noStrike" kern="1200" cap="none" spc="0" normalizeH="0" baseline="0" noProof="0" dirty="0">
                <a:ln>
                  <a:noFill/>
                </a:ln>
                <a:solidFill>
                  <a:schemeClr val="tx1">
                    <a:lumMod val="75000"/>
                    <a:lumOff val="25000"/>
                  </a:schemeClr>
                </a:solidFill>
                <a:effectLst/>
                <a:uLnTx/>
                <a:uFillTx/>
                <a:latin typeface="Politica" panose="02000503000000000000" pitchFamily="2" charset="0"/>
                <a:ea typeface="HYQIHEIX1-45W EXTRALIGHT" pitchFamily="18" charset="-122"/>
                <a:cs typeface="Arial" panose="020B0604020202020204" pitchFamily="34" charset="0"/>
                <a:sym typeface="Helvetica Neue" panose="02000503000000020004"/>
              </a:rPr>
              <a:t> League Cups</a:t>
            </a:r>
            <a:endParaRPr kumimoji="0" lang="zh-CN" altLang="en-US" sz="900" b="1" i="0" u="none" strike="noStrike" kern="1200" cap="none" spc="0" normalizeH="0" baseline="0" noProof="0" dirty="0">
              <a:ln>
                <a:noFill/>
              </a:ln>
              <a:solidFill>
                <a:schemeClr val="tx1">
                  <a:lumMod val="75000"/>
                  <a:lumOff val="25000"/>
                </a:schemeClr>
              </a:solidFill>
              <a:effectLst/>
              <a:uLnTx/>
              <a:uFillTx/>
              <a:latin typeface="Politica" panose="02000503000000000000" pitchFamily="2" charset="0"/>
              <a:ea typeface="HYQIHEIX1-45W EXTRALIGHT" pitchFamily="18" charset="-122"/>
              <a:cs typeface="Arial" panose="020B0604020202020204" pitchFamily="34" charset="0"/>
              <a:sym typeface="Helvetica Neue" panose="02000503000000020004"/>
            </a:endParaRPr>
          </a:p>
        </p:txBody>
      </p:sp>
      <p:pic>
        <p:nvPicPr>
          <p:cNvPr id="16" name="图片 15" descr="LoveLink logo"/>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2570" y="4882938"/>
            <a:ext cx="2129790" cy="418465"/>
          </a:xfrm>
          <a:prstGeom prst="rect">
            <a:avLst/>
          </a:prstGeom>
        </p:spPr>
      </p:pic>
      <p:pic>
        <p:nvPicPr>
          <p:cNvPr id="5" name="图片 4" descr="复星logo-反白-0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3" name="Title 1">
            <a:extLst>
              <a:ext uri="{FF2B5EF4-FFF2-40B4-BE49-F238E27FC236}">
                <a16:creationId xmlns:a16="http://schemas.microsoft.com/office/drawing/2014/main" id="{FC1431B9-0162-0663-FD79-243F6388547A}"/>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MORE</a:t>
            </a:r>
            <a:r>
              <a:rPr lang="zh-TW"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 </a:t>
            </a:r>
            <a:r>
              <a:rPr lang="en-US" altLang="zh-TW" sz="3200" b="0" spc="0" dirty="0">
                <a:solidFill>
                  <a:srgbClr val="FF9A00"/>
                </a:solidFill>
                <a:latin typeface="Politica" panose="02000506020000090004" pitchFamily="2" charset="0"/>
                <a:ea typeface="STHeiti" panose="02010600040101010101" pitchFamily="2" charset="-122"/>
                <a:cs typeface="Arial" panose="020B0704020202090204" pitchFamily="34" charset="0"/>
              </a:rPr>
              <a:t>HAPPINESS</a:t>
            </a:r>
            <a:endParaRPr lang="zh-CN" altLang="en-US" sz="3200" b="0" spc="0" dirty="0">
              <a:solidFill>
                <a:srgbClr val="FF9A00"/>
              </a:solidFill>
              <a:latin typeface="Politica" panose="02000506020000090004" pitchFamily="2" charset="0"/>
              <a:ea typeface="STHeiti" panose="02010600040101010101" pitchFamily="2" charset="-122"/>
              <a:cs typeface="Arial" panose="020B0704020202090204" pitchFamily="34" charset="0"/>
            </a:endParaRPr>
          </a:p>
        </p:txBody>
      </p:sp>
      <p:sp>
        <p:nvSpPr>
          <p:cNvPr id="4" name="文本框 3">
            <a:extLst>
              <a:ext uri="{FF2B5EF4-FFF2-40B4-BE49-F238E27FC236}">
                <a16:creationId xmlns:a16="http://schemas.microsoft.com/office/drawing/2014/main" id="{4A6904A2-5FD1-651A-9659-691114FA03AC}"/>
              </a:ext>
            </a:extLst>
          </p:cNvPr>
          <p:cNvSpPr txBox="1"/>
          <p:nvPr/>
        </p:nvSpPr>
        <p:spPr>
          <a:xfrm>
            <a:off x="586296" y="891371"/>
            <a:ext cx="11238987" cy="307777"/>
          </a:xfrm>
          <a:prstGeom prst="rect">
            <a:avLst/>
          </a:prstGeom>
          <a:noFill/>
        </p:spPr>
        <p:txBody>
          <a:bodyPr wrap="square" rtlCol="0">
            <a:spAutoFit/>
          </a:bodyPr>
          <a:lstStyle/>
          <a:p>
            <a:r>
              <a:rPr lang="en-HK" sz="1400" dirty="0">
                <a:solidFill>
                  <a:schemeClr val="bg1"/>
                </a:solidFill>
                <a:latin typeface="Politica" panose="02000506020000090004" pitchFamily="2" charset="0"/>
                <a:cs typeface="Arial" panose="020B0704020202090204" pitchFamily="34" charset="0"/>
              </a:rPr>
              <a:t>Focusing on sports, e-sports, film and television, games and other content  to create a diversified entertainment experience of Fosun</a:t>
            </a:r>
            <a:endParaRPr sz="1400" dirty="0">
              <a:solidFill>
                <a:schemeClr val="bg1"/>
              </a:solidFill>
              <a:latin typeface="Politica" panose="02000506020000090004" pitchFamily="2" charset="0"/>
              <a:cs typeface="Arial" panose="020B070402020209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sers/jerrymiao/Library/Mobile Documents/com~apple~CloudDocs/Desktop/复星23年封面更新/富足-3.jpg富足-3"/>
          <p:cNvPicPr>
            <a:picLocks noChangeAspect="1"/>
          </p:cNvPicPr>
          <p:nvPr/>
        </p:nvPicPr>
        <p:blipFill>
          <a:blip r:embed="rId3"/>
          <a:srcRect/>
          <a:stretch>
            <a:fillRect/>
          </a:stretch>
        </p:blipFill>
        <p:spPr>
          <a:xfrm>
            <a:off x="0" y="0"/>
            <a:ext cx="12192000" cy="6858000"/>
          </a:xfrm>
          <a:prstGeom prst="rect">
            <a:avLst/>
          </a:prstGeom>
        </p:spPr>
      </p:pic>
      <p:sp>
        <p:nvSpPr>
          <p:cNvPr id="15" name="矩形 14"/>
          <p:cNvSpPr/>
          <p:nvPr/>
        </p:nvSpPr>
        <p:spPr>
          <a:xfrm rot="10800000">
            <a:off x="1654810" y="0"/>
            <a:ext cx="10537190" cy="6858000"/>
          </a:xfrm>
          <a:prstGeom prst="rect">
            <a:avLst/>
          </a:prstGeom>
          <a:gradFill flip="none" rotWithShape="1">
            <a:gsLst>
              <a:gs pos="0">
                <a:srgbClr val="93683D">
                  <a:alpha val="0"/>
                </a:srgbClr>
              </a:gs>
              <a:gs pos="100000">
                <a:srgbClr val="93683D">
                  <a:alpha val="68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形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60054" y="1157862"/>
            <a:ext cx="761618" cy="761618"/>
          </a:xfrm>
          <a:prstGeom prst="rect">
            <a:avLst/>
          </a:prstGeom>
          <a:effectLst>
            <a:outerShdw blurRad="88900" dist="38100" dir="2700000" algn="tl" rotWithShape="0">
              <a:prstClr val="black">
                <a:alpha val="36000"/>
              </a:prstClr>
            </a:outerShdw>
          </a:effectLst>
        </p:spPr>
      </p:pic>
      <p:sp>
        <p:nvSpPr>
          <p:cNvPr id="10" name="椭圆 9"/>
          <p:cNvSpPr/>
          <p:nvPr/>
        </p:nvSpPr>
        <p:spPr>
          <a:xfrm rot="19943646">
            <a:off x="-94244" y="1343090"/>
            <a:ext cx="5791200" cy="2432043"/>
          </a:xfrm>
          <a:prstGeom prst="ellipse">
            <a:avLst/>
          </a:prstGeom>
          <a:noFill/>
          <a:ln w="28575">
            <a:gradFill>
              <a:gsLst>
                <a:gs pos="8000">
                  <a:schemeClr val="bg1">
                    <a:alpha val="0"/>
                  </a:schemeClr>
                </a:gs>
                <a:gs pos="100000">
                  <a:srgbClr val="C4AD8F"/>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p:cNvSpPr/>
          <p:nvPr/>
        </p:nvSpPr>
        <p:spPr>
          <a:xfrm>
            <a:off x="4974065" y="2194485"/>
            <a:ext cx="210981" cy="210981"/>
          </a:xfrm>
          <a:prstGeom prst="ellipse">
            <a:avLst/>
          </a:prstGeom>
          <a:gradFill flip="none" rotWithShape="1">
            <a:gsLst>
              <a:gs pos="0">
                <a:schemeClr val="bg1"/>
              </a:gs>
              <a:gs pos="47000">
                <a:srgbClr val="D5B777"/>
              </a:gs>
              <a:gs pos="100000">
                <a:srgbClr val="93683D"/>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descr="复星logo-反白-0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2" name="文本框 3">
            <a:extLst>
              <a:ext uri="{FF2B5EF4-FFF2-40B4-BE49-F238E27FC236}">
                <a16:creationId xmlns:a16="http://schemas.microsoft.com/office/drawing/2014/main" id="{A311EF93-8A25-861F-C421-4C7592555CD4}"/>
              </a:ext>
            </a:extLst>
          </p:cNvPr>
          <p:cNvSpPr txBox="1"/>
          <p:nvPr/>
        </p:nvSpPr>
        <p:spPr>
          <a:xfrm>
            <a:off x="943376" y="1867057"/>
            <a:ext cx="3384895" cy="1600436"/>
          </a:xfrm>
          <a:prstGeom prst="rect">
            <a:avLst/>
          </a:prstGeom>
          <a:noFill/>
        </p:spPr>
        <p:txBody>
          <a:bodyPr wrap="none" lIns="121917" tIns="60959" rIns="121917" bIns="60959" rtlCol="0">
            <a:spAutoFit/>
          </a:bodyPr>
          <a:lstStyle/>
          <a:p>
            <a:pPr marR="0" lvl="0" indent="0" fontAlgn="auto">
              <a:lnSpc>
                <a:spcPct val="100000"/>
              </a:lnSpc>
              <a:spcBef>
                <a:spcPts val="0"/>
              </a:spcBef>
              <a:spcAft>
                <a:spcPts val="0"/>
              </a:spcAft>
              <a:buClrTx/>
              <a:buSzTx/>
              <a:buFontTx/>
              <a:buNone/>
              <a:defRPr/>
            </a:pPr>
            <a:r>
              <a:rPr lang="en-US" altLang="zh-TW" sz="9600" dirty="0">
                <a:solidFill>
                  <a:schemeClr val="bg1"/>
                </a:solidFill>
                <a:latin typeface="Politica" panose="02000506020000090004" pitchFamily="2" charset="0"/>
                <a:ea typeface="STHeiti" panose="02010600040101010101" pitchFamily="2" charset="-122"/>
                <a:cs typeface="Arial" panose="020B0704020202090204" pitchFamily="34" charset="0"/>
              </a:rPr>
              <a:t>WEALTH</a:t>
            </a:r>
            <a:endParaRPr lang="en-CA" altLang="zh-CN" sz="960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3" name="文本框 7">
            <a:extLst>
              <a:ext uri="{FF2B5EF4-FFF2-40B4-BE49-F238E27FC236}">
                <a16:creationId xmlns:a16="http://schemas.microsoft.com/office/drawing/2014/main" id="{799711DD-415E-1F9F-9F92-A2ED9DEE4B58}"/>
              </a:ext>
            </a:extLst>
          </p:cNvPr>
          <p:cNvSpPr txBox="1"/>
          <p:nvPr/>
        </p:nvSpPr>
        <p:spPr>
          <a:xfrm>
            <a:off x="3594538" y="4452878"/>
            <a:ext cx="8432464" cy="503213"/>
          </a:xfrm>
          <a:prstGeom prst="rect">
            <a:avLst/>
          </a:prstGeom>
          <a:noFill/>
        </p:spPr>
        <p:txBody>
          <a:bodyPr wrap="square" lIns="121917" tIns="60959" rIns="121917" bIns="60959" rtlCol="0">
            <a:spAutoFit/>
          </a:bodyPr>
          <a:lstStyle>
            <a:defPPr>
              <a:defRPr lang="zh-CN"/>
            </a:defPPr>
            <a:lvl1pPr lvl="0" algn="r" defTabSz="913765">
              <a:lnSpc>
                <a:spcPct val="150000"/>
              </a:lnSpc>
              <a:defRPr sz="2000">
                <a:solidFill>
                  <a:schemeClr val="bg1"/>
                </a:solidFill>
                <a:latin typeface="Politica" panose="02000506020000090004" pitchFamily="2" charset="0"/>
                <a:ea typeface="STHeiti" panose="02010600040101010101" pitchFamily="2" charset="-122"/>
                <a:cs typeface="Arial" panose="020B0704020202090204" pitchFamily="34" charset="0"/>
              </a:defRPr>
            </a:lvl1pPr>
          </a:lstStyle>
          <a:p>
            <a:r>
              <a:rPr lang="en-HK" altLang="zh-CN" dirty="0"/>
              <a:t>Insurance + financial resources and asset management capabilities empower each other</a:t>
            </a:r>
            <a:endParaRPr lang="zh-CN" altLang="en-US" dirty="0"/>
          </a:p>
        </p:txBody>
      </p:sp>
      <p:sp>
        <p:nvSpPr>
          <p:cNvPr id="14" name="文本框 15">
            <a:extLst>
              <a:ext uri="{FF2B5EF4-FFF2-40B4-BE49-F238E27FC236}">
                <a16:creationId xmlns:a16="http://schemas.microsoft.com/office/drawing/2014/main" id="{94A5EA89-D5BF-CC98-B441-2EA101F6C0C2}"/>
              </a:ext>
            </a:extLst>
          </p:cNvPr>
          <p:cNvSpPr txBox="1"/>
          <p:nvPr/>
        </p:nvSpPr>
        <p:spPr>
          <a:xfrm>
            <a:off x="6258884" y="4939373"/>
            <a:ext cx="5768118" cy="918776"/>
          </a:xfrm>
          <a:prstGeom prst="rect">
            <a:avLst/>
          </a:prstGeom>
          <a:noFill/>
        </p:spPr>
        <p:txBody>
          <a:bodyPr wrap="square" lIns="121917" tIns="60959" rIns="121917" bIns="60959" rtlCol="0">
            <a:spAutoFit/>
          </a:bodyPr>
          <a:lstStyle>
            <a:defPPr>
              <a:defRPr lang="zh-CN"/>
            </a:defPPr>
            <a:lvl1pPr lvl="0" algn="r" defTabSz="913765">
              <a:lnSpc>
                <a:spcPct val="150000"/>
              </a:lnSpc>
              <a:defRPr sz="2000">
                <a:solidFill>
                  <a:schemeClr val="bg1"/>
                </a:solidFill>
                <a:latin typeface="Politica" panose="02000506020000090004" pitchFamily="2" charset="0"/>
                <a:ea typeface="STHeiti" panose="02010600040101010101" pitchFamily="2" charset="-122"/>
                <a:cs typeface="Arial" panose="020B0704020202090204" pitchFamily="34" charset="0"/>
              </a:defRPr>
            </a:lvl1pPr>
          </a:lstStyle>
          <a:p>
            <a:r>
              <a:rPr lang="en-HK" altLang="zh-CN" dirty="0"/>
              <a:t>to create a closed-loop wealth ecosystem</a:t>
            </a:r>
          </a:p>
          <a:p>
            <a:endParaRPr lang="en-HK" altLang="zh-CN"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6"/>
          <p:cNvPicPr>
            <a:picLocks noChangeAspect="1"/>
          </p:cNvPicPr>
          <p:nvPr/>
        </p:nvPicPr>
        <p:blipFill>
          <a:blip r:embed="rId3"/>
          <a:stretch>
            <a:fillRect/>
          </a:stretch>
        </p:blipFill>
        <p:spPr>
          <a:xfrm>
            <a:off x="0" y="0"/>
            <a:ext cx="12186920" cy="6858000"/>
          </a:xfrm>
          <a:prstGeom prst="rect">
            <a:avLst/>
          </a:prstGeom>
        </p:spPr>
      </p:pic>
      <p:sp>
        <p:nvSpPr>
          <p:cNvPr id="21" name="矩形 20"/>
          <p:cNvSpPr/>
          <p:nvPr/>
        </p:nvSpPr>
        <p:spPr>
          <a:xfrm rot="10800000" flipH="1">
            <a:off x="0" y="0"/>
            <a:ext cx="12165965" cy="6858635"/>
          </a:xfrm>
          <a:prstGeom prst="rect">
            <a:avLst/>
          </a:prstGeom>
          <a:gradFill flip="none" rotWithShape="1">
            <a:gsLst>
              <a:gs pos="0">
                <a:srgbClr val="93683D">
                  <a:alpha val="0"/>
                </a:srgbClr>
              </a:gs>
              <a:gs pos="88000">
                <a:srgbClr val="93683D">
                  <a:alpha val="61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
          <p:cNvSpPr/>
          <p:nvPr/>
        </p:nvSpPr>
        <p:spPr>
          <a:xfrm>
            <a:off x="654388" y="1423307"/>
            <a:ext cx="7956212" cy="1963020"/>
          </a:xfrm>
          <a:prstGeom prst="rect">
            <a:avLst/>
          </a:prstGeom>
          <a:gradFill>
            <a:gsLst>
              <a:gs pos="0">
                <a:srgbClr val="93683D">
                  <a:alpha val="0"/>
                </a:srgbClr>
              </a:gs>
              <a:gs pos="74000">
                <a:srgbClr val="93683D"/>
              </a:gs>
            </a:gsLst>
            <a:lin ang="108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cxnSp>
        <p:nvCxnSpPr>
          <p:cNvPr id="46" name="直线连接符 45"/>
          <p:cNvCxnSpPr/>
          <p:nvPr/>
        </p:nvCxnSpPr>
        <p:spPr>
          <a:xfrm>
            <a:off x="946580" y="2360876"/>
            <a:ext cx="6262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矩形 4"/>
          <p:cNvSpPr/>
          <p:nvPr/>
        </p:nvSpPr>
        <p:spPr>
          <a:xfrm>
            <a:off x="654388" y="3385743"/>
            <a:ext cx="7956212" cy="1476537"/>
          </a:xfrm>
          <a:prstGeom prst="rect">
            <a:avLst/>
          </a:prstGeom>
          <a:gradFill flip="none" rotWithShape="1">
            <a:gsLst>
              <a:gs pos="0">
                <a:srgbClr val="93683D">
                  <a:alpha val="0"/>
                </a:srgbClr>
              </a:gs>
              <a:gs pos="100000">
                <a:schemeClr val="bg1"/>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文本框 8"/>
          <p:cNvSpPr txBox="1"/>
          <p:nvPr/>
        </p:nvSpPr>
        <p:spPr>
          <a:xfrm>
            <a:off x="984785" y="1710594"/>
            <a:ext cx="2905335" cy="382156"/>
          </a:xfrm>
          <a:prstGeom prst="rect">
            <a:avLst/>
          </a:prstGeom>
          <a:ln w="12700">
            <a:miter lim="400000"/>
          </a:ln>
        </p:spPr>
        <p:txBody>
          <a:bodyPr lIns="0" tIns="0" rIns="0" bIns="0">
            <a:spAutoFit/>
          </a:bodyPr>
          <a:lstStyle/>
          <a:p>
            <a:pPr>
              <a:spcBef>
                <a:spcPts val="100"/>
              </a:spcBef>
              <a:defRPr>
                <a:solidFill>
                  <a:srgbClr val="986537"/>
                </a:solidFill>
              </a:defRPr>
            </a:pPr>
            <a:r>
              <a:rPr lang="en-US" altLang="zh-TW" sz="1400" b="1" dirty="0">
                <a:solidFill>
                  <a:schemeClr val="bg1"/>
                </a:solidFill>
                <a:latin typeface="Politica" panose="02000503000000000000" pitchFamily="2" charset="0"/>
                <a:ea typeface="HYQIHEIX1-45W EXTRALIGHT" pitchFamily="18" charset="-122"/>
                <a:cs typeface="Arial" panose="020B0604020202020204" pitchFamily="34" charset="0"/>
              </a:rPr>
              <a:t>RMB</a:t>
            </a: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60</a:t>
            </a:r>
            <a:r>
              <a:rPr lang="en-US" altLang="zh-TW" sz="1400" b="1" dirty="0">
                <a:solidFill>
                  <a:schemeClr val="bg1"/>
                </a:solidFill>
                <a:latin typeface="Politica" panose="02000503000000000000" pitchFamily="2" charset="0"/>
                <a:ea typeface="HYQIHEIX1-45W EXTRALIGHT" pitchFamily="18" charset="-122"/>
                <a:cs typeface="Arial" panose="020B0604020202020204" pitchFamily="34" charset="0"/>
              </a:rPr>
              <a:t>.</a:t>
            </a: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3</a:t>
            </a:r>
            <a:r>
              <a:rPr lang="zh-TW" altLang="en-US" sz="1400" b="1"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b="1" dirty="0">
                <a:solidFill>
                  <a:schemeClr val="bg1"/>
                </a:solidFill>
                <a:latin typeface="Politica" panose="02000503000000000000" pitchFamily="2" charset="0"/>
                <a:ea typeface="HYQIHEIX1-45W EXTRALIGHT" pitchFamily="18" charset="-122"/>
                <a:cs typeface="Arial" panose="020B0604020202020204" pitchFamily="34" charset="0"/>
              </a:rPr>
              <a:t>billion</a:t>
            </a:r>
          </a:p>
          <a:p>
            <a:pPr>
              <a:spcBef>
                <a:spcPts val="100"/>
              </a:spcBef>
              <a:defRPr>
                <a:solidFill>
                  <a:srgbClr val="986537"/>
                </a:solidFill>
              </a:defRPr>
            </a:pP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Premium</a:t>
            </a:r>
            <a:endParaRPr lang="en-US" altLang="zh-CN" sz="1000" dirty="0">
              <a:solidFill>
                <a:schemeClr val="bg1"/>
              </a:solidFill>
              <a:latin typeface="HYQIHEIX1-45W EXTRALIGHT" pitchFamily="18" charset="-122"/>
              <a:ea typeface="HYQIHEIX1-45W EXTRALIGHT" pitchFamily="18" charset="-122"/>
              <a:cs typeface="Arial" panose="020B0604020202020204" pitchFamily="34" charset="0"/>
            </a:endParaRPr>
          </a:p>
        </p:txBody>
      </p:sp>
      <p:sp>
        <p:nvSpPr>
          <p:cNvPr id="33" name="文本框 11"/>
          <p:cNvSpPr txBox="1"/>
          <p:nvPr/>
        </p:nvSpPr>
        <p:spPr>
          <a:xfrm>
            <a:off x="3516660" y="2680445"/>
            <a:ext cx="2905335" cy="382156"/>
          </a:xfrm>
          <a:prstGeom prst="rect">
            <a:avLst/>
          </a:prstGeom>
          <a:ln w="12700">
            <a:miter lim="400000"/>
          </a:ln>
        </p:spPr>
        <p:txBody>
          <a:bodyPr lIns="0" tIns="0" rIns="0" bIns="0">
            <a:spAutoFit/>
          </a:bodyPr>
          <a:lstStyle/>
          <a:p>
            <a:pPr>
              <a:spcBef>
                <a:spcPts val="100"/>
              </a:spcBef>
              <a:defRPr>
                <a:solidFill>
                  <a:srgbClr val="986537"/>
                </a:solidFill>
              </a:defRPr>
            </a:pP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1</a:t>
            </a:r>
            <a:r>
              <a:rPr lang="zh-TW" altLang="en-US" sz="1400" b="1"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b="1" dirty="0">
                <a:solidFill>
                  <a:schemeClr val="bg1"/>
                </a:solidFill>
                <a:latin typeface="Politica" panose="02000503000000000000" pitchFamily="2" charset="0"/>
                <a:ea typeface="HYQIHEIX1-45W EXTRALIGHT" pitchFamily="18" charset="-122"/>
                <a:cs typeface="Arial" panose="020B0604020202020204" pitchFamily="34" charset="0"/>
              </a:rPr>
              <a:t>million+</a:t>
            </a:r>
            <a:endParaRPr lang="zh-CN" altLang="en-US" sz="1400" dirty="0">
              <a:solidFill>
                <a:schemeClr val="bg1"/>
              </a:solidFill>
              <a:latin typeface="HYQIHEIX1-45W EXTRALIGHT" pitchFamily="18" charset="-122"/>
              <a:ea typeface="HYQIHEIX1-45W EXTRALIGHT" pitchFamily="18" charset="-122"/>
              <a:cs typeface="Arial" panose="020B0604020202020204" pitchFamily="34" charset="0"/>
            </a:endParaRPr>
          </a:p>
          <a:p>
            <a:pPr>
              <a:spcBef>
                <a:spcPts val="100"/>
              </a:spcBef>
              <a:defRPr sz="1200">
                <a:solidFill>
                  <a:srgbClr val="262626"/>
                </a:solidFill>
              </a:defRPr>
            </a:pP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Number</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of</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registered</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users</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of</a:t>
            </a:r>
            <a:r>
              <a:rPr lang="zh-TW" altLang="en-US" sz="1000" dirty="0">
                <a:solidFill>
                  <a:schemeClr val="bg1"/>
                </a:solidFill>
                <a:latin typeface="Politica" panose="02000503000000000000" pitchFamily="2" charset="0"/>
                <a:cs typeface="Arial" panose="020B0604020202020204" pitchFamily="34" charset="0"/>
              </a:rPr>
              <a:t> </a:t>
            </a:r>
            <a:r>
              <a:rPr lang="en-GB" altLang="zh-CN" sz="1000" dirty="0">
                <a:solidFill>
                  <a:schemeClr val="bg1"/>
                </a:solidFill>
                <a:latin typeface="Politica" panose="02000503000000000000" pitchFamily="2" charset="0"/>
                <a:ea typeface="HYQIHEIX1-45W EXTRALIGHT" pitchFamily="18" charset="-122"/>
                <a:cs typeface="Arial" panose="020B0604020202020204" pitchFamily="34" charset="0"/>
              </a:rPr>
              <a:t>My </a:t>
            </a:r>
            <a:r>
              <a:rPr lang="en-GB" altLang="zh-CN" sz="1000" dirty="0" err="1">
                <a:solidFill>
                  <a:schemeClr val="bg1"/>
                </a:solidFill>
                <a:latin typeface="Politica" panose="02000503000000000000" pitchFamily="2" charset="0"/>
                <a:ea typeface="HYQIHEIX1-45W EXTRALIGHT" pitchFamily="18" charset="-122"/>
                <a:cs typeface="Arial" panose="020B0604020202020204" pitchFamily="34" charset="0"/>
              </a:rPr>
              <a:t>Fidelidade</a:t>
            </a:r>
            <a:r>
              <a:rPr lang="en-GB" altLang="zh-CN" sz="1000" dirty="0">
                <a:solidFill>
                  <a:schemeClr val="bg1"/>
                </a:solidFill>
                <a:latin typeface="Politica" panose="02000503000000000000" pitchFamily="2" charset="0"/>
                <a:ea typeface="HYQIHEIX1-45W EXTRALIGHT" pitchFamily="18" charset="-122"/>
                <a:cs typeface="Arial" panose="020B0604020202020204" pitchFamily="34" charset="0"/>
              </a:rPr>
              <a:t> APP</a:t>
            </a:r>
            <a:endParaRPr lang="en-US" altLang="zh-CN" sz="10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pic>
        <p:nvPicPr>
          <p:cNvPr id="40" name="图片 13" descr="图片 13"/>
          <p:cNvPicPr>
            <a:picLocks noChangeAspect="1"/>
          </p:cNvPicPr>
          <p:nvPr/>
        </p:nvPicPr>
        <p:blipFill>
          <a:blip r:embed="rId4" cstate="email"/>
          <a:stretch>
            <a:fillRect/>
          </a:stretch>
        </p:blipFill>
        <p:spPr>
          <a:xfrm>
            <a:off x="1009238" y="4260180"/>
            <a:ext cx="1568163" cy="444947"/>
          </a:xfrm>
          <a:prstGeom prst="rect">
            <a:avLst/>
          </a:prstGeom>
          <a:ln w="12700">
            <a:miter lim="400000"/>
            <a:headEnd/>
            <a:tailEnd/>
          </a:ln>
        </p:spPr>
      </p:pic>
      <p:pic>
        <p:nvPicPr>
          <p:cNvPr id="41" name="图片 14" descr="图片 14"/>
          <p:cNvPicPr>
            <a:picLocks noChangeAspect="1"/>
          </p:cNvPicPr>
          <p:nvPr/>
        </p:nvPicPr>
        <p:blipFill>
          <a:blip r:embed="rId5" cstate="email"/>
          <a:stretch>
            <a:fillRect/>
          </a:stretch>
        </p:blipFill>
        <p:spPr>
          <a:xfrm>
            <a:off x="2966922" y="3596281"/>
            <a:ext cx="1516165" cy="432293"/>
          </a:xfrm>
          <a:prstGeom prst="rect">
            <a:avLst/>
          </a:prstGeom>
          <a:ln w="12700">
            <a:miter lim="400000"/>
            <a:headEnd/>
            <a:tailEnd/>
          </a:ln>
        </p:spPr>
      </p:pic>
      <p:pic>
        <p:nvPicPr>
          <p:cNvPr id="42" name="图片 15" descr="图片 15"/>
          <p:cNvPicPr>
            <a:picLocks noChangeAspect="1"/>
          </p:cNvPicPr>
          <p:nvPr/>
        </p:nvPicPr>
        <p:blipFill>
          <a:blip r:embed="rId6" cstate="email"/>
          <a:stretch>
            <a:fillRect/>
          </a:stretch>
        </p:blipFill>
        <p:spPr>
          <a:xfrm>
            <a:off x="2912968" y="4028574"/>
            <a:ext cx="1740944" cy="685827"/>
          </a:xfrm>
          <a:prstGeom prst="rect">
            <a:avLst/>
          </a:prstGeom>
          <a:ln w="12700">
            <a:miter lim="400000"/>
            <a:headEnd/>
            <a:tailEnd/>
          </a:ln>
        </p:spPr>
      </p:pic>
      <p:sp>
        <p:nvSpPr>
          <p:cNvPr id="43" name="文本框 9"/>
          <p:cNvSpPr txBox="1"/>
          <p:nvPr/>
        </p:nvSpPr>
        <p:spPr>
          <a:xfrm>
            <a:off x="3516660" y="1710594"/>
            <a:ext cx="2905335" cy="382156"/>
          </a:xfrm>
          <a:prstGeom prst="rect">
            <a:avLst/>
          </a:prstGeom>
          <a:ln w="12700">
            <a:miter lim="400000"/>
          </a:ln>
        </p:spPr>
        <p:txBody>
          <a:bodyPr lIns="0" tIns="0" rIns="0" bIns="0">
            <a:spAutoFit/>
          </a:bodyPr>
          <a:lstStyle/>
          <a:p>
            <a:pPr>
              <a:spcBef>
                <a:spcPts val="100"/>
              </a:spcBef>
              <a:defRPr>
                <a:solidFill>
                  <a:srgbClr val="986537"/>
                </a:solidFill>
              </a:defRPr>
            </a:pPr>
            <a:r>
              <a:rPr lang="en-US" altLang="zh-TW" sz="1400" b="1" dirty="0">
                <a:solidFill>
                  <a:schemeClr val="bg1"/>
                </a:solidFill>
                <a:latin typeface="Politica" panose="02000503000000000000" pitchFamily="2" charset="0"/>
                <a:ea typeface="HYQIHEIX1-45W EXTRALIGHT" pitchFamily="18" charset="-122"/>
              </a:rPr>
              <a:t>RMB</a:t>
            </a:r>
            <a:r>
              <a:rPr lang="en-US" altLang="zh-CN" sz="1400" b="1" dirty="0">
                <a:solidFill>
                  <a:schemeClr val="bg1"/>
                </a:solidFill>
                <a:latin typeface="Politica" panose="02000503000000000000" pitchFamily="2" charset="0"/>
                <a:ea typeface="HYQIHEIX1-45W EXTRALIGHT" pitchFamily="18" charset="-122"/>
              </a:rPr>
              <a:t>160</a:t>
            </a:r>
            <a:r>
              <a:rPr lang="en-US" altLang="zh-TW" sz="1400" b="1" dirty="0">
                <a:solidFill>
                  <a:schemeClr val="bg1"/>
                </a:solidFill>
                <a:latin typeface="Politica" panose="02000503000000000000" pitchFamily="2" charset="0"/>
                <a:ea typeface="HYQIHEIX1-45W EXTRALIGHT" pitchFamily="18" charset="-122"/>
              </a:rPr>
              <a:t>.</a:t>
            </a:r>
            <a:r>
              <a:rPr lang="en-US" altLang="zh-CN" sz="1400" b="1" dirty="0">
                <a:solidFill>
                  <a:schemeClr val="bg1"/>
                </a:solidFill>
                <a:latin typeface="Politica" panose="02000503000000000000" pitchFamily="2" charset="0"/>
                <a:ea typeface="HYQIHEIX1-45W EXTRALIGHT" pitchFamily="18" charset="-122"/>
              </a:rPr>
              <a:t>7</a:t>
            </a:r>
            <a:r>
              <a:rPr lang="zh-TW" altLang="en-US" sz="1400" b="1" dirty="0">
                <a:solidFill>
                  <a:schemeClr val="bg1"/>
                </a:solidFill>
                <a:latin typeface="Politica" panose="02000503000000000000" pitchFamily="2" charset="0"/>
                <a:ea typeface="HYQIHEIX1-45W EXTRALIGHT" pitchFamily="18" charset="-122"/>
              </a:rPr>
              <a:t> </a:t>
            </a:r>
            <a:r>
              <a:rPr lang="en-US" altLang="zh-TW" sz="1400" b="1" dirty="0">
                <a:solidFill>
                  <a:schemeClr val="bg1"/>
                </a:solidFill>
                <a:latin typeface="Politica" panose="02000503000000000000" pitchFamily="2" charset="0"/>
                <a:ea typeface="HYQIHEIX1-45W EXTRALIGHT" pitchFamily="18" charset="-122"/>
              </a:rPr>
              <a:t>billion</a:t>
            </a:r>
            <a:endParaRPr lang="zh-CN" altLang="en-US" sz="1400" dirty="0">
              <a:solidFill>
                <a:schemeClr val="bg1"/>
              </a:solidFill>
              <a:latin typeface="HYQIHEIX1-45W EXTRALIGHT" pitchFamily="18" charset="-122"/>
              <a:ea typeface="HYQIHEIX1-45W EXTRALIGHT" pitchFamily="18" charset="-122"/>
            </a:endParaRPr>
          </a:p>
          <a:p>
            <a:pPr>
              <a:spcBef>
                <a:spcPts val="100"/>
              </a:spcBef>
              <a:defRPr sz="1200">
                <a:solidFill>
                  <a:srgbClr val="262626"/>
                </a:solidFill>
              </a:defRPr>
            </a:pP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Investable</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assets</a:t>
            </a:r>
            <a:endParaRPr lang="en-US" altLang="zh-CN" sz="1000" dirty="0">
              <a:solidFill>
                <a:schemeClr val="bg1"/>
              </a:solidFill>
              <a:latin typeface="HYQIHEIX1-45W EXTRALIGHT" pitchFamily="18" charset="-122"/>
              <a:ea typeface="HYQIHEIX1-45W EXTRALIGHT" pitchFamily="18" charset="-122"/>
              <a:cs typeface="Arial" panose="020B0604020202020204" pitchFamily="34" charset="0"/>
            </a:endParaRPr>
          </a:p>
        </p:txBody>
      </p:sp>
      <p:pic>
        <p:nvPicPr>
          <p:cNvPr id="44" name="图片 43"/>
          <p:cNvPicPr>
            <a:picLocks noChangeAspect="1"/>
          </p:cNvPicPr>
          <p:nvPr/>
        </p:nvPicPr>
        <p:blipFill>
          <a:blip r:embed="rId7" cstate="email"/>
          <a:stretch>
            <a:fillRect/>
          </a:stretch>
        </p:blipFill>
        <p:spPr>
          <a:xfrm>
            <a:off x="979093" y="3589106"/>
            <a:ext cx="1740944" cy="619308"/>
          </a:xfrm>
          <a:prstGeom prst="rect">
            <a:avLst/>
          </a:prstGeom>
        </p:spPr>
      </p:pic>
      <p:sp>
        <p:nvSpPr>
          <p:cNvPr id="24" name="文本框 10"/>
          <p:cNvSpPr txBox="1"/>
          <p:nvPr/>
        </p:nvSpPr>
        <p:spPr>
          <a:xfrm>
            <a:off x="985071" y="2680445"/>
            <a:ext cx="2238775" cy="536044"/>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CN" sz="1400" b="1" dirty="0">
                <a:solidFill>
                  <a:schemeClr val="bg1"/>
                </a:solidFill>
                <a:latin typeface="Politica" panose="02000503000000000000" pitchFamily="2" charset="0"/>
                <a:cs typeface="Arial" panose="020B0604020202020204" pitchFamily="34" charset="0"/>
              </a:rPr>
              <a:t>29.6%</a:t>
            </a:r>
            <a:endParaRPr sz="1400" b="1" dirty="0">
              <a:solidFill>
                <a:schemeClr val="bg1"/>
              </a:solidFill>
              <a:latin typeface="Politica" panose="02000503000000000000" pitchFamily="2" charset="0"/>
              <a:cs typeface="Arial" panose="020B0604020202020204" pitchFamily="34" charset="0"/>
            </a:endParaRPr>
          </a:p>
          <a:p>
            <a:pPr>
              <a:spcBef>
                <a:spcPts val="100"/>
              </a:spcBef>
              <a:defRPr sz="1200">
                <a:solidFill>
                  <a:srgbClr val="262626"/>
                </a:solidFill>
              </a:defRPr>
            </a:pP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Fosun</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Portugal</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Insurance’s</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market</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share</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in</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Portugal</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in</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2022</a:t>
            </a:r>
            <a:endParaRPr lang="en-US" altLang="zh-CN" sz="1000" dirty="0">
              <a:solidFill>
                <a:schemeClr val="bg1"/>
              </a:solidFill>
              <a:latin typeface="HYQIHEIX1-45W EXTRALIGHT" pitchFamily="18" charset="-122"/>
              <a:ea typeface="HYQIHEIX1-45W EXTRALIGHT" pitchFamily="18" charset="-122"/>
              <a:cs typeface="Arial" panose="020B0604020202020204" pitchFamily="34" charset="0"/>
            </a:endParaRPr>
          </a:p>
        </p:txBody>
      </p:sp>
      <p:pic>
        <p:nvPicPr>
          <p:cNvPr id="5" name="图片 4" descr="4大板块LOGO整理-0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29480" y="3522980"/>
            <a:ext cx="1546860" cy="833120"/>
          </a:xfrm>
          <a:prstGeom prst="rect">
            <a:avLst/>
          </a:prstGeom>
        </p:spPr>
      </p:pic>
      <p:pic>
        <p:nvPicPr>
          <p:cNvPr id="3" name="图片 2" descr="复星logo-反白-0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2" name="Title 1">
            <a:extLst>
              <a:ext uri="{FF2B5EF4-FFF2-40B4-BE49-F238E27FC236}">
                <a16:creationId xmlns:a16="http://schemas.microsoft.com/office/drawing/2014/main" id="{C70A5A20-E84B-ECAE-481B-440E98CC3A2E}"/>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solidFill>
                  <a:srgbClr val="93683D"/>
                </a:solidFill>
                <a:latin typeface="Politica" panose="02000503000000000000" pitchFamily="2" charset="0"/>
                <a:ea typeface="HYQIHEIX1-45W EXTRALIGHT" pitchFamily="18" charset="-122"/>
                <a:cs typeface="Arial" panose="020B0604020202020204" pitchFamily="34" charset="0"/>
              </a:rPr>
              <a:t>INSURANCE</a:t>
            </a:r>
            <a:endParaRPr lang="zh-CN" altLang="en-US" sz="3200" b="0" spc="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6" name="文本框 76">
            <a:extLst>
              <a:ext uri="{FF2B5EF4-FFF2-40B4-BE49-F238E27FC236}">
                <a16:creationId xmlns:a16="http://schemas.microsoft.com/office/drawing/2014/main" id="{AD804885-7F58-C701-D67F-3472D0ECAE83}"/>
              </a:ext>
            </a:extLst>
          </p:cNvPr>
          <p:cNvSpPr txBox="1"/>
          <p:nvPr/>
        </p:nvSpPr>
        <p:spPr>
          <a:xfrm>
            <a:off x="588837" y="891371"/>
            <a:ext cx="7539164" cy="307777"/>
          </a:xfrm>
          <a:prstGeom prst="rect">
            <a:avLst/>
          </a:prstGeom>
          <a:noFill/>
        </p:spPr>
        <p:txBody>
          <a:bodyPr wrap="square" rtlCol="0">
            <a:spAutoFit/>
          </a:bodyPr>
          <a:lstStyle/>
          <a:p>
            <a:r>
              <a:rPr lang="en-CA" altLang="zh-CN" sz="1400" dirty="0">
                <a:solidFill>
                  <a:schemeClr val="bg1"/>
                </a:solidFill>
                <a:latin typeface="Politica" panose="02000506020000090004" pitchFamily="2" charset="0"/>
                <a:ea typeface="HYQIHEIX1-45W EXTRALIGHT" pitchFamily="18" charset="-122"/>
                <a:cs typeface="Arial" panose="020B0704020202090204" pitchFamily="34" charset="0"/>
              </a:rPr>
              <a:t>Establish a global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presence</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CA" altLang="zh-CN" sz="1400" dirty="0">
                <a:solidFill>
                  <a:schemeClr val="bg1"/>
                </a:solidFill>
                <a:latin typeface="Politica" panose="02000506020000090004" pitchFamily="2" charset="0"/>
                <a:ea typeface="HYQIHEIX1-45W EXTRALIGHT" pitchFamily="18" charset="-122"/>
                <a:cs typeface="Arial" panose="020B0704020202090204" pitchFamily="34" charset="0"/>
              </a:rPr>
              <a:t>and adhere to innovative development and insurance ecosystem development</a:t>
            </a:r>
            <a:endParaRPr lang="zh-CN" altLang="en-US" sz="1400" dirty="0">
              <a:solidFill>
                <a:schemeClr val="bg1"/>
              </a:solidFill>
              <a:latin typeface="Politica" panose="02000506020000090004" pitchFamily="2" charset="0"/>
              <a:ea typeface="HYQIHEIX1-45W EXTRALIGHT" pitchFamily="18" charset="-122"/>
              <a:cs typeface="Arial" panose="020B070402020209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Users/jerrymiao/Library/Mobile Documents/com~apple~CloudDocs/Desktop/复星23年封面更新/se-image-fcb7c35012a2587.jpgse-image-fcb7c35012a2587"/>
          <p:cNvPicPr>
            <a:picLocks noChangeAspect="1"/>
          </p:cNvPicPr>
          <p:nvPr/>
        </p:nvPicPr>
        <p:blipFill rotWithShape="1">
          <a:blip r:embed="rId2" cstate="print">
            <a:extLst>
              <a:ext uri="{28A0092B-C50C-407E-A947-70E740481C1C}">
                <a14:useLocalDpi xmlns:a14="http://schemas.microsoft.com/office/drawing/2010/main"/>
              </a:ext>
            </a:extLst>
          </a:blip>
          <a:srcRect/>
          <a:stretch>
            <a:fillRect/>
          </a:stretch>
        </p:blipFill>
        <p:spPr>
          <a:xfrm flipH="1">
            <a:off x="0" y="0"/>
            <a:ext cx="12192000" cy="6875145"/>
          </a:xfrm>
          <a:prstGeom prst="rect">
            <a:avLst/>
          </a:prstGeom>
        </p:spPr>
      </p:pic>
      <p:sp>
        <p:nvSpPr>
          <p:cNvPr id="39" name="矩形 38"/>
          <p:cNvSpPr/>
          <p:nvPr/>
        </p:nvSpPr>
        <p:spPr>
          <a:xfrm rot="10800000" flipH="1">
            <a:off x="0" y="-1905"/>
            <a:ext cx="12192000" cy="6877685"/>
          </a:xfrm>
          <a:prstGeom prst="rect">
            <a:avLst/>
          </a:prstGeom>
          <a:gradFill flip="none" rotWithShape="1">
            <a:gsLst>
              <a:gs pos="0">
                <a:srgbClr val="93683D">
                  <a:alpha val="0"/>
                </a:srgbClr>
              </a:gs>
              <a:gs pos="100000">
                <a:srgbClr val="93683D">
                  <a:alpha val="61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
          <p:cNvSpPr/>
          <p:nvPr/>
        </p:nvSpPr>
        <p:spPr>
          <a:xfrm>
            <a:off x="654388" y="1538806"/>
            <a:ext cx="11131212" cy="2349506"/>
          </a:xfrm>
          <a:prstGeom prst="rect">
            <a:avLst/>
          </a:prstGeom>
          <a:gradFill>
            <a:gsLst>
              <a:gs pos="0">
                <a:srgbClr val="93683D">
                  <a:alpha val="0"/>
                </a:srgbClr>
              </a:gs>
              <a:gs pos="74000">
                <a:srgbClr val="93683D"/>
              </a:gs>
            </a:gsLst>
            <a:lin ang="108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cxnSp>
        <p:nvCxnSpPr>
          <p:cNvPr id="46" name="直线连接符 45"/>
          <p:cNvCxnSpPr/>
          <p:nvPr/>
        </p:nvCxnSpPr>
        <p:spPr>
          <a:xfrm>
            <a:off x="946580" y="2746795"/>
            <a:ext cx="6262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矩形 4"/>
          <p:cNvSpPr/>
          <p:nvPr/>
        </p:nvSpPr>
        <p:spPr>
          <a:xfrm>
            <a:off x="654388" y="3888313"/>
            <a:ext cx="11131212" cy="2612289"/>
          </a:xfrm>
          <a:prstGeom prst="rect">
            <a:avLst/>
          </a:prstGeom>
          <a:gradFill flip="none" rotWithShape="1">
            <a:gsLst>
              <a:gs pos="10000">
                <a:schemeClr val="bg1">
                  <a:alpha val="0"/>
                </a:schemeClr>
              </a:gs>
              <a:gs pos="95000">
                <a:schemeClr val="bg1"/>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8" name="组合 27"/>
          <p:cNvGrpSpPr/>
          <p:nvPr/>
        </p:nvGrpSpPr>
        <p:grpSpPr>
          <a:xfrm>
            <a:off x="2872063" y="1830983"/>
            <a:ext cx="5018515" cy="663255"/>
            <a:chOff x="3158667" y="1601633"/>
            <a:chExt cx="5018515" cy="663255"/>
          </a:xfrm>
        </p:grpSpPr>
        <p:sp>
          <p:nvSpPr>
            <p:cNvPr id="31" name="文本框 5"/>
            <p:cNvSpPr txBox="1"/>
            <p:nvPr/>
          </p:nvSpPr>
          <p:spPr>
            <a:xfrm>
              <a:off x="3158667" y="1601633"/>
              <a:ext cx="1963036" cy="461665"/>
            </a:xfrm>
            <a:prstGeom prst="rect">
              <a:avLst/>
            </a:prstGeom>
            <a:ln w="12700">
              <a:miter lim="400000"/>
            </a:ln>
          </p:spPr>
          <p:txBody>
            <a:bodyPr wrap="none" lIns="45719" rIns="45719">
              <a:spAutoFit/>
            </a:bodyPr>
            <a:lstStyle/>
            <a:p>
              <a:pPr>
                <a:defRPr>
                  <a:solidFill>
                    <a:srgbClr val="986537"/>
                  </a:solidFill>
                </a:defRPr>
              </a:pP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EUR</a:t>
              </a:r>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rPr>
                <a:t>257</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billion</a:t>
              </a:r>
              <a:endParaRPr lang="zh-CN" altLang="en-US" sz="1400" dirty="0">
                <a:solidFill>
                  <a:schemeClr val="bg1"/>
                </a:solidFill>
                <a:latin typeface="Politica" panose="02000503000000000000" pitchFamily="2" charset="0"/>
                <a:ea typeface="HYQIHEIX1-45W EXTRALIGHT" pitchFamily="18" charset="-122"/>
                <a:cs typeface="Arial" panose="020B0604020202020204" pitchFamily="34" charset="0"/>
              </a:endParaRPr>
            </a:p>
            <a:p>
              <a:pPr>
                <a:defRPr sz="1200" b="1">
                  <a:solidFill>
                    <a:srgbClr val="262626"/>
                  </a:solidFill>
                </a:defRPr>
              </a:pP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Assets</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under</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HAL</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’s</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service</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and</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management</a:t>
              </a:r>
              <a:endParaRPr lang="zh-CN" altLang="en-US" sz="10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34" name="文本框 5"/>
            <p:cNvSpPr txBox="1"/>
            <p:nvPr/>
          </p:nvSpPr>
          <p:spPr>
            <a:xfrm>
              <a:off x="5784541" y="1618557"/>
              <a:ext cx="2392641" cy="646331"/>
            </a:xfrm>
            <a:prstGeom prst="rect">
              <a:avLst/>
            </a:prstGeom>
            <a:ln w="12700">
              <a:miter lim="400000"/>
            </a:ln>
          </p:spPr>
          <p:txBody>
            <a:bodyPr wrap="none" lIns="45719" rIns="45719">
              <a:spAutoFit/>
            </a:bodyPr>
            <a:lstStyle/>
            <a:p>
              <a:pPr>
                <a:defRPr>
                  <a:solidFill>
                    <a:srgbClr val="986537"/>
                  </a:solidFill>
                </a:defRPr>
              </a:pP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a:t>
              </a:r>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rPr>
                <a:t>12%</a:t>
              </a:r>
              <a:endParaRPr lang="zh-CN" altLang="en-US" sz="1400" dirty="0">
                <a:solidFill>
                  <a:schemeClr val="bg1"/>
                </a:solidFill>
                <a:latin typeface="Politica" panose="02000503000000000000" pitchFamily="2" charset="0"/>
                <a:ea typeface="HYQIHEIX1-45W EXTRALIGHT" pitchFamily="18" charset="-122"/>
                <a:cs typeface="Arial" panose="020B0604020202020204" pitchFamily="34" charset="0"/>
              </a:endParaRPr>
            </a:p>
            <a:p>
              <a:pPr>
                <a:defRPr sz="1200" b="1">
                  <a:solidFill>
                    <a:srgbClr val="262626"/>
                  </a:solidFill>
                </a:defRPr>
              </a:pP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Growth</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in</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assets</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under</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HAL</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’s</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service</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and</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management</a:t>
              </a:r>
              <a:endParaRPr lang="zh-CN" altLang="en-US" sz="1000" dirty="0">
                <a:solidFill>
                  <a:schemeClr val="bg1"/>
                </a:solidFill>
                <a:latin typeface="Politica" panose="02000503000000000000" pitchFamily="2" charset="0"/>
                <a:ea typeface="HYQIHEIX1-45W EXTRALIGHT" pitchFamily="18" charset="-122"/>
                <a:cs typeface="Arial" panose="020B0604020202020204" pitchFamily="34" charset="0"/>
              </a:endParaRPr>
            </a:p>
            <a:p>
              <a:pPr>
                <a:defRPr sz="1200" b="1">
                  <a:solidFill>
                    <a:srgbClr val="262626"/>
                  </a:solidFill>
                </a:defRPr>
              </a:pPr>
              <a:endParaRPr lang="zh-CN" altLang="en-US" dirty="0">
                <a:solidFill>
                  <a:schemeClr val="bg1"/>
                </a:solidFill>
                <a:latin typeface="Politica" panose="02000503000000000000" pitchFamily="2" charset="0"/>
                <a:ea typeface="HYQIHEIX1-45W EXTRALIGHT" pitchFamily="18" charset="-122"/>
                <a:cs typeface="Arial" panose="020B0604020202020204" pitchFamily="34" charset="0"/>
              </a:endParaRPr>
            </a:p>
          </p:txBody>
        </p:sp>
      </p:grpSp>
      <p:grpSp>
        <p:nvGrpSpPr>
          <p:cNvPr id="35" name="组合 34"/>
          <p:cNvGrpSpPr/>
          <p:nvPr/>
        </p:nvGrpSpPr>
        <p:grpSpPr>
          <a:xfrm>
            <a:off x="2870410" y="2902086"/>
            <a:ext cx="5769846" cy="469065"/>
            <a:chOff x="3153561" y="1978104"/>
            <a:chExt cx="5661974" cy="469065"/>
          </a:xfrm>
        </p:grpSpPr>
        <p:sp>
          <p:nvSpPr>
            <p:cNvPr id="36" name="文本框 5"/>
            <p:cNvSpPr txBox="1"/>
            <p:nvPr/>
          </p:nvSpPr>
          <p:spPr>
            <a:xfrm>
              <a:off x="3153561" y="1978104"/>
              <a:ext cx="1547234" cy="461665"/>
            </a:xfrm>
            <a:prstGeom prst="rect">
              <a:avLst/>
            </a:prstGeom>
            <a:ln w="12700">
              <a:miter lim="400000"/>
            </a:ln>
          </p:spPr>
          <p:txBody>
            <a:bodyPr wrap="none" lIns="45719" rIns="45719">
              <a:spAutoFit/>
            </a:bodyPr>
            <a:lstStyle/>
            <a:p>
              <a:pPr>
                <a:defRPr>
                  <a:solidFill>
                    <a:srgbClr val="986537"/>
                  </a:solidFill>
                </a:defRPr>
              </a:pP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EUR</a:t>
              </a:r>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rPr>
                <a:t>1</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a:t>
              </a:r>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rPr>
                <a:t>86</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billion</a:t>
              </a:r>
              <a:endParaRPr sz="1400" dirty="0">
                <a:solidFill>
                  <a:schemeClr val="bg1"/>
                </a:solidFill>
                <a:latin typeface="Politica" panose="02000503000000000000" pitchFamily="2" charset="0"/>
                <a:ea typeface="HYQIHEIX1-45W EXTRALIGHT" pitchFamily="18" charset="-122"/>
                <a:cs typeface="Arial" panose="020B0604020202020204" pitchFamily="34" charset="0"/>
              </a:endParaRPr>
            </a:p>
            <a:p>
              <a:pPr>
                <a:defRPr sz="1200" b="1">
                  <a:solidFill>
                    <a:srgbClr val="262626"/>
                  </a:solidFill>
                </a:defRPr>
              </a:pPr>
              <a:r>
                <a:rPr lang="en-US" altLang="zh-CN" sz="1000" dirty="0">
                  <a:solidFill>
                    <a:schemeClr val="bg1"/>
                  </a:solidFill>
                  <a:latin typeface="Politica" panose="02000506020000090004" pitchFamily="2" charset="0"/>
                  <a:ea typeface="HYQIHEIX1-45W EXTRALIGHT" pitchFamily="18" charset="-122"/>
                  <a:cs typeface="Arial" panose="020B0704020202090204" pitchFamily="34" charset="0"/>
                </a:rPr>
                <a:t>BCP’s consolidated core net income</a:t>
              </a:r>
            </a:p>
          </p:txBody>
        </p:sp>
        <p:sp>
          <p:nvSpPr>
            <p:cNvPr id="37" name="文本框 5"/>
            <p:cNvSpPr txBox="1"/>
            <p:nvPr/>
          </p:nvSpPr>
          <p:spPr>
            <a:xfrm>
              <a:off x="5727139" y="1985504"/>
              <a:ext cx="3088396" cy="461665"/>
            </a:xfrm>
            <a:prstGeom prst="rect">
              <a:avLst/>
            </a:prstGeom>
            <a:ln w="12700">
              <a:miter lim="400000"/>
            </a:ln>
          </p:spPr>
          <p:txBody>
            <a:bodyPr wrap="square" lIns="45719" rIns="45719">
              <a:spAutoFit/>
            </a:bodyPr>
            <a:lstStyle/>
            <a:p>
              <a:pPr>
                <a:defRPr>
                  <a:solidFill>
                    <a:srgbClr val="986537"/>
                  </a:solidFill>
                </a:defRPr>
              </a:pP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a:t>
              </a:r>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rPr>
                <a:t>44.4%</a:t>
              </a:r>
              <a:endParaRPr lang="zh-CN" altLang="en-US" sz="1400" dirty="0">
                <a:solidFill>
                  <a:schemeClr val="bg1"/>
                </a:solidFill>
                <a:latin typeface="Politica" panose="02000503000000000000" pitchFamily="2" charset="0"/>
                <a:ea typeface="HYQIHEIX1-45W EXTRALIGHT" pitchFamily="18" charset="-122"/>
                <a:cs typeface="Arial" panose="020B0604020202020204" pitchFamily="34" charset="0"/>
              </a:endParaRPr>
            </a:p>
            <a:p>
              <a:pPr>
                <a:defRPr sz="1200" b="1">
                  <a:solidFill>
                    <a:srgbClr val="262626"/>
                  </a:solidFill>
                </a:defRPr>
              </a:pPr>
              <a:r>
                <a:rPr lang="en-US" altLang="zh-CN" sz="1000" dirty="0">
                  <a:solidFill>
                    <a:schemeClr val="bg1"/>
                  </a:solidFill>
                  <a:latin typeface="Politica" panose="02000506020000090004" pitchFamily="2" charset="0"/>
                  <a:ea typeface="HYQIHEIX1-45W EXTRALIGHT" pitchFamily="18" charset="-122"/>
                  <a:cs typeface="Arial" panose="020B0704020202090204" pitchFamily="34" charset="0"/>
                </a:rPr>
                <a:t>BCP’s </a:t>
              </a:r>
              <a:r>
                <a:rPr lang="en-US" altLang="zh-TW" sz="1000" dirty="0" err="1">
                  <a:solidFill>
                    <a:schemeClr val="bg1"/>
                  </a:solidFill>
                  <a:latin typeface="Politica" panose="02000506020000090004" pitchFamily="2" charset="0"/>
                  <a:ea typeface="HYQIHEIX1-45W EXTRALIGHT" pitchFamily="18" charset="-122"/>
                  <a:cs typeface="Arial" panose="020B0704020202090204" pitchFamily="34" charset="0"/>
                </a:rPr>
                <a:t>yoy</a:t>
              </a:r>
              <a:r>
                <a:rPr lang="zh-TW" altLang="en-US" sz="10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CN" sz="1000" dirty="0">
                  <a:solidFill>
                    <a:schemeClr val="bg1"/>
                  </a:solidFill>
                  <a:latin typeface="Politica" panose="02000506020000090004" pitchFamily="2" charset="0"/>
                  <a:ea typeface="HYQIHEIX1-45W EXTRALIGHT" pitchFamily="18" charset="-122"/>
                  <a:cs typeface="Arial" panose="020B0704020202090204" pitchFamily="34" charset="0"/>
                </a:rPr>
                <a:t>consolidated core net income</a:t>
              </a:r>
              <a:r>
                <a:rPr lang="zh-TW" altLang="en-US" sz="10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000" dirty="0">
                  <a:solidFill>
                    <a:schemeClr val="bg1"/>
                  </a:solidFill>
                  <a:latin typeface="Politica" panose="02000506020000090004" pitchFamily="2" charset="0"/>
                  <a:ea typeface="HYQIHEIX1-45W EXTRALIGHT" pitchFamily="18" charset="-122"/>
                  <a:cs typeface="Arial" panose="020B0704020202090204" pitchFamily="34" charset="0"/>
                </a:rPr>
                <a:t>growth</a:t>
              </a:r>
              <a:endParaRPr lang="en-US" altLang="zh-CN" sz="1000" dirty="0">
                <a:solidFill>
                  <a:schemeClr val="bg1"/>
                </a:solidFill>
                <a:latin typeface="Politica" panose="02000506020000090004" pitchFamily="2" charset="0"/>
                <a:ea typeface="HYQIHEIX1-45W EXTRALIGHT" pitchFamily="18" charset="-122"/>
                <a:cs typeface="Arial" panose="020B0704020202090204" pitchFamily="34" charset="0"/>
              </a:endParaRPr>
            </a:p>
          </p:txBody>
        </p:sp>
      </p:grpSp>
      <p:grpSp>
        <p:nvGrpSpPr>
          <p:cNvPr id="38" name="组合 1"/>
          <p:cNvGrpSpPr/>
          <p:nvPr/>
        </p:nvGrpSpPr>
        <p:grpSpPr>
          <a:xfrm>
            <a:off x="5425860" y="3888124"/>
            <a:ext cx="1847649" cy="1527732"/>
            <a:chOff x="-396901" y="-318399"/>
            <a:chExt cx="2336275" cy="1931753"/>
          </a:xfrm>
        </p:grpSpPr>
        <p:pic>
          <p:nvPicPr>
            <p:cNvPr id="48" name="图片 9" descr="图片 9"/>
            <p:cNvPicPr>
              <a:picLocks noChangeAspect="1"/>
            </p:cNvPicPr>
            <p:nvPr/>
          </p:nvPicPr>
          <p:blipFill>
            <a:blip r:embed="rId3" cstate="email"/>
            <a:stretch>
              <a:fillRect/>
            </a:stretch>
          </p:blipFill>
          <p:spPr>
            <a:xfrm>
              <a:off x="-301113" y="844590"/>
              <a:ext cx="2223047" cy="768764"/>
            </a:xfrm>
            <a:prstGeom prst="rect">
              <a:avLst/>
            </a:prstGeom>
            <a:ln w="12700" cap="flat">
              <a:noFill/>
              <a:miter lim="400000"/>
              <a:headEnd/>
              <a:tailEnd/>
            </a:ln>
            <a:effectLst/>
          </p:spPr>
        </p:pic>
        <p:pic>
          <p:nvPicPr>
            <p:cNvPr id="49" name="图片 13" descr="图片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6901" y="-318399"/>
              <a:ext cx="2336275" cy="1114771"/>
            </a:xfrm>
            <a:prstGeom prst="rect">
              <a:avLst/>
            </a:prstGeom>
            <a:ln w="12700" cap="flat">
              <a:noFill/>
              <a:miter lim="400000"/>
              <a:headEnd/>
              <a:tailEnd/>
            </a:ln>
            <a:effectLst/>
          </p:spPr>
        </p:pic>
      </p:grpSp>
      <p:pic>
        <p:nvPicPr>
          <p:cNvPr id="52" name="图片 14" descr="图片 14"/>
          <p:cNvPicPr>
            <a:picLocks noChangeAspect="1"/>
          </p:cNvPicPr>
          <p:nvPr/>
        </p:nvPicPr>
        <p:blipFill>
          <a:blip r:embed="rId5" cstate="email"/>
          <a:stretch>
            <a:fillRect/>
          </a:stretch>
        </p:blipFill>
        <p:spPr>
          <a:xfrm>
            <a:off x="5831027" y="5773987"/>
            <a:ext cx="736843" cy="418140"/>
          </a:xfrm>
          <a:prstGeom prst="rect">
            <a:avLst/>
          </a:prstGeom>
          <a:ln w="12700">
            <a:miter lim="400000"/>
            <a:headEnd/>
            <a:tailEnd/>
          </a:ln>
        </p:spPr>
      </p:pic>
      <p:pic>
        <p:nvPicPr>
          <p:cNvPr id="53" name="图片 12" descr="图片 12"/>
          <p:cNvPicPr>
            <a:picLocks noChangeAspect="1"/>
          </p:cNvPicPr>
          <p:nvPr/>
        </p:nvPicPr>
        <p:blipFill>
          <a:blip r:embed="rId6" cstate="email"/>
          <a:srcRect/>
          <a:stretch>
            <a:fillRect/>
          </a:stretch>
        </p:blipFill>
        <p:spPr>
          <a:xfrm>
            <a:off x="999490" y="5729605"/>
            <a:ext cx="962660" cy="449580"/>
          </a:xfrm>
          <a:prstGeom prst="rect">
            <a:avLst/>
          </a:prstGeom>
          <a:ln w="12700">
            <a:miter lim="400000"/>
            <a:headEnd/>
            <a:tailEnd/>
          </a:ln>
        </p:spPr>
      </p:pic>
      <p:pic>
        <p:nvPicPr>
          <p:cNvPr id="55" name="图片 54"/>
          <p:cNvPicPr>
            <a:picLocks noChangeAspect="1"/>
          </p:cNvPicPr>
          <p:nvPr/>
        </p:nvPicPr>
        <p:blipFill>
          <a:blip r:embed="rId7" cstate="email"/>
          <a:stretch>
            <a:fillRect/>
          </a:stretch>
        </p:blipFill>
        <p:spPr>
          <a:xfrm>
            <a:off x="1144042" y="1877130"/>
            <a:ext cx="955787" cy="400985"/>
          </a:xfrm>
          <a:prstGeom prst="rect">
            <a:avLst/>
          </a:prstGeom>
        </p:spPr>
      </p:pic>
      <p:pic>
        <p:nvPicPr>
          <p:cNvPr id="56" name="图片 55"/>
          <p:cNvPicPr>
            <a:picLocks noChangeAspect="1"/>
          </p:cNvPicPr>
          <p:nvPr/>
        </p:nvPicPr>
        <p:blipFill>
          <a:blip r:embed="rId8" cstate="email"/>
          <a:stretch>
            <a:fillRect/>
          </a:stretch>
        </p:blipFill>
        <p:spPr>
          <a:xfrm>
            <a:off x="1158541" y="2956090"/>
            <a:ext cx="1295605" cy="300472"/>
          </a:xfrm>
          <a:prstGeom prst="rect">
            <a:avLst/>
          </a:prstGeom>
        </p:spPr>
      </p:pic>
      <p:cxnSp>
        <p:nvCxnSpPr>
          <p:cNvPr id="42" name="直线连接符 41"/>
          <p:cNvCxnSpPr/>
          <p:nvPr/>
        </p:nvCxnSpPr>
        <p:spPr>
          <a:xfrm>
            <a:off x="946580" y="5471989"/>
            <a:ext cx="6262545" cy="0"/>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9" cstate="email"/>
          <a:stretch>
            <a:fillRect/>
          </a:stretch>
        </p:blipFill>
        <p:spPr>
          <a:xfrm>
            <a:off x="2400300" y="5861050"/>
            <a:ext cx="1191895" cy="244475"/>
          </a:xfrm>
          <a:prstGeom prst="rect">
            <a:avLst/>
          </a:prstGeom>
        </p:spPr>
      </p:pic>
      <p:pic>
        <p:nvPicPr>
          <p:cNvPr id="4" name="图片 3" descr="复星财富logo"/>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030345" y="5830570"/>
            <a:ext cx="1274445" cy="309880"/>
          </a:xfrm>
          <a:prstGeom prst="rect">
            <a:avLst/>
          </a:prstGeom>
        </p:spPr>
      </p:pic>
      <p:pic>
        <p:nvPicPr>
          <p:cNvPr id="2" name="图片 1" descr="复星logo-反白-01"/>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5" name="Title 1">
            <a:extLst>
              <a:ext uri="{FF2B5EF4-FFF2-40B4-BE49-F238E27FC236}">
                <a16:creationId xmlns:a16="http://schemas.microsoft.com/office/drawing/2014/main" id="{0E341D99-C89E-B2D1-1E44-5DC1C31A297D}"/>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solidFill>
                  <a:srgbClr val="93683D"/>
                </a:solidFill>
                <a:latin typeface="Politica" panose="02000503000000000000" pitchFamily="2" charset="0"/>
                <a:ea typeface="HYQIHEIX1-45W EXTRALIGHT" pitchFamily="18" charset="-122"/>
                <a:cs typeface="Arial" panose="020B0604020202020204" pitchFamily="34" charset="0"/>
              </a:rPr>
              <a:t>INVESTMENT</a:t>
            </a:r>
            <a:r>
              <a:rPr lang="zh-TW" altLang="en-US" sz="3200" b="0" spc="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3200" b="0" spc="0" dirty="0">
                <a:solidFill>
                  <a:srgbClr val="93683D"/>
                </a:solidFill>
                <a:latin typeface="Politica" panose="02000503000000000000" pitchFamily="2" charset="0"/>
                <a:ea typeface="HYQIHEIX1-45W EXTRALIGHT" pitchFamily="18" charset="-122"/>
                <a:cs typeface="Arial" panose="020B0604020202020204" pitchFamily="34" charset="0"/>
              </a:rPr>
              <a:t>MANAGEMENT</a:t>
            </a:r>
            <a:endParaRPr lang="zh-CN" altLang="en-US" sz="3200" b="0" spc="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7" name="文本框 76">
            <a:extLst>
              <a:ext uri="{FF2B5EF4-FFF2-40B4-BE49-F238E27FC236}">
                <a16:creationId xmlns:a16="http://schemas.microsoft.com/office/drawing/2014/main" id="{08FDC66C-82CD-94C2-3042-56B33F15BCC9}"/>
              </a:ext>
            </a:extLst>
          </p:cNvPr>
          <p:cNvSpPr txBox="1"/>
          <p:nvPr/>
        </p:nvSpPr>
        <p:spPr>
          <a:xfrm>
            <a:off x="588836" y="891371"/>
            <a:ext cx="7449933" cy="523220"/>
          </a:xfrm>
          <a:prstGeom prst="rect">
            <a:avLst/>
          </a:prstGeom>
          <a:noFill/>
        </p:spPr>
        <p:txBody>
          <a:bodyPr wrap="square" rtlCol="0">
            <a:spAutoFit/>
          </a:bodyPr>
          <a:lstStyle>
            <a:defPPr>
              <a:defRPr lang="zh-CN"/>
            </a:defPPr>
            <a:lvl1pPr>
              <a:defRPr sz="1400">
                <a:solidFill>
                  <a:schemeClr val="bg1"/>
                </a:solidFill>
                <a:latin typeface="Politica" panose="02000506020000090004" pitchFamily="2" charset="0"/>
                <a:ea typeface="HYQIHEIX1-45W EXTRALIGHT" pitchFamily="18" charset="-122"/>
                <a:cs typeface="Arial" panose="020B0704020202090204" pitchFamily="34" charset="0"/>
              </a:defRPr>
            </a:lvl1pPr>
          </a:lstStyle>
          <a:p>
            <a:r>
              <a:rPr lang="en-HK" altLang="zh-CN" dirty="0"/>
              <a:t>Industrial investment + financial investment as twin-driver to empower Health, Happiness, Wealth, and Intelligent Manufacturing in every </a:t>
            </a:r>
            <a:r>
              <a:rPr lang="en-US" altLang="zh-TW" dirty="0"/>
              <a:t>stage</a:t>
            </a:r>
            <a:r>
              <a:rPr lang="en-HK" altLang="zh-CN" dirty="0"/>
              <a:t> of life</a:t>
            </a:r>
            <a:endParaRPr lang="zh-CN" altLang="en-US" dirty="0"/>
          </a:p>
        </p:txBody>
      </p:sp>
      <p:sp>
        <p:nvSpPr>
          <p:cNvPr id="8" name="文本框 31">
            <a:extLst>
              <a:ext uri="{FF2B5EF4-FFF2-40B4-BE49-F238E27FC236}">
                <a16:creationId xmlns:a16="http://schemas.microsoft.com/office/drawing/2014/main" id="{69B5A010-335E-0569-FB81-5AC90037BD49}"/>
              </a:ext>
            </a:extLst>
          </p:cNvPr>
          <p:cNvSpPr txBox="1"/>
          <p:nvPr/>
        </p:nvSpPr>
        <p:spPr>
          <a:xfrm>
            <a:off x="1117374" y="2354301"/>
            <a:ext cx="6087396" cy="400110"/>
          </a:xfrm>
          <a:prstGeom prst="rect">
            <a:avLst/>
          </a:prstGeom>
          <a:ln w="12700">
            <a:miter lim="400000"/>
          </a:ln>
        </p:spPr>
        <p:txBody>
          <a:bodyPr wrap="square" lIns="45719" rIns="45719">
            <a:spAutoFit/>
          </a:bodyPr>
          <a:lstStyle>
            <a:lvl1pPr>
              <a:defRPr b="1">
                <a:solidFill>
                  <a:srgbClr val="986537"/>
                </a:solidFill>
              </a:defRPr>
            </a:lvl1pPr>
          </a:lstStyle>
          <a:p>
            <a:pPr>
              <a:defRPr b="1">
                <a:solidFill>
                  <a:srgbClr val="986537"/>
                </a:solidFill>
              </a:defRPr>
            </a:pPr>
            <a:r>
              <a:rPr lang="en-HK" altLang="zh-CN" sz="1000" b="0" dirty="0">
                <a:solidFill>
                  <a:schemeClr val="bg1"/>
                </a:solidFill>
                <a:latin typeface="Politica" panose="02000506020000090004" pitchFamily="2" charset="0"/>
                <a:ea typeface="HYQIHEIX1-45W EXTRALIGHT" pitchFamily="18" charset="-122"/>
                <a:cs typeface="Arial" panose="020B0704020202090204" pitchFamily="34" charset="0"/>
              </a:rPr>
              <a:t>HAL is committed to developing into the one of the top three private banks in Germany, with a focus on managing, maintaining, servicing and trading assets for clients</a:t>
            </a:r>
            <a:endParaRPr lang="zh-CN" altLang="en-US" sz="1000" b="0" dirty="0">
              <a:solidFill>
                <a:schemeClr val="bg1"/>
              </a:solidFill>
              <a:latin typeface="Politica" panose="02000506020000090004" pitchFamily="2" charset="0"/>
              <a:ea typeface="HYQIHEIX1-45W EXTRALIGHT" pitchFamily="18" charset="-122"/>
              <a:cs typeface="Arial" panose="020B0704020202090204" pitchFamily="34" charset="0"/>
            </a:endParaRPr>
          </a:p>
        </p:txBody>
      </p:sp>
      <p:sp>
        <p:nvSpPr>
          <p:cNvPr id="9" name="文本框 32">
            <a:extLst>
              <a:ext uri="{FF2B5EF4-FFF2-40B4-BE49-F238E27FC236}">
                <a16:creationId xmlns:a16="http://schemas.microsoft.com/office/drawing/2014/main" id="{615B40AC-D809-5B62-86C1-F1E962BD49A4}"/>
              </a:ext>
            </a:extLst>
          </p:cNvPr>
          <p:cNvSpPr txBox="1"/>
          <p:nvPr/>
        </p:nvSpPr>
        <p:spPr>
          <a:xfrm>
            <a:off x="1105984" y="3395334"/>
            <a:ext cx="6103142" cy="400110"/>
          </a:xfrm>
          <a:prstGeom prst="rect">
            <a:avLst/>
          </a:prstGeom>
          <a:ln w="12700">
            <a:miter lim="400000"/>
          </a:ln>
        </p:spPr>
        <p:txBody>
          <a:bodyPr wrap="square" lIns="45719" rIns="45719">
            <a:spAutoFit/>
          </a:bodyPr>
          <a:lstStyle>
            <a:lvl1pPr>
              <a:defRPr b="1">
                <a:solidFill>
                  <a:srgbClr val="986537"/>
                </a:solidFill>
              </a:defRPr>
            </a:lvl1pPr>
          </a:lstStyle>
          <a:p>
            <a:pPr>
              <a:defRPr b="1">
                <a:solidFill>
                  <a:srgbClr val="986537"/>
                </a:solidFill>
              </a:defRPr>
            </a:pPr>
            <a:r>
              <a:rPr lang="en-US" altLang="zh-CN" sz="1000" b="0" dirty="0">
                <a:solidFill>
                  <a:schemeClr val="bg1"/>
                </a:solidFill>
                <a:latin typeface="Politica" panose="02000506020000090004" pitchFamily="2" charset="0"/>
                <a:ea typeface="HYQIHEIX1-45W EXTRALIGHT" pitchFamily="18" charset="-122"/>
                <a:cs typeface="Arial" panose="020B0704020202090204" pitchFamily="34" charset="0"/>
                <a:sym typeface="+mn-ea"/>
              </a:rPr>
              <a:t>Millennium </a:t>
            </a:r>
            <a:r>
              <a:rPr lang="en-US" altLang="zh-CN" sz="1000" b="0" dirty="0" err="1">
                <a:solidFill>
                  <a:schemeClr val="bg1"/>
                </a:solidFill>
                <a:latin typeface="Politica" panose="02000506020000090004" pitchFamily="2" charset="0"/>
                <a:ea typeface="HYQIHEIX1-45W EXTRALIGHT" pitchFamily="18" charset="-122"/>
                <a:cs typeface="Arial" panose="020B0704020202090204" pitchFamily="34" charset="0"/>
                <a:sym typeface="+mn-ea"/>
              </a:rPr>
              <a:t>bcp</a:t>
            </a:r>
            <a:r>
              <a:rPr lang="en-US" altLang="zh-CN" sz="1000" b="0" dirty="0">
                <a:solidFill>
                  <a:schemeClr val="bg1"/>
                </a:solidFill>
                <a:latin typeface="Politica" panose="02000506020000090004" pitchFamily="2" charset="0"/>
                <a:ea typeface="HYQIHEIX1-45W EXTRALIGHT" pitchFamily="18" charset="-122"/>
                <a:cs typeface="Arial" panose="020B0704020202090204" pitchFamily="34" charset="0"/>
                <a:sym typeface="+mn-ea"/>
              </a:rPr>
              <a:t>, the largest private bank in Portugal, provides commercial banking products and services to individuals and corporations, complemented by investment banking and private banking segments. It also owns </a:t>
            </a:r>
            <a:r>
              <a:rPr lang="en-US" altLang="zh-CN" sz="1000" b="0" dirty="0" err="1">
                <a:solidFill>
                  <a:schemeClr val="bg1"/>
                </a:solidFill>
                <a:latin typeface="Politica" panose="02000506020000090004" pitchFamily="2" charset="0"/>
                <a:ea typeface="HYQIHEIX1-45W EXTRALIGHT" pitchFamily="18" charset="-122"/>
                <a:cs typeface="Arial" panose="020B0704020202090204" pitchFamily="34" charset="0"/>
                <a:sym typeface="+mn-ea"/>
              </a:rPr>
              <a:t>ActivoBank</a:t>
            </a:r>
            <a:r>
              <a:rPr lang="en-US" altLang="zh-CN" sz="1000" b="0" dirty="0">
                <a:solidFill>
                  <a:schemeClr val="bg1"/>
                </a:solidFill>
                <a:latin typeface="Politica" panose="02000506020000090004" pitchFamily="2" charset="0"/>
                <a:ea typeface="HYQIHEIX1-45W EXTRALIGHT" pitchFamily="18" charset="-122"/>
                <a:cs typeface="Arial" panose="020B0704020202090204" pitchFamily="34" charset="0"/>
                <a:sym typeface="+mn-ea"/>
              </a:rPr>
              <a:t>, a leading digital bank</a:t>
            </a:r>
            <a:endParaRPr lang="zh-CN" altLang="en-US" sz="1000" b="0" dirty="0">
              <a:solidFill>
                <a:schemeClr val="bg1"/>
              </a:solidFill>
              <a:latin typeface="Politica" panose="02000506020000090004" pitchFamily="2" charset="0"/>
              <a:ea typeface="HYQIHEIX1-45W EXTRALIGHT" pitchFamily="18" charset="-122"/>
              <a:cs typeface="Arial" panose="020B0704020202090204" pitchFamily="34" charset="0"/>
            </a:endParaRPr>
          </a:p>
        </p:txBody>
      </p:sp>
      <p:sp>
        <p:nvSpPr>
          <p:cNvPr id="10" name="文本框 24">
            <a:extLst>
              <a:ext uri="{FF2B5EF4-FFF2-40B4-BE49-F238E27FC236}">
                <a16:creationId xmlns:a16="http://schemas.microsoft.com/office/drawing/2014/main" id="{6D29C50C-D8FE-3C4B-AC7C-0C7850F8C3C8}"/>
              </a:ext>
            </a:extLst>
          </p:cNvPr>
          <p:cNvSpPr txBox="1"/>
          <p:nvPr/>
        </p:nvSpPr>
        <p:spPr>
          <a:xfrm>
            <a:off x="1117375" y="4791189"/>
            <a:ext cx="3717724" cy="677108"/>
          </a:xfrm>
          <a:prstGeom prst="rect">
            <a:avLst/>
          </a:prstGeom>
          <a:ln w="12700">
            <a:miter lim="400000"/>
          </a:ln>
        </p:spPr>
        <p:txBody>
          <a:bodyPr wrap="square" lIns="45719" rIns="45719">
            <a:spAutoFit/>
          </a:bodyPr>
          <a:lstStyle>
            <a:lvl1pPr>
              <a:defRPr b="1">
                <a:solidFill>
                  <a:srgbClr val="986537"/>
                </a:solidFill>
              </a:defRPr>
            </a:lvl1pPr>
          </a:lstStyle>
          <a:p>
            <a:pPr>
              <a:defRPr b="1">
                <a:solidFill>
                  <a:srgbClr val="986537"/>
                </a:solidFill>
              </a:defRPr>
            </a:pP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China’s</a:t>
            </a:r>
            <a:r>
              <a:rPr lang="zh-TW" altLang="en-US" sz="1400" dirty="0">
                <a:solidFill>
                  <a:srgbClr val="93683D"/>
                </a:solidFill>
                <a:latin typeface="Politica" panose="02000506020000090004" pitchFamily="2" charset="0"/>
                <a:ea typeface="HYQIHEIX1-45W EXTRALIGHT" pitchFamily="18" charset="-122"/>
                <a:cs typeface="Arial" panose="020B0704020202090204" pitchFamily="34" charset="0"/>
              </a:rPr>
              <a:t> </a:t>
            </a:r>
            <a:r>
              <a:rPr lang="en-US" altLang="zh-CN" sz="1400" dirty="0">
                <a:solidFill>
                  <a:srgbClr val="93683D"/>
                </a:solidFill>
                <a:latin typeface="Politica" panose="02000506020000090004" pitchFamily="2" charset="0"/>
                <a:ea typeface="HYQIHEIX1-45W EXTRALIGHT" pitchFamily="18" charset="-122"/>
                <a:cs typeface="Arial" panose="020B0704020202090204" pitchFamily="34" charset="0"/>
              </a:rPr>
              <a:t>Top 100 Venture Capital </a:t>
            </a: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Firm</a:t>
            </a:r>
            <a:r>
              <a:rPr lang="en-US" altLang="zh-CN" sz="1400" dirty="0">
                <a:solidFill>
                  <a:srgbClr val="93683D"/>
                </a:solidFill>
                <a:latin typeface="Politica" panose="02000506020000090004" pitchFamily="2" charset="0"/>
                <a:ea typeface="HYQIHEIX1-45W EXTRALIGHT" pitchFamily="18" charset="-122"/>
                <a:cs typeface="Arial" panose="020B0704020202090204" pitchFamily="34" charset="0"/>
              </a:rPr>
              <a:t>s in 202</a:t>
            </a: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2</a:t>
            </a:r>
            <a:endParaRPr lang="en-US" altLang="zh-CN" sz="1400" dirty="0">
              <a:solidFill>
                <a:srgbClr val="93683D"/>
              </a:solidFill>
              <a:latin typeface="Politica" panose="02000506020000090004" pitchFamily="2" charset="0"/>
              <a:ea typeface="HYQIHEIX1-45W EXTRALIGHT" pitchFamily="18" charset="-122"/>
              <a:cs typeface="Arial" panose="020B0704020202090204" pitchFamily="34" charset="0"/>
            </a:endParaRPr>
          </a:p>
          <a:p>
            <a:pPr>
              <a:defRPr b="1">
                <a:solidFill>
                  <a:srgbClr val="986537"/>
                </a:solidFill>
              </a:defRPr>
            </a:pPr>
            <a:r>
              <a:rPr lang="en-CA" altLang="zh-CN" sz="1000" b="0" dirty="0">
                <a:solidFill>
                  <a:srgbClr val="93683D"/>
                </a:solidFill>
                <a:latin typeface="Politica" panose="02000506020000090004" pitchFamily="2" charset="0"/>
                <a:ea typeface="HYQIHEIX1-45W EXTRALIGHT" pitchFamily="18" charset="-122"/>
                <a:cs typeface="Arial" panose="020B0704020202090204" pitchFamily="34" charset="0"/>
              </a:rPr>
              <a:t>Fosun RZ Capital</a:t>
            </a:r>
            <a:endParaRPr lang="en-US" sz="1000" b="0" dirty="0">
              <a:solidFill>
                <a:srgbClr val="93683D"/>
              </a:solidFill>
              <a:latin typeface="Politica" panose="02000506020000090004" pitchFamily="2" charset="0"/>
              <a:ea typeface="HYQIHEIX1-45W EXTRALIGHT" pitchFamily="18" charset="-122"/>
              <a:cs typeface="Arial" panose="020B0704020202090204" pitchFamily="34" charset="0"/>
            </a:endParaRPr>
          </a:p>
          <a:p>
            <a:endParaRPr lang="zh-CN" altLang="en-US" sz="1400" b="0" dirty="0">
              <a:solidFill>
                <a:srgbClr val="93683D"/>
              </a:solidFill>
              <a:latin typeface="HYQIHEIX1-45W EXTRALIGHT" pitchFamily="18" charset="-122"/>
              <a:ea typeface="HYQIHEIX1-45W EXTRALIGHT" pitchFamily="18" charset="-122"/>
              <a:cs typeface="Arial" panose="020B0704020202090204" pitchFamily="34" charset="0"/>
            </a:endParaRPr>
          </a:p>
        </p:txBody>
      </p:sp>
      <p:sp>
        <p:nvSpPr>
          <p:cNvPr id="11" name="文本框 40">
            <a:extLst>
              <a:ext uri="{FF2B5EF4-FFF2-40B4-BE49-F238E27FC236}">
                <a16:creationId xmlns:a16="http://schemas.microsoft.com/office/drawing/2014/main" id="{9A0F922B-AB02-DBA6-9663-FA34EE9E37F4}"/>
              </a:ext>
            </a:extLst>
          </p:cNvPr>
          <p:cNvSpPr txBox="1"/>
          <p:nvPr/>
        </p:nvSpPr>
        <p:spPr>
          <a:xfrm>
            <a:off x="1117374" y="3986487"/>
            <a:ext cx="4384239" cy="892552"/>
          </a:xfrm>
          <a:prstGeom prst="rect">
            <a:avLst/>
          </a:prstGeom>
          <a:ln w="12700">
            <a:miter lim="400000"/>
          </a:ln>
        </p:spPr>
        <p:txBody>
          <a:bodyPr wrap="square" lIns="45719" rIns="45719">
            <a:spAutoFit/>
          </a:bodyPr>
          <a:lstStyle>
            <a:lvl1pPr>
              <a:defRPr b="1">
                <a:solidFill>
                  <a:srgbClr val="986537"/>
                </a:solidFill>
              </a:defRPr>
            </a:lvl1pPr>
          </a:lstStyle>
          <a:p>
            <a:pPr>
              <a:defRPr b="1">
                <a:solidFill>
                  <a:srgbClr val="986537"/>
                </a:solidFill>
              </a:defRPr>
            </a:pP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China’s</a:t>
            </a:r>
            <a:r>
              <a:rPr lang="zh-TW" altLang="en-US" sz="1400" dirty="0">
                <a:solidFill>
                  <a:srgbClr val="93683D"/>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Top</a:t>
            </a:r>
            <a:r>
              <a:rPr lang="zh-TW" altLang="en-US" sz="1400" dirty="0">
                <a:solidFill>
                  <a:srgbClr val="93683D"/>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6</a:t>
            </a:r>
            <a:r>
              <a:rPr lang="zh-TW" altLang="en-US" sz="1400" dirty="0">
                <a:solidFill>
                  <a:srgbClr val="93683D"/>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Most</a:t>
            </a:r>
            <a:r>
              <a:rPr lang="zh-TW" altLang="en-US" sz="1400" dirty="0">
                <a:solidFill>
                  <a:srgbClr val="93683D"/>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Recognized</a:t>
            </a:r>
            <a:r>
              <a:rPr lang="zh-TW" altLang="en-US" sz="1400" dirty="0">
                <a:solidFill>
                  <a:srgbClr val="93683D"/>
                </a:solidFill>
                <a:latin typeface="Politica" panose="02000506020000090004" pitchFamily="2" charset="0"/>
                <a:ea typeface="HYQIHEIX1-45W EXTRALIGHT" pitchFamily="18" charset="-122"/>
                <a:cs typeface="Arial" panose="020B0704020202090204" pitchFamily="34" charset="0"/>
              </a:rPr>
              <a:t> </a:t>
            </a:r>
            <a:r>
              <a:rPr lang="en-US" altLang="zh-CN" sz="1400" dirty="0">
                <a:solidFill>
                  <a:srgbClr val="93683D"/>
                </a:solidFill>
                <a:latin typeface="Politica" panose="02000506020000090004" pitchFamily="2" charset="0"/>
                <a:ea typeface="HYQIHEIX1-45W EXTRALIGHT" pitchFamily="18" charset="-122"/>
                <a:cs typeface="Arial" panose="020B0704020202090204" pitchFamily="34" charset="0"/>
              </a:rPr>
              <a:t>Private Equity </a:t>
            </a: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Firms</a:t>
            </a:r>
            <a:r>
              <a:rPr lang="en-US" altLang="zh-CN" sz="1400" dirty="0">
                <a:solidFill>
                  <a:srgbClr val="93683D"/>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by</a:t>
            </a:r>
            <a:r>
              <a:rPr lang="zh-TW" altLang="en-US" sz="1400" dirty="0">
                <a:solidFill>
                  <a:srgbClr val="93683D"/>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LPs</a:t>
            </a:r>
            <a:r>
              <a:rPr lang="zh-TW" altLang="en-US" sz="1400" dirty="0">
                <a:solidFill>
                  <a:srgbClr val="93683D"/>
                </a:solidFill>
                <a:latin typeface="Politica" panose="02000506020000090004" pitchFamily="2" charset="0"/>
                <a:ea typeface="HYQIHEIX1-45W EXTRALIGHT" pitchFamily="18" charset="-122"/>
                <a:cs typeface="Arial" panose="020B0704020202090204" pitchFamily="34" charset="0"/>
              </a:rPr>
              <a:t> </a:t>
            </a:r>
            <a:r>
              <a:rPr lang="en-US" altLang="zh-CN" sz="1400" dirty="0">
                <a:solidFill>
                  <a:srgbClr val="93683D"/>
                </a:solidFill>
                <a:latin typeface="Politica" panose="02000506020000090004" pitchFamily="2" charset="0"/>
                <a:ea typeface="HYQIHEIX1-45W EXTRALIGHT" pitchFamily="18" charset="-122"/>
                <a:cs typeface="Arial" panose="020B0704020202090204" pitchFamily="34" charset="0"/>
              </a:rPr>
              <a:t>i</a:t>
            </a: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n</a:t>
            </a:r>
            <a:r>
              <a:rPr lang="zh-TW" altLang="en-US" sz="1400" dirty="0">
                <a:solidFill>
                  <a:srgbClr val="93683D"/>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2022</a:t>
            </a:r>
            <a:endParaRPr lang="en-US" altLang="zh-CN" sz="1400" dirty="0">
              <a:solidFill>
                <a:srgbClr val="93683D"/>
              </a:solidFill>
              <a:latin typeface="Politica" panose="02000506020000090004" pitchFamily="2" charset="0"/>
              <a:ea typeface="HYQIHEIX1-45W EXTRALIGHT" pitchFamily="18" charset="-122"/>
              <a:cs typeface="Arial" panose="020B0704020202090204" pitchFamily="34" charset="0"/>
            </a:endParaRPr>
          </a:p>
          <a:p>
            <a:pPr>
              <a:defRPr b="1">
                <a:solidFill>
                  <a:srgbClr val="986537"/>
                </a:solidFill>
              </a:defRPr>
            </a:pPr>
            <a:r>
              <a:rPr lang="en-US" altLang="zh-CN" sz="1400" dirty="0">
                <a:solidFill>
                  <a:srgbClr val="93683D"/>
                </a:solidFill>
                <a:latin typeface="Politica" panose="02000506020000090004" pitchFamily="2" charset="0"/>
                <a:ea typeface="HYQIHEIX1-45W EXTRALIGHT" pitchFamily="18" charset="-122"/>
                <a:cs typeface="Arial" panose="020B0704020202090204" pitchFamily="34" charset="0"/>
              </a:rPr>
              <a:t>China’s Top </a:t>
            </a: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11</a:t>
            </a:r>
            <a:r>
              <a:rPr lang="zh-TW" altLang="en-US" sz="1400" dirty="0">
                <a:solidFill>
                  <a:srgbClr val="93683D"/>
                </a:solidFill>
                <a:latin typeface="Politica" panose="02000506020000090004" pitchFamily="2" charset="0"/>
                <a:ea typeface="HYQIHEIX1-45W EXTRALIGHT" pitchFamily="18" charset="-122"/>
                <a:cs typeface="Arial" panose="020B0704020202090204" pitchFamily="34" charset="0"/>
              </a:rPr>
              <a:t> </a:t>
            </a:r>
            <a:r>
              <a:rPr lang="en-US" altLang="zh-CN" sz="1400" dirty="0">
                <a:solidFill>
                  <a:srgbClr val="93683D"/>
                </a:solidFill>
                <a:latin typeface="Politica" panose="02000506020000090004" pitchFamily="2" charset="0"/>
                <a:ea typeface="HYQIHEIX1-45W EXTRALIGHT" pitchFamily="18" charset="-122"/>
                <a:cs typeface="Arial" panose="020B0704020202090204" pitchFamily="34" charset="0"/>
              </a:rPr>
              <a:t>Private Equity </a:t>
            </a: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Firms</a:t>
            </a:r>
            <a:r>
              <a:rPr lang="zh-TW" altLang="en-US" sz="1400" dirty="0">
                <a:solidFill>
                  <a:srgbClr val="93683D"/>
                </a:solidFill>
                <a:latin typeface="Politica" panose="02000506020000090004" pitchFamily="2" charset="0"/>
                <a:ea typeface="HYQIHEIX1-45W EXTRALIGHT" pitchFamily="18" charset="-122"/>
                <a:cs typeface="Arial" panose="020B0704020202090204" pitchFamily="34" charset="0"/>
              </a:rPr>
              <a:t> </a:t>
            </a:r>
            <a:r>
              <a:rPr lang="en-US" altLang="zh-CN" sz="1400" dirty="0">
                <a:solidFill>
                  <a:srgbClr val="93683D"/>
                </a:solidFill>
                <a:latin typeface="Politica" panose="02000506020000090004" pitchFamily="2" charset="0"/>
                <a:ea typeface="HYQIHEIX1-45W EXTRALIGHT" pitchFamily="18" charset="-122"/>
                <a:cs typeface="Arial" panose="020B0704020202090204" pitchFamily="34" charset="0"/>
              </a:rPr>
              <a:t>in 202</a:t>
            </a:r>
            <a:r>
              <a:rPr lang="en-US" altLang="zh-TW" sz="1400" dirty="0">
                <a:solidFill>
                  <a:srgbClr val="93683D"/>
                </a:solidFill>
                <a:latin typeface="Politica" panose="02000506020000090004" pitchFamily="2" charset="0"/>
                <a:ea typeface="HYQIHEIX1-45W EXTRALIGHT" pitchFamily="18" charset="-122"/>
                <a:cs typeface="Arial" panose="020B0704020202090204" pitchFamily="34" charset="0"/>
              </a:rPr>
              <a:t>2</a:t>
            </a:r>
            <a:endParaRPr lang="en-US" altLang="zh-CN" sz="1400" dirty="0">
              <a:solidFill>
                <a:srgbClr val="93683D"/>
              </a:solidFill>
              <a:latin typeface="Politica" panose="02000506020000090004" pitchFamily="2" charset="0"/>
              <a:ea typeface="HYQIHEIX1-45W EXTRALIGHT" pitchFamily="18" charset="-122"/>
              <a:cs typeface="Arial" panose="020B0704020202090204" pitchFamily="34" charset="0"/>
            </a:endParaRPr>
          </a:p>
          <a:p>
            <a:pPr>
              <a:defRPr b="1">
                <a:solidFill>
                  <a:srgbClr val="986537"/>
                </a:solidFill>
              </a:defRPr>
            </a:pPr>
            <a:r>
              <a:rPr lang="en-CA" altLang="zh-CN" sz="1000" b="0" dirty="0">
                <a:solidFill>
                  <a:srgbClr val="93683D"/>
                </a:solidFill>
                <a:latin typeface="Politica" panose="02000506020000090004" pitchFamily="2" charset="0"/>
                <a:ea typeface="HYQIHEIX1-45W EXTRALIGHT" pitchFamily="18" charset="-122"/>
                <a:cs typeface="Arial" panose="020B0704020202090204" pitchFamily="34" charset="0"/>
              </a:rPr>
              <a:t>Fosun Capital</a:t>
            </a:r>
            <a:endParaRPr lang="en-US" sz="1000" b="0" dirty="0">
              <a:solidFill>
                <a:srgbClr val="93683D"/>
              </a:solidFill>
              <a:latin typeface="Politica" panose="02000506020000090004" pitchFamily="2" charset="0"/>
              <a:ea typeface="HYQIHEIX1-45W EXTRALIGHT" pitchFamily="18" charset="-122"/>
              <a:cs typeface="Arial" panose="020B0704020202090204" pitchFamily="34" charset="0"/>
            </a:endParaRPr>
          </a:p>
          <a:p>
            <a:endParaRPr lang="zh-CN" altLang="en-US" sz="1400" b="0" dirty="0">
              <a:solidFill>
                <a:srgbClr val="93683D"/>
              </a:solidFill>
              <a:latin typeface="HYQIHEIX1-45W EXTRALIGHT" pitchFamily="18" charset="-122"/>
              <a:ea typeface="HYQIHEIX1-45W EXTRALIGHT" pitchFamily="18" charset="-122"/>
              <a:cs typeface="Arial" panose="020B070402020209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Users/jerrymiao/Library/Mobile Documents/com~apple~CloudDocs/Desktop/复星23年封面更新/18.jpg18"/>
          <p:cNvPicPr>
            <a:picLocks noChangeAspect="1"/>
          </p:cNvPicPr>
          <p:nvPr/>
        </p:nvPicPr>
        <p:blipFill>
          <a:blip r:embed="rId2"/>
          <a:srcRect/>
          <a:stretch>
            <a:fillRect/>
          </a:stretch>
        </p:blipFill>
        <p:spPr>
          <a:xfrm>
            <a:off x="0" y="-8890"/>
            <a:ext cx="12195810" cy="6862445"/>
          </a:xfrm>
          <a:prstGeom prst="rect">
            <a:avLst/>
          </a:prstGeom>
        </p:spPr>
      </p:pic>
      <p:sp>
        <p:nvSpPr>
          <p:cNvPr id="7" name="矩形 6"/>
          <p:cNvSpPr/>
          <p:nvPr/>
        </p:nvSpPr>
        <p:spPr>
          <a:xfrm rot="10800000" flipH="1">
            <a:off x="0" y="-13335"/>
            <a:ext cx="12192000" cy="6866890"/>
          </a:xfrm>
          <a:prstGeom prst="rect">
            <a:avLst/>
          </a:prstGeom>
          <a:gradFill flip="none" rotWithShape="1">
            <a:gsLst>
              <a:gs pos="0">
                <a:srgbClr val="93683D">
                  <a:alpha val="22000"/>
                </a:srgbClr>
              </a:gs>
              <a:gs pos="100000">
                <a:srgbClr val="93683D">
                  <a:alpha val="84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a:p>
            <a:pPr algn="ctr"/>
            <a:endParaRPr kumimoji="1" lang="zh-CN" altLang="en-US"/>
          </a:p>
        </p:txBody>
      </p:sp>
      <p:sp>
        <p:nvSpPr>
          <p:cNvPr id="23" name="矩形 22"/>
          <p:cNvSpPr/>
          <p:nvPr/>
        </p:nvSpPr>
        <p:spPr>
          <a:xfrm>
            <a:off x="45719" y="208003"/>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7" name="文本框 76"/>
          <p:cNvSpPr txBox="1"/>
          <p:nvPr/>
        </p:nvSpPr>
        <p:spPr>
          <a:xfrm>
            <a:off x="8246619" y="2281555"/>
            <a:ext cx="3286617" cy="664028"/>
          </a:xfrm>
          <a:prstGeom prst="rect">
            <a:avLst/>
          </a:prstGeom>
          <a:noFill/>
        </p:spPr>
        <p:txBody>
          <a:bodyPr wrap="square" rtlCol="0">
            <a:spAutoFit/>
          </a:bodyPr>
          <a:lstStyle/>
          <a:p>
            <a:pPr algn="ctr">
              <a:lnSpc>
                <a:spcPct val="150000"/>
              </a:lnSpc>
            </a:pPr>
            <a:r>
              <a:rPr lang="en-US" altLang="zh-TW" sz="2800" b="1" dirty="0">
                <a:solidFill>
                  <a:schemeClr val="bg1"/>
                </a:solidFill>
                <a:latin typeface="Politica" panose="02000506020000090004" pitchFamily="2" charset="0"/>
                <a:ea typeface="HYQIHEIX1-45W EXTRALIGHT" pitchFamily="18" charset="-122"/>
                <a:cs typeface="Arial" panose="020B0704020202090204" pitchFamily="34" charset="0"/>
                <a:sym typeface="+mn-ea"/>
              </a:rPr>
              <a:t>THE</a:t>
            </a:r>
            <a:r>
              <a:rPr lang="zh-TW" altLang="en-US" sz="2800" b="1" dirty="0">
                <a:solidFill>
                  <a:schemeClr val="bg1"/>
                </a:solidFill>
                <a:latin typeface="Politica" panose="02000506020000090004" pitchFamily="2" charset="0"/>
                <a:cs typeface="Arial" panose="020B0704020202090204" pitchFamily="34" charset="0"/>
                <a:sym typeface="+mn-ea"/>
              </a:rPr>
              <a:t> </a:t>
            </a:r>
            <a:r>
              <a:rPr lang="en-US" altLang="zh-TW" sz="2800" b="1" dirty="0">
                <a:solidFill>
                  <a:schemeClr val="bg1"/>
                </a:solidFill>
                <a:latin typeface="Politica" panose="02000506020000090004" pitchFamily="2" charset="0"/>
                <a:ea typeface="HYQIHEIX1-45W EXTRALIGHT" pitchFamily="18" charset="-122"/>
                <a:cs typeface="Arial" panose="020B0704020202090204" pitchFamily="34" charset="0"/>
                <a:sym typeface="+mn-ea"/>
              </a:rPr>
              <a:t>GRAND</a:t>
            </a:r>
            <a:r>
              <a:rPr lang="zh-TW" altLang="en-US" sz="2800" b="1" dirty="0">
                <a:solidFill>
                  <a:schemeClr val="bg1"/>
                </a:solidFill>
                <a:latin typeface="Politica" panose="02000506020000090004" pitchFamily="2" charset="0"/>
                <a:cs typeface="Arial" panose="020B0704020202090204" pitchFamily="34" charset="0"/>
                <a:sym typeface="+mn-ea"/>
              </a:rPr>
              <a:t> </a:t>
            </a:r>
            <a:r>
              <a:rPr lang="en-US" altLang="zh-TW" sz="2800" b="1" dirty="0">
                <a:solidFill>
                  <a:schemeClr val="bg1"/>
                </a:solidFill>
                <a:latin typeface="Politica" panose="02000506020000090004" pitchFamily="2" charset="0"/>
                <a:ea typeface="HYQIHEIX1-45W EXTRALIGHT" pitchFamily="18" charset="-122"/>
                <a:cs typeface="Arial" panose="020B0704020202090204" pitchFamily="34" charset="0"/>
                <a:sym typeface="+mn-ea"/>
              </a:rPr>
              <a:t>YUYUAN</a:t>
            </a:r>
            <a:endParaRPr lang="zh-CN" altLang="en-US" sz="2800" b="1" dirty="0">
              <a:solidFill>
                <a:schemeClr val="bg1"/>
              </a:solidFill>
              <a:latin typeface="Politica" panose="02000506020000090004" pitchFamily="2" charset="0"/>
              <a:ea typeface="HYQIHEIX1-45W EXTRALIGHT" pitchFamily="18" charset="-122"/>
              <a:cs typeface="Arial" panose="020B0704020202090204" pitchFamily="34" charset="0"/>
              <a:sym typeface="+mn-ea"/>
            </a:endParaRPr>
          </a:p>
        </p:txBody>
      </p:sp>
      <p:sp>
        <p:nvSpPr>
          <p:cNvPr id="11" name="文本框 10"/>
          <p:cNvSpPr txBox="1"/>
          <p:nvPr/>
        </p:nvSpPr>
        <p:spPr>
          <a:xfrm>
            <a:off x="8609978" y="3308350"/>
            <a:ext cx="2538730" cy="923330"/>
          </a:xfrm>
          <a:prstGeom prst="rect">
            <a:avLst/>
          </a:prstGeom>
          <a:noFill/>
        </p:spPr>
        <p:txBody>
          <a:bodyPr wrap="square" rtlCol="0">
            <a:spAutoFit/>
          </a:bodyPr>
          <a:lstStyle/>
          <a:p>
            <a:pPr algn="ct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sym typeface="+mn-ea"/>
              </a:rPr>
              <a:t>A</a:t>
            </a:r>
            <a:r>
              <a:rPr lang="zh-TW" altLang="en-US" dirty="0">
                <a:solidFill>
                  <a:schemeClr val="bg1"/>
                </a:solidFill>
                <a:latin typeface="Politica" panose="02000506020000090004" pitchFamily="2" charset="0"/>
                <a:cs typeface="Arial" panose="020B0704020202090204" pitchFamily="34" charset="0"/>
                <a:sym typeface="+mn-ea"/>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sym typeface="+mn-ea"/>
              </a:rPr>
              <a:t>global</a:t>
            </a:r>
            <a:r>
              <a:rPr lang="zh-TW" altLang="en-US" dirty="0">
                <a:solidFill>
                  <a:schemeClr val="bg1"/>
                </a:solidFill>
                <a:latin typeface="Politica" panose="02000506020000090004" pitchFamily="2" charset="0"/>
                <a:cs typeface="Arial" panose="020B0704020202090204" pitchFamily="34" charset="0"/>
                <a:sym typeface="+mn-ea"/>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sym typeface="+mn-ea"/>
              </a:rPr>
              <a:t>fashion</a:t>
            </a:r>
            <a:r>
              <a:rPr lang="zh-TW" altLang="en-US" dirty="0">
                <a:solidFill>
                  <a:schemeClr val="bg1"/>
                </a:solidFill>
                <a:latin typeface="Politica" panose="02000506020000090004" pitchFamily="2" charset="0"/>
                <a:cs typeface="Arial" panose="020B0704020202090204" pitchFamily="34" charset="0"/>
                <a:sym typeface="+mn-ea"/>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sym typeface="+mn-ea"/>
              </a:rPr>
              <a:t>cultural</a:t>
            </a:r>
            <a:r>
              <a:rPr lang="zh-TW" altLang="en-US" dirty="0">
                <a:solidFill>
                  <a:schemeClr val="bg1"/>
                </a:solidFill>
                <a:latin typeface="Politica" panose="02000506020000090004" pitchFamily="2" charset="0"/>
                <a:ea typeface="HYQIHEIX1-45W EXTRALIGHT" pitchFamily="18" charset="-122"/>
                <a:cs typeface="Arial" panose="020B0704020202090204" pitchFamily="34" charset="0"/>
                <a:sym typeface="+mn-ea"/>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sym typeface="+mn-ea"/>
              </a:rPr>
              <a:t>zone</a:t>
            </a:r>
            <a:r>
              <a:rPr lang="zh-TW" altLang="en-US" dirty="0">
                <a:solidFill>
                  <a:schemeClr val="bg1"/>
                </a:solidFill>
                <a:latin typeface="Politica" panose="02000506020000090004" pitchFamily="2" charset="0"/>
                <a:cs typeface="Arial" panose="020B0704020202090204" pitchFamily="34" charset="0"/>
                <a:sym typeface="+mn-ea"/>
              </a:rPr>
              <a:t> </a:t>
            </a:r>
            <a:r>
              <a:rPr lang="en-US" altLang="zh-TW" dirty="0">
                <a:solidFill>
                  <a:schemeClr val="bg1"/>
                </a:solidFill>
                <a:latin typeface="Politica" panose="02000506020000090004" pitchFamily="2" charset="0"/>
                <a:cs typeface="Arial" panose="020B0704020202090204" pitchFamily="34" charset="0"/>
                <a:sym typeface="+mn-ea"/>
              </a:rPr>
              <a:t>showcasing</a:t>
            </a:r>
            <a:r>
              <a:rPr lang="zh-TW" altLang="en-US" dirty="0">
                <a:solidFill>
                  <a:schemeClr val="bg1"/>
                </a:solidFill>
                <a:latin typeface="Politica" panose="02000506020000090004" pitchFamily="2" charset="0"/>
                <a:cs typeface="Arial" panose="020B0704020202090204" pitchFamily="34" charset="0"/>
                <a:sym typeface="+mn-ea"/>
              </a:rPr>
              <a:t> </a:t>
            </a:r>
            <a:r>
              <a:rPr lang="en-US" altLang="zh-TW" dirty="0">
                <a:solidFill>
                  <a:schemeClr val="bg1"/>
                </a:solidFill>
                <a:latin typeface="Politica" panose="02000506020000090004" pitchFamily="2" charset="0"/>
                <a:cs typeface="Arial" panose="020B0704020202090204" pitchFamily="34" charset="0"/>
                <a:sym typeface="+mn-ea"/>
              </a:rPr>
              <a:t>the</a:t>
            </a:r>
            <a:r>
              <a:rPr lang="zh-TW" altLang="en-US" dirty="0">
                <a:solidFill>
                  <a:schemeClr val="bg1"/>
                </a:solidFill>
                <a:latin typeface="Politica" panose="02000506020000090004" pitchFamily="2" charset="0"/>
                <a:cs typeface="Arial" panose="020B0704020202090204" pitchFamily="34" charset="0"/>
                <a:sym typeface="+mn-ea"/>
              </a:rPr>
              <a:t> </a:t>
            </a:r>
            <a:r>
              <a:rPr lang="en-HK" altLang="zh-TW" dirty="0">
                <a:solidFill>
                  <a:schemeClr val="bg1"/>
                </a:solidFill>
                <a:latin typeface="Politica" panose="02000506020000090004" pitchFamily="2" charset="0"/>
                <a:ea typeface="HYQIHEIX1-45W EXTRALIGHT" pitchFamily="18" charset="-122"/>
                <a:cs typeface="Arial" panose="020B0704020202090204" pitchFamily="34" charset="0"/>
                <a:sym typeface="+mn-ea"/>
              </a:rPr>
              <a:t>charm of oriental lifestyle aesthetics</a:t>
            </a:r>
            <a:endParaRPr lang="zh-CN" altLang="en-US" dirty="0">
              <a:solidFill>
                <a:schemeClr val="bg1"/>
              </a:solidFill>
              <a:latin typeface="Politica" panose="02000506020000090004" pitchFamily="2" charset="0"/>
              <a:ea typeface="HYQIHEIX1-45W EXTRALIGHT" pitchFamily="18" charset="-122"/>
              <a:cs typeface="Arial" panose="020B0704020202090204" pitchFamily="34" charset="0"/>
              <a:sym typeface="+mn-ea"/>
            </a:endParaRPr>
          </a:p>
        </p:txBody>
      </p:sp>
      <p:cxnSp>
        <p:nvCxnSpPr>
          <p:cNvPr id="14" name="直接连接符 13"/>
          <p:cNvCxnSpPr/>
          <p:nvPr/>
        </p:nvCxnSpPr>
        <p:spPr>
          <a:xfrm>
            <a:off x="8627123" y="3209925"/>
            <a:ext cx="2504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图片 11" descr="复星logo-反白-0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4" name="文本框 3"/>
          <p:cNvSpPr txBox="1"/>
          <p:nvPr/>
        </p:nvSpPr>
        <p:spPr>
          <a:xfrm>
            <a:off x="576870" y="2474876"/>
            <a:ext cx="1521460" cy="1398905"/>
          </a:xfrm>
          <a:prstGeom prst="rect">
            <a:avLst/>
          </a:prstGeom>
          <a:noFill/>
        </p:spPr>
        <p:txBody>
          <a:bodyPr wrap="none" rtlCol="0">
            <a:spAutoFit/>
          </a:bodyPr>
          <a:lstStyle/>
          <a:p>
            <a:r>
              <a:rPr lang="en-US" altLang="zh-CN" sz="8500" dirty="0">
                <a:solidFill>
                  <a:schemeClr val="bg1"/>
                </a:solidFill>
                <a:effectLst>
                  <a:outerShdw blurRad="50800" dist="38100" dir="2700000" algn="tl" rotWithShape="0">
                    <a:prstClr val="black">
                      <a:alpha val="40000"/>
                    </a:prstClr>
                  </a:outerShdw>
                </a:effectLst>
                <a:latin typeface="Politica" panose="02000503000000000000" pitchFamily="2" charset="0"/>
                <a:ea typeface="HYQIHEIX1-55W BOOK" pitchFamily="18" charset="-122"/>
                <a:cs typeface="Arial" panose="020B0604020202020204" pitchFamily="34" charset="0"/>
              </a:rPr>
              <a:t>40+</a:t>
            </a:r>
            <a:endParaRPr kumimoji="1" lang="en-US" altLang="zh-CN" sz="8500" dirty="0">
              <a:solidFill>
                <a:schemeClr val="bg1"/>
              </a:solidFill>
              <a:effectLst>
                <a:outerShdw blurRad="50800" dist="38100" dir="2700000" algn="tl" rotWithShape="0">
                  <a:prstClr val="black">
                    <a:alpha val="40000"/>
                  </a:prstClr>
                </a:outerShdw>
              </a:effectLst>
              <a:latin typeface="Politica" panose="02000503000000000000" pitchFamily="2" charset="0"/>
              <a:ea typeface="HYQIHEIX1-55W BOOK" pitchFamily="18" charset="-122"/>
              <a:cs typeface="Arial" panose="020B0604020202020204" pitchFamily="34" charset="0"/>
            </a:endParaRPr>
          </a:p>
        </p:txBody>
      </p:sp>
      <p:sp>
        <p:nvSpPr>
          <p:cNvPr id="21" name="文本框 20"/>
          <p:cNvSpPr txBox="1"/>
          <p:nvPr/>
        </p:nvSpPr>
        <p:spPr>
          <a:xfrm>
            <a:off x="2319831" y="2474876"/>
            <a:ext cx="1734185" cy="1398905"/>
          </a:xfrm>
          <a:prstGeom prst="rect">
            <a:avLst/>
          </a:prstGeom>
          <a:noFill/>
        </p:spPr>
        <p:txBody>
          <a:bodyPr wrap="none" rtlCol="0">
            <a:spAutoFit/>
          </a:bodyPr>
          <a:lstStyle/>
          <a:p>
            <a:r>
              <a:rPr lang="en-US" altLang="zh-CN" sz="8500" dirty="0">
                <a:solidFill>
                  <a:schemeClr val="bg1"/>
                </a:solidFill>
                <a:effectLst>
                  <a:outerShdw blurRad="50800" dist="38100" dir="2700000" algn="tl" rotWithShape="0">
                    <a:prstClr val="black">
                      <a:alpha val="40000"/>
                    </a:prstClr>
                  </a:outerShdw>
                </a:effectLst>
                <a:latin typeface="Politica" panose="02000503000000000000" pitchFamily="2" charset="0"/>
                <a:ea typeface="HYQIHEIX1-55W BOOK" pitchFamily="18" charset="-122"/>
                <a:cs typeface="Arial" panose="020B0604020202020204" pitchFamily="34" charset="0"/>
              </a:rPr>
              <a:t>130+</a:t>
            </a:r>
            <a:endParaRPr kumimoji="1" lang="en-US" altLang="zh-CN" sz="8500" dirty="0">
              <a:solidFill>
                <a:schemeClr val="bg1"/>
              </a:solidFill>
              <a:effectLst>
                <a:outerShdw blurRad="50800" dist="38100" dir="2700000" algn="tl" rotWithShape="0">
                  <a:prstClr val="black">
                    <a:alpha val="40000"/>
                  </a:prstClr>
                </a:outerShdw>
              </a:effectLst>
              <a:latin typeface="Politica" panose="02000503000000000000" pitchFamily="2" charset="0"/>
              <a:ea typeface="HYQIHEIX1-55W BOOK" pitchFamily="18" charset="-122"/>
              <a:cs typeface="Arial" panose="020B0604020202020204" pitchFamily="34" charset="0"/>
            </a:endParaRPr>
          </a:p>
        </p:txBody>
      </p:sp>
      <p:sp>
        <p:nvSpPr>
          <p:cNvPr id="57" name="圆角矩形 56"/>
          <p:cNvSpPr/>
          <p:nvPr/>
        </p:nvSpPr>
        <p:spPr>
          <a:xfrm>
            <a:off x="409570" y="4719533"/>
            <a:ext cx="3842389" cy="1653387"/>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C4AD8F"/>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58" name="圆角矩形 57"/>
          <p:cNvSpPr/>
          <p:nvPr/>
        </p:nvSpPr>
        <p:spPr>
          <a:xfrm>
            <a:off x="7958148" y="4719533"/>
            <a:ext cx="3842389" cy="1865079"/>
          </a:xfrm>
          <a:prstGeom prst="roundRect">
            <a:avLst>
              <a:gd name="adj" fmla="val 6141"/>
            </a:avLst>
          </a:prstGeom>
          <a:gradFill>
            <a:gsLst>
              <a:gs pos="100000">
                <a:srgbClr val="93683D">
                  <a:alpha val="12000"/>
                </a:srgbClr>
              </a:gs>
              <a:gs pos="37000">
                <a:srgbClr val="93683D">
                  <a:alpha val="86000"/>
                </a:srgbClr>
              </a:gs>
            </a:gsLst>
            <a:lin ang="5400000" scaled="0"/>
          </a:gradFill>
          <a:ln>
            <a:gradFill>
              <a:gsLst>
                <a:gs pos="0">
                  <a:srgbClr val="93683D">
                    <a:alpha val="14000"/>
                  </a:srgbClr>
                </a:gs>
                <a:gs pos="100000">
                  <a:srgbClr val="C4AD8F"/>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24" name="文本框 23"/>
          <p:cNvSpPr txBox="1"/>
          <p:nvPr/>
        </p:nvSpPr>
        <p:spPr>
          <a:xfrm>
            <a:off x="8063320" y="4771572"/>
            <a:ext cx="3672205" cy="1754326"/>
          </a:xfrm>
          <a:prstGeom prst="rect">
            <a:avLst/>
          </a:prstGeom>
          <a:noFill/>
        </p:spPr>
        <p:txBody>
          <a:bodyPr wrap="square" rtlCol="0">
            <a:spAutoFit/>
          </a:bodyPr>
          <a:lstStyle/>
          <a:p>
            <a:pPr algn="just"/>
            <a:r>
              <a:rPr lang="en-HK" altLang="zh-CN" sz="1200" dirty="0">
                <a:solidFill>
                  <a:schemeClr val="bg1"/>
                </a:solidFill>
                <a:latin typeface="Politica" panose="02000506020000090004" pitchFamily="2" charset="0"/>
                <a:ea typeface="HYQIHEIX1-45W EXTRALIGHT" pitchFamily="18" charset="-122"/>
                <a:cs typeface="Arial" panose="020B0704020202090204" pitchFamily="34" charset="0"/>
              </a:rPr>
              <a:t>The Grand </a:t>
            </a:r>
            <a:r>
              <a:rPr lang="en-HK" altLang="zh-CN" sz="1200" dirty="0" err="1">
                <a:solidFill>
                  <a:schemeClr val="bg1"/>
                </a:solidFill>
                <a:latin typeface="Politica" panose="02000506020000090004" pitchFamily="2" charset="0"/>
                <a:ea typeface="HYQIHEIX1-45W EXTRALIGHT" pitchFamily="18" charset="-122"/>
                <a:cs typeface="Arial" panose="020B0704020202090204" pitchFamily="34" charset="0"/>
              </a:rPr>
              <a:t>Yuyuan</a:t>
            </a:r>
            <a:r>
              <a:rPr lang="en-HK" altLang="zh-CN" sz="1200" dirty="0">
                <a:solidFill>
                  <a:schemeClr val="bg1"/>
                </a:solidFill>
                <a:latin typeface="Politica" panose="02000506020000090004" pitchFamily="2" charset="0"/>
                <a:ea typeface="HYQIHEIX1-45W EXTRALIGHT" pitchFamily="18" charset="-122"/>
                <a:cs typeface="Arial" panose="020B0704020202090204" pitchFamily="34" charset="0"/>
              </a:rPr>
              <a:t> includes Phase I and Phase II of </a:t>
            </a:r>
            <a:r>
              <a:rPr lang="en-HK" altLang="zh-CN" sz="1200" dirty="0" err="1">
                <a:solidFill>
                  <a:schemeClr val="bg1"/>
                </a:solidFill>
                <a:latin typeface="Politica" panose="02000506020000090004" pitchFamily="2" charset="0"/>
                <a:ea typeface="HYQIHEIX1-45W EXTRALIGHT" pitchFamily="18" charset="-122"/>
                <a:cs typeface="Arial" panose="020B0704020202090204" pitchFamily="34" charset="0"/>
              </a:rPr>
              <a:t>Yuyuan</a:t>
            </a:r>
            <a:r>
              <a:rPr lang="en-HK" altLang="zh-CN" sz="12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200" dirty="0">
                <a:solidFill>
                  <a:schemeClr val="bg1"/>
                </a:solidFill>
                <a:latin typeface="Politica" panose="02000506020000090004" pitchFamily="2" charset="0"/>
                <a:ea typeface="HYQIHEIX1-45W EXTRALIGHT" pitchFamily="18" charset="-122"/>
                <a:cs typeface="Arial" panose="020B0704020202090204" pitchFamily="34" charset="0"/>
              </a:rPr>
              <a:t>the</a:t>
            </a:r>
            <a:r>
              <a:rPr lang="zh-TW" altLang="en-US" sz="12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HK" altLang="zh-CN" sz="1200" dirty="0">
                <a:solidFill>
                  <a:schemeClr val="bg1"/>
                </a:solidFill>
                <a:latin typeface="Politica" panose="02000506020000090004" pitchFamily="2" charset="0"/>
                <a:ea typeface="HYQIHEIX1-45W EXTRALIGHT" pitchFamily="18" charset="-122"/>
                <a:cs typeface="Arial" panose="020B0704020202090204" pitchFamily="34" charset="0"/>
              </a:rPr>
              <a:t>land plot</a:t>
            </a:r>
            <a:r>
              <a:rPr lang="zh-TW" altLang="en-US" sz="12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200" dirty="0">
                <a:solidFill>
                  <a:schemeClr val="bg1"/>
                </a:solidFill>
                <a:latin typeface="Politica" panose="02000506020000090004" pitchFamily="2" charset="0"/>
                <a:ea typeface="HYQIHEIX1-45W EXTRALIGHT" pitchFamily="18" charset="-122"/>
                <a:cs typeface="Arial" panose="020B0704020202090204" pitchFamily="34" charset="0"/>
              </a:rPr>
              <a:t>on</a:t>
            </a:r>
            <a:r>
              <a:rPr lang="zh-TW" altLang="en-US" sz="12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200" dirty="0" err="1">
                <a:solidFill>
                  <a:schemeClr val="bg1"/>
                </a:solidFill>
                <a:latin typeface="Politica" panose="02000506020000090004" pitchFamily="2" charset="0"/>
                <a:ea typeface="HYQIHEIX1-45W EXTRALIGHT" pitchFamily="18" charset="-122"/>
                <a:cs typeface="Arial" panose="020B0704020202090204" pitchFamily="34" charset="0"/>
              </a:rPr>
              <a:t>Fuyou</a:t>
            </a:r>
            <a:r>
              <a:rPr lang="zh-TW" altLang="en-US" sz="12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200" dirty="0">
                <a:solidFill>
                  <a:schemeClr val="bg1"/>
                </a:solidFill>
                <a:latin typeface="Politica" panose="02000506020000090004" pitchFamily="2" charset="0"/>
                <a:ea typeface="HYQIHEIX1-45W EXTRALIGHT" pitchFamily="18" charset="-122"/>
                <a:cs typeface="Arial" panose="020B0704020202090204" pitchFamily="34" charset="0"/>
              </a:rPr>
              <a:t>Road,</a:t>
            </a:r>
            <a:r>
              <a:rPr lang="en-HK" altLang="zh-CN" sz="1200" dirty="0">
                <a:solidFill>
                  <a:schemeClr val="bg1"/>
                </a:solidFill>
                <a:latin typeface="Politica" panose="02000506020000090004" pitchFamily="2" charset="0"/>
                <a:ea typeface="HYQIHEIX1-45W EXTRALIGHT" pitchFamily="18" charset="-122"/>
                <a:cs typeface="Arial" panose="020B0704020202090204" pitchFamily="34" charset="0"/>
              </a:rPr>
              <a:t> and the Grand </a:t>
            </a:r>
            <a:r>
              <a:rPr lang="en-HK" altLang="zh-CN" sz="1200" dirty="0" err="1">
                <a:solidFill>
                  <a:schemeClr val="bg1"/>
                </a:solidFill>
                <a:latin typeface="Politica" panose="02000506020000090004" pitchFamily="2" charset="0"/>
                <a:ea typeface="HYQIHEIX1-45W EXTRALIGHT" pitchFamily="18" charset="-122"/>
                <a:cs typeface="Arial" panose="020B0704020202090204" pitchFamily="34" charset="0"/>
              </a:rPr>
              <a:t>Yuyuan</a:t>
            </a:r>
            <a:r>
              <a:rPr lang="en-HK" altLang="zh-CN" sz="1200" dirty="0">
                <a:solidFill>
                  <a:schemeClr val="bg1"/>
                </a:solidFill>
                <a:latin typeface="Politica" panose="02000506020000090004" pitchFamily="2" charset="0"/>
                <a:ea typeface="HYQIHEIX1-45W EXTRALIGHT" pitchFamily="18" charset="-122"/>
                <a:cs typeface="Arial" panose="020B0704020202090204" pitchFamily="34" charset="0"/>
              </a:rPr>
              <a:t> of the Bund Finance </a:t>
            </a:r>
            <a:r>
              <a:rPr lang="en-HK" altLang="zh-CN" sz="1200" dirty="0" err="1">
                <a:solidFill>
                  <a:schemeClr val="bg1"/>
                </a:solidFill>
                <a:latin typeface="Politica" panose="02000506020000090004" pitchFamily="2" charset="0"/>
                <a:ea typeface="HYQIHEIX1-45W EXTRALIGHT" pitchFamily="18" charset="-122"/>
                <a:cs typeface="Arial" panose="020B0704020202090204" pitchFamily="34" charset="0"/>
              </a:rPr>
              <a:t>Center</a:t>
            </a:r>
            <a:r>
              <a:rPr lang="en-HK" altLang="zh-CN" sz="1200" dirty="0">
                <a:solidFill>
                  <a:schemeClr val="bg1"/>
                </a:solidFill>
                <a:latin typeface="Politica" panose="02000506020000090004" pitchFamily="2" charset="0"/>
                <a:ea typeface="HYQIHEIX1-45W EXTRALIGHT" pitchFamily="18" charset="-122"/>
                <a:cs typeface="Arial" panose="020B0704020202090204" pitchFamily="34" charset="0"/>
              </a:rPr>
              <a:t>, providing an excellent space to showcase oriental lifestyle aesthetics. In the future, through the promotion of traditional culture, industrial transformation and upgrading, and the organic integration of modern residential functions, the Grand </a:t>
            </a:r>
            <a:r>
              <a:rPr lang="en-HK" altLang="zh-CN" sz="1200" dirty="0" err="1">
                <a:solidFill>
                  <a:schemeClr val="bg1"/>
                </a:solidFill>
                <a:latin typeface="Politica" panose="02000506020000090004" pitchFamily="2" charset="0"/>
                <a:ea typeface="HYQIHEIX1-45W EXTRALIGHT" pitchFamily="18" charset="-122"/>
                <a:cs typeface="Arial" panose="020B0704020202090204" pitchFamily="34" charset="0"/>
              </a:rPr>
              <a:t>Yuyuan</a:t>
            </a:r>
            <a:r>
              <a:rPr lang="en-HK" altLang="zh-CN" sz="1200" dirty="0">
                <a:solidFill>
                  <a:schemeClr val="bg1"/>
                </a:solidFill>
                <a:latin typeface="Politica" panose="02000506020000090004" pitchFamily="2" charset="0"/>
                <a:ea typeface="HYQIHEIX1-45W EXTRALIGHT" pitchFamily="18" charset="-122"/>
                <a:cs typeface="Arial" panose="020B0704020202090204" pitchFamily="34" charset="0"/>
              </a:rPr>
              <a:t> will be built into a gathering place for oriental lifestyle aesthetics, facilitating the construction of Shanghai's international fashion capital and comprehensively enhancing the soft power of Shanghai</a:t>
            </a:r>
            <a:r>
              <a:rPr lang="en-US" altLang="zh-TW" sz="1200" dirty="0">
                <a:solidFill>
                  <a:schemeClr val="bg1"/>
                </a:solidFill>
                <a:latin typeface="Politica" panose="02000506020000090004" pitchFamily="2" charset="0"/>
                <a:ea typeface="HYQIHEIX1-45W EXTRALIGHT" pitchFamily="18" charset="-122"/>
                <a:cs typeface="Arial" panose="020B0704020202090204" pitchFamily="34" charset="0"/>
              </a:rPr>
              <a:t>.</a:t>
            </a:r>
            <a:endParaRPr lang="zh-CN" altLang="en-US" sz="1200" dirty="0">
              <a:solidFill>
                <a:schemeClr val="bg1"/>
              </a:solidFill>
              <a:latin typeface="Politica" panose="02000506020000090004" pitchFamily="2" charset="0"/>
              <a:ea typeface="HYQIHEIX1-45W EXTRALIGHT" pitchFamily="18" charset="-122"/>
              <a:cs typeface="Arial" panose="020B0704020202090204" pitchFamily="34" charset="0"/>
            </a:endParaRPr>
          </a:p>
        </p:txBody>
      </p:sp>
      <p:sp>
        <p:nvSpPr>
          <p:cNvPr id="3" name="Title 1">
            <a:extLst>
              <a:ext uri="{FF2B5EF4-FFF2-40B4-BE49-F238E27FC236}">
                <a16:creationId xmlns:a16="http://schemas.microsoft.com/office/drawing/2014/main" id="{D08A7FDF-C39B-FE4D-3BF9-057D7C48D528}"/>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solidFill>
                  <a:srgbClr val="93683D"/>
                </a:solidFill>
                <a:latin typeface="Politica" panose="02000503000000000000" pitchFamily="2" charset="0"/>
                <a:ea typeface="HYQIHEIX1-45W EXTRALIGHT" pitchFamily="18" charset="-122"/>
                <a:cs typeface="Arial" panose="020B0604020202020204" pitchFamily="34" charset="0"/>
              </a:rPr>
              <a:t>HIVE</a:t>
            </a:r>
            <a:endParaRPr lang="zh-CN" altLang="en-US" sz="3200" b="0" spc="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9" name="矩形 1">
            <a:extLst>
              <a:ext uri="{FF2B5EF4-FFF2-40B4-BE49-F238E27FC236}">
                <a16:creationId xmlns:a16="http://schemas.microsoft.com/office/drawing/2014/main" id="{CA046202-7B1C-2E2B-4BC5-E024CC20FFF3}"/>
              </a:ext>
            </a:extLst>
          </p:cNvPr>
          <p:cNvSpPr/>
          <p:nvPr/>
        </p:nvSpPr>
        <p:spPr>
          <a:xfrm>
            <a:off x="853000" y="3798722"/>
            <a:ext cx="894386" cy="523220"/>
          </a:xfrm>
          <a:prstGeom prst="rect">
            <a:avLst/>
          </a:prstGeom>
        </p:spPr>
        <p:txBody>
          <a:bodyPr wrap="square">
            <a:spAutoFit/>
          </a:bodyPr>
          <a:lstStyle/>
          <a:p>
            <a:pPr algn="ctr"/>
            <a:r>
              <a:rPr lang="en-US" altLang="zh-TW" sz="2800" dirty="0">
                <a:solidFill>
                  <a:schemeClr val="bg1"/>
                </a:solidFill>
                <a:effectLst>
                  <a:outerShdw blurRad="50800" dist="38100" dir="2700000" algn="tl" rotWithShape="0">
                    <a:prstClr val="black">
                      <a:alpha val="40000"/>
                    </a:prstClr>
                  </a:outerShdw>
                </a:effectLst>
                <a:latin typeface="Politica" panose="02000506020000090004" pitchFamily="2" charset="0"/>
                <a:ea typeface="HYQIHEIX1-55W BOOK" pitchFamily="18" charset="-122"/>
                <a:cs typeface="Arial" panose="020B0704020202090204" pitchFamily="34" charset="0"/>
              </a:rPr>
              <a:t>Cities</a:t>
            </a:r>
            <a:endParaRPr lang="en-US" altLang="zh-CN" sz="2800" dirty="0">
              <a:solidFill>
                <a:schemeClr val="bg1"/>
              </a:solidFill>
              <a:effectLst>
                <a:outerShdw blurRad="50800" dist="38100" dir="2700000" algn="tl" rotWithShape="0">
                  <a:prstClr val="black">
                    <a:alpha val="40000"/>
                  </a:prstClr>
                </a:outerShdw>
              </a:effectLst>
              <a:latin typeface="Politica" panose="02000506020000090004" pitchFamily="2" charset="0"/>
              <a:ea typeface="HYQIHEIX1-55W BOOK" pitchFamily="18" charset="-122"/>
              <a:cs typeface="Arial" panose="020B0704020202090204" pitchFamily="34" charset="0"/>
            </a:endParaRPr>
          </a:p>
        </p:txBody>
      </p:sp>
      <p:sp>
        <p:nvSpPr>
          <p:cNvPr id="15" name="矩形 1">
            <a:extLst>
              <a:ext uri="{FF2B5EF4-FFF2-40B4-BE49-F238E27FC236}">
                <a16:creationId xmlns:a16="http://schemas.microsoft.com/office/drawing/2014/main" id="{98D90D7B-BB87-DADB-8BC8-D247BAF5B1C6}"/>
              </a:ext>
            </a:extLst>
          </p:cNvPr>
          <p:cNvSpPr/>
          <p:nvPr/>
        </p:nvSpPr>
        <p:spPr>
          <a:xfrm>
            <a:off x="2463656" y="3806222"/>
            <a:ext cx="1425303" cy="523220"/>
          </a:xfrm>
          <a:prstGeom prst="rect">
            <a:avLst/>
          </a:prstGeom>
        </p:spPr>
        <p:txBody>
          <a:bodyPr wrap="square">
            <a:spAutoFit/>
          </a:bodyPr>
          <a:lstStyle/>
          <a:p>
            <a:pPr algn="ctr"/>
            <a:r>
              <a:rPr lang="en-US" altLang="zh-TW" sz="2800" dirty="0">
                <a:solidFill>
                  <a:schemeClr val="bg1"/>
                </a:solidFill>
                <a:effectLst>
                  <a:outerShdw blurRad="50800" dist="38100" dir="2700000" algn="tl" rotWithShape="0">
                    <a:prstClr val="black">
                      <a:alpha val="40000"/>
                    </a:prstClr>
                  </a:outerShdw>
                </a:effectLst>
                <a:latin typeface="Politica" panose="02000506020000090004" pitchFamily="2" charset="0"/>
                <a:ea typeface="HYQIHEIX1-55W BOOK" pitchFamily="18" charset="-122"/>
                <a:cs typeface="Arial" panose="020B0704020202090204" pitchFamily="34" charset="0"/>
              </a:rPr>
              <a:t>Projects</a:t>
            </a:r>
            <a:endParaRPr lang="en-US" altLang="zh-CN" sz="2800" dirty="0">
              <a:solidFill>
                <a:schemeClr val="bg1"/>
              </a:solidFill>
              <a:effectLst>
                <a:outerShdw blurRad="50800" dist="38100" dir="2700000" algn="tl" rotWithShape="0">
                  <a:prstClr val="black">
                    <a:alpha val="40000"/>
                  </a:prstClr>
                </a:outerShdw>
              </a:effectLst>
              <a:latin typeface="Politica" panose="02000506020000090004" pitchFamily="2" charset="0"/>
              <a:ea typeface="HYQIHEIX1-55W BOOK" pitchFamily="18" charset="-122"/>
              <a:cs typeface="Arial" panose="020B0704020202090204" pitchFamily="34" charset="0"/>
            </a:endParaRPr>
          </a:p>
        </p:txBody>
      </p:sp>
      <p:sp>
        <p:nvSpPr>
          <p:cNvPr id="17" name="矩形 2">
            <a:extLst>
              <a:ext uri="{FF2B5EF4-FFF2-40B4-BE49-F238E27FC236}">
                <a16:creationId xmlns:a16="http://schemas.microsoft.com/office/drawing/2014/main" id="{A8B2116C-D5C4-FC74-26A2-B9925F14A97D}"/>
              </a:ext>
            </a:extLst>
          </p:cNvPr>
          <p:cNvSpPr/>
          <p:nvPr/>
        </p:nvSpPr>
        <p:spPr>
          <a:xfrm>
            <a:off x="4565224" y="2320331"/>
            <a:ext cx="3101492" cy="2121863"/>
          </a:xfrm>
          <a:prstGeom prst="rect">
            <a:avLst/>
          </a:prstGeom>
          <a:noFill/>
        </p:spPr>
        <p:txBody>
          <a:bodyPr wrap="square" rtlCol="0">
            <a:spAutoFit/>
          </a:bodyPr>
          <a:lstStyle/>
          <a:p>
            <a:pPr algn="ctr">
              <a:lnSpc>
                <a:spcPct val="150000"/>
              </a:lnSpc>
            </a:pP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TRAVEL &amp; LEISURE</a:t>
            </a:r>
            <a:r>
              <a:rPr lang="zh-TW" altLang="en-US"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HIVE</a:t>
            </a:r>
          </a:p>
          <a:p>
            <a:pPr algn="ctr">
              <a:lnSpc>
                <a:spcPct val="150000"/>
              </a:lnSpc>
            </a:pP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HEALTHCARE</a:t>
            </a:r>
            <a:r>
              <a:rPr lang="zh-TW" altLang="en-US"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HIVE</a:t>
            </a:r>
            <a:endParaRPr lang="en-US" altLang="zh-CN" dirty="0">
              <a:solidFill>
                <a:schemeClr val="bg1"/>
              </a:solidFill>
              <a:latin typeface="Politica" panose="02000506020000090004" pitchFamily="2" charset="0"/>
              <a:ea typeface="HYQIHEIX1-45W EXTRALIGHT" pitchFamily="18" charset="-122"/>
              <a:cs typeface="Arial" panose="020B0704020202090204" pitchFamily="34" charset="0"/>
            </a:endParaRPr>
          </a:p>
          <a:p>
            <a:pPr algn="ctr">
              <a:lnSpc>
                <a:spcPct val="150000"/>
              </a:lnSpc>
            </a:pPr>
            <a:r>
              <a:rPr lang="en-HK" altLang="zh-CN" dirty="0">
                <a:solidFill>
                  <a:schemeClr val="bg1"/>
                </a:solidFill>
                <a:latin typeface="Politica" panose="02000506020000090004" pitchFamily="2" charset="0"/>
                <a:ea typeface="HYQIHEIX1-45W EXTRALIGHT" pitchFamily="18" charset="-122"/>
                <a:cs typeface="Arial" panose="020B0704020202090204" pitchFamily="34" charset="0"/>
              </a:rPr>
              <a:t>INNOVATION</a:t>
            </a:r>
            <a:r>
              <a:rPr lang="zh-TW" altLang="en-US"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HIVE</a:t>
            </a:r>
          </a:p>
          <a:p>
            <a:pPr algn="ctr">
              <a:lnSpc>
                <a:spcPct val="150000"/>
              </a:lnSpc>
            </a:pP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FINANCIAL SERVICE</a:t>
            </a:r>
            <a:r>
              <a:rPr lang="zh-TW" altLang="en-US"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HIVE</a:t>
            </a:r>
            <a:endParaRPr lang="en-US" altLang="zh-CN" dirty="0">
              <a:solidFill>
                <a:schemeClr val="bg1"/>
              </a:solidFill>
              <a:latin typeface="Politica" panose="02000506020000090004" pitchFamily="2" charset="0"/>
              <a:ea typeface="HYQIHEIX1-45W EXTRALIGHT" pitchFamily="18" charset="-122"/>
              <a:cs typeface="Arial" panose="020B0704020202090204" pitchFamily="34" charset="0"/>
            </a:endParaRPr>
          </a:p>
          <a:p>
            <a:pPr algn="ctr">
              <a:lnSpc>
                <a:spcPct val="150000"/>
              </a:lnSpc>
            </a:pP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CULTURE</a:t>
            </a:r>
            <a:r>
              <a:rPr lang="zh-TW" altLang="en-US" dirty="0">
                <a:solidFill>
                  <a:schemeClr val="bg1"/>
                </a:solidFill>
                <a:latin typeface="Politica" panose="02000506020000090004" pitchFamily="2" charset="0"/>
                <a:ea typeface="HYQIHEIX1-45W EXTRALIGHT" pitchFamily="18" charset="-122"/>
                <a:cs typeface="Arial" panose="020B0704020202090204" pitchFamily="34" charset="0"/>
              </a:rPr>
              <a:t> </a:t>
            </a:r>
            <a:r>
              <a:rPr lang="en-CA" altLang="zh-TW" dirty="0">
                <a:solidFill>
                  <a:schemeClr val="bg1"/>
                </a:solidFill>
                <a:latin typeface="Politica" panose="02000506020000090004" pitchFamily="2" charset="0"/>
                <a:ea typeface="HYQIHEIX1-45W EXTRALIGHT" pitchFamily="18" charset="-122"/>
                <a:cs typeface="Arial" panose="020B0704020202090204" pitchFamily="34" charset="0"/>
              </a:rPr>
              <a:t>&amp; ENTERTAINMENT </a:t>
            </a:r>
            <a:r>
              <a:rPr lang="en-US" altLang="zh-TW" dirty="0">
                <a:solidFill>
                  <a:schemeClr val="bg1"/>
                </a:solidFill>
                <a:latin typeface="Politica" panose="02000506020000090004" pitchFamily="2" charset="0"/>
                <a:ea typeface="HYQIHEIX1-45W EXTRALIGHT" pitchFamily="18" charset="-122"/>
                <a:cs typeface="Arial" panose="020B0704020202090204" pitchFamily="34" charset="0"/>
              </a:rPr>
              <a:t>HIVE</a:t>
            </a:r>
            <a:endParaRPr lang="zh-CN" altLang="en-US" dirty="0">
              <a:solidFill>
                <a:schemeClr val="bg1"/>
              </a:solidFill>
              <a:latin typeface="Politica" panose="02000506020000090004" pitchFamily="2" charset="0"/>
              <a:ea typeface="HYQIHEIX1-45W EXTRALIGHT" pitchFamily="18" charset="-122"/>
              <a:cs typeface="Arial" panose="020B0704020202090204" pitchFamily="34" charset="0"/>
            </a:endParaRPr>
          </a:p>
        </p:txBody>
      </p:sp>
      <p:sp>
        <p:nvSpPr>
          <p:cNvPr id="18" name="文本框 31">
            <a:extLst>
              <a:ext uri="{FF2B5EF4-FFF2-40B4-BE49-F238E27FC236}">
                <a16:creationId xmlns:a16="http://schemas.microsoft.com/office/drawing/2014/main" id="{C50CD1D4-07B6-23AD-5DA8-2C8DF83A3A87}"/>
              </a:ext>
            </a:extLst>
          </p:cNvPr>
          <p:cNvSpPr txBox="1"/>
          <p:nvPr/>
        </p:nvSpPr>
        <p:spPr>
          <a:xfrm>
            <a:off x="576824" y="877107"/>
            <a:ext cx="10369449" cy="307777"/>
          </a:xfrm>
          <a:prstGeom prst="rect">
            <a:avLst/>
          </a:prstGeom>
          <a:noFill/>
        </p:spPr>
        <p:txBody>
          <a:bodyPr wrap="square" rtlCol="0">
            <a:spAutoFit/>
          </a:bodyPr>
          <a:lstStyle>
            <a:defPPr>
              <a:defRPr lang="zh-CN"/>
            </a:defPPr>
            <a:lvl1pPr>
              <a:defRPr sz="1400">
                <a:solidFill>
                  <a:schemeClr val="bg1"/>
                </a:solidFill>
                <a:latin typeface="Politica" panose="02000506020000090004" pitchFamily="2" charset="0"/>
                <a:ea typeface="HYQIHEIX1-45W EXTRALIGHT" pitchFamily="18" charset="-122"/>
                <a:cs typeface="Arial" panose="020B0704020202090204" pitchFamily="34" charset="0"/>
              </a:defRPr>
            </a:lvl1pPr>
          </a:lstStyle>
          <a:p>
            <a:r>
              <a:rPr lang="en-CA" altLang="zh-CN" dirty="0"/>
              <a:t>Introduce industries to cities to facilitate urban development, creating a global urban hive benchmark</a:t>
            </a:r>
            <a:endParaRPr lang="zh-CN" altLang="en-US" dirty="0"/>
          </a:p>
        </p:txBody>
      </p:sp>
      <p:sp>
        <p:nvSpPr>
          <p:cNvPr id="19" name="文本框 7">
            <a:extLst>
              <a:ext uri="{FF2B5EF4-FFF2-40B4-BE49-F238E27FC236}">
                <a16:creationId xmlns:a16="http://schemas.microsoft.com/office/drawing/2014/main" id="{8964211A-B237-5C40-4CA8-72B26F7998CF}"/>
              </a:ext>
            </a:extLst>
          </p:cNvPr>
          <p:cNvSpPr txBox="1"/>
          <p:nvPr/>
        </p:nvSpPr>
        <p:spPr>
          <a:xfrm>
            <a:off x="639086" y="4847441"/>
            <a:ext cx="3462952" cy="1200329"/>
          </a:xfrm>
          <a:prstGeom prst="rect">
            <a:avLst/>
          </a:prstGeom>
          <a:noFill/>
        </p:spPr>
        <p:txBody>
          <a:bodyPr wrap="square" rtlCol="0">
            <a:spAutoFit/>
          </a:bodyPr>
          <a:lstStyle>
            <a:defPPr>
              <a:defRPr lang="zh-CN"/>
            </a:defPPr>
            <a:lvl1pPr>
              <a:defRPr sz="1400">
                <a:solidFill>
                  <a:schemeClr val="bg1"/>
                </a:solidFill>
                <a:latin typeface="Politica" panose="02000506020000090004" pitchFamily="2" charset="0"/>
                <a:ea typeface="HYQIHEIX1-45W EXTRALIGHT" pitchFamily="18" charset="-122"/>
                <a:cs typeface="Arial" panose="020B0704020202090204" pitchFamily="34" charset="0"/>
              </a:defRPr>
            </a:lvl1pPr>
          </a:lstStyle>
          <a:p>
            <a:pPr algn="just"/>
            <a:r>
              <a:rPr lang="en-HK" altLang="zh-CN" sz="1200" dirty="0"/>
              <a:t>Fosun Hive, as an advocate and practitioner of the advanced outlook on sustainable development of the industry, focuses on the needs for industrial upgrading in urban development and relies on Fosun's global industrial resources to provide diversified, multi-form and multi-level customized industrial development solutions underpinned by industrial way of thinking.</a:t>
            </a:r>
            <a:endParaRPr lang="en-US" altLang="zh-CN"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cp1"/>
          <p:cNvPicPr>
            <a:picLocks noChangeAspect="1"/>
          </p:cNvPicPr>
          <p:nvPr/>
        </p:nvPicPr>
        <p:blipFill>
          <a:blip r:embed="rId3" cstate="print">
            <a:extLst>
              <a:ext uri="{28A0092B-C50C-407E-A947-70E740481C1C}">
                <a14:useLocalDpi xmlns:a14="http://schemas.microsoft.com/office/drawing/2010/main"/>
              </a:ext>
            </a:extLst>
          </a:blip>
          <a:srcRect r="-104"/>
          <a:stretch>
            <a:fillRect/>
          </a:stretch>
        </p:blipFill>
        <p:spPr>
          <a:xfrm flipH="1">
            <a:off x="0" y="-16510"/>
            <a:ext cx="12194540" cy="6873240"/>
          </a:xfrm>
          <a:prstGeom prst="rect">
            <a:avLst/>
          </a:prstGeom>
        </p:spPr>
      </p:pic>
      <p:sp>
        <p:nvSpPr>
          <p:cNvPr id="15" name="矩形 14"/>
          <p:cNvSpPr/>
          <p:nvPr/>
        </p:nvSpPr>
        <p:spPr>
          <a:xfrm rot="10800000">
            <a:off x="1654810" y="-9525"/>
            <a:ext cx="10537190" cy="6867525"/>
          </a:xfrm>
          <a:prstGeom prst="rect">
            <a:avLst/>
          </a:prstGeom>
          <a:gradFill flip="none" rotWithShape="1">
            <a:gsLst>
              <a:gs pos="0">
                <a:srgbClr val="00B050">
                  <a:alpha val="0"/>
                </a:srgbClr>
              </a:gs>
              <a:gs pos="100000">
                <a:srgbClr val="598F44"/>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形 11"/>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13479" y="1214201"/>
            <a:ext cx="654768" cy="654768"/>
          </a:xfrm>
          <a:prstGeom prst="rect">
            <a:avLst/>
          </a:prstGeom>
        </p:spPr>
      </p:pic>
      <p:sp>
        <p:nvSpPr>
          <p:cNvPr id="10" name="椭圆 9"/>
          <p:cNvSpPr/>
          <p:nvPr/>
        </p:nvSpPr>
        <p:spPr>
          <a:xfrm rot="19943646">
            <a:off x="-94244" y="2124754"/>
            <a:ext cx="5791200" cy="2432043"/>
          </a:xfrm>
          <a:prstGeom prst="ellipse">
            <a:avLst/>
          </a:prstGeom>
          <a:noFill/>
          <a:ln w="28575">
            <a:gradFill>
              <a:gsLst>
                <a:gs pos="8000">
                  <a:schemeClr val="bg1">
                    <a:alpha val="0"/>
                  </a:schemeClr>
                </a:gs>
                <a:gs pos="99000">
                  <a:schemeClr val="accent6">
                    <a:lumMod val="40000"/>
                    <a:lumOff val="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椭圆 10"/>
          <p:cNvSpPr/>
          <p:nvPr/>
        </p:nvSpPr>
        <p:spPr>
          <a:xfrm>
            <a:off x="4974065" y="2976149"/>
            <a:ext cx="210981" cy="210981"/>
          </a:xfrm>
          <a:prstGeom prst="ellipse">
            <a:avLst/>
          </a:prstGeom>
          <a:gradFill flip="none" rotWithShape="1">
            <a:gsLst>
              <a:gs pos="0">
                <a:schemeClr val="bg1"/>
              </a:gs>
              <a:gs pos="47000">
                <a:schemeClr val="accent6">
                  <a:lumMod val="60000"/>
                  <a:lumOff val="40000"/>
                </a:schemeClr>
              </a:gs>
              <a:gs pos="100000">
                <a:srgbClr val="598F44"/>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3" name="图片 2" descr="复星logo-反白-0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6" name="文本框 3">
            <a:extLst>
              <a:ext uri="{FF2B5EF4-FFF2-40B4-BE49-F238E27FC236}">
                <a16:creationId xmlns:a16="http://schemas.microsoft.com/office/drawing/2014/main" id="{69C7327F-DE63-F0C3-67E8-33922395F306}"/>
              </a:ext>
            </a:extLst>
          </p:cNvPr>
          <p:cNvSpPr txBox="1"/>
          <p:nvPr/>
        </p:nvSpPr>
        <p:spPr>
          <a:xfrm>
            <a:off x="406453" y="1867057"/>
            <a:ext cx="4385169" cy="1969768"/>
          </a:xfrm>
          <a:prstGeom prst="rect">
            <a:avLst/>
          </a:prstGeom>
          <a:noFill/>
        </p:spPr>
        <p:txBody>
          <a:bodyPr wrap="none" lIns="121917" tIns="60959" rIns="121917" bIns="60959" rtlCol="0">
            <a:spAutoFit/>
          </a:bodyPr>
          <a:lstStyle>
            <a:defPPr>
              <a:defRPr lang="zh-CN"/>
            </a:defPPr>
            <a:lvl1pPr marR="0" lvl="0" indent="0" fontAlgn="auto">
              <a:lnSpc>
                <a:spcPct val="100000"/>
              </a:lnSpc>
              <a:spcBef>
                <a:spcPts val="0"/>
              </a:spcBef>
              <a:spcAft>
                <a:spcPts val="0"/>
              </a:spcAft>
              <a:buClrTx/>
              <a:buSzTx/>
              <a:buFontTx/>
              <a:buNone/>
              <a:defRPr sz="9600">
                <a:solidFill>
                  <a:srgbClr val="FD9800"/>
                </a:solidFill>
                <a:latin typeface="Politica" panose="02000506020000090004" pitchFamily="2" charset="0"/>
                <a:ea typeface="STHeiti" panose="02010600040101010101" pitchFamily="2" charset="-122"/>
                <a:cs typeface="Arial" panose="020B0704020202090204" pitchFamily="34" charset="0"/>
              </a:defRPr>
            </a:lvl1pPr>
          </a:lstStyle>
          <a:p>
            <a:pPr algn="ctr"/>
            <a:r>
              <a:rPr kumimoji="1" lang="en-CA" altLang="zh-CN" sz="6000" dirty="0">
                <a:solidFill>
                  <a:schemeClr val="bg1"/>
                </a:solidFill>
                <a:effectLst>
                  <a:outerShdw blurRad="330200" sx="99000" sy="99000" algn="ctr" rotWithShape="0">
                    <a:srgbClr val="00B050">
                      <a:alpha val="100000"/>
                    </a:srgbClr>
                  </a:outerShdw>
                </a:effectLst>
                <a:ea typeface="HYQIHEIX1-35W THIN" pitchFamily="18" charset="-122"/>
              </a:rPr>
              <a:t>INTELLIGENT</a:t>
            </a:r>
          </a:p>
          <a:p>
            <a:pPr algn="ctr"/>
            <a:r>
              <a:rPr kumimoji="1" lang="en-CA" altLang="zh-CN" sz="6000" dirty="0">
                <a:solidFill>
                  <a:schemeClr val="bg1"/>
                </a:solidFill>
                <a:effectLst>
                  <a:outerShdw blurRad="330200" sx="99000" sy="99000" algn="ctr" rotWithShape="0">
                    <a:srgbClr val="00B050">
                      <a:alpha val="100000"/>
                    </a:srgbClr>
                  </a:outerShdw>
                </a:effectLst>
                <a:ea typeface="HYQIHEIX1-35W THIN" pitchFamily="18" charset="-122"/>
              </a:rPr>
              <a:t>MANUFACTURING</a:t>
            </a:r>
            <a:endParaRPr kumimoji="1" lang="zh-CN" altLang="en-US" sz="6000" dirty="0">
              <a:solidFill>
                <a:schemeClr val="bg1"/>
              </a:solidFill>
              <a:effectLst>
                <a:outerShdw blurRad="330200" sx="99000" sy="99000" algn="ctr" rotWithShape="0">
                  <a:srgbClr val="00B050">
                    <a:alpha val="100000"/>
                  </a:srgbClr>
                </a:outerShdw>
              </a:effectLst>
              <a:ea typeface="HYQIHEIX1-35W THIN" pitchFamily="18" charset="-122"/>
            </a:endParaRPr>
          </a:p>
        </p:txBody>
      </p:sp>
      <p:sp>
        <p:nvSpPr>
          <p:cNvPr id="9" name="文本框 7">
            <a:extLst>
              <a:ext uri="{FF2B5EF4-FFF2-40B4-BE49-F238E27FC236}">
                <a16:creationId xmlns:a16="http://schemas.microsoft.com/office/drawing/2014/main" id="{569602DC-F56B-A900-C48C-F4E67FAC494B}"/>
              </a:ext>
            </a:extLst>
          </p:cNvPr>
          <p:cNvSpPr txBox="1"/>
          <p:nvPr/>
        </p:nvSpPr>
        <p:spPr>
          <a:xfrm>
            <a:off x="8044306" y="4413311"/>
            <a:ext cx="4078995" cy="1007133"/>
          </a:xfrm>
          <a:prstGeom prst="rect">
            <a:avLst/>
          </a:prstGeom>
          <a:noFill/>
        </p:spPr>
        <p:txBody>
          <a:bodyPr wrap="square" lIns="121917" tIns="60959" rIns="121917" bIns="60959" rtlCol="0">
            <a:spAutoFit/>
          </a:bodyPr>
          <a:lstStyle>
            <a:defPPr>
              <a:defRPr lang="zh-CN"/>
            </a:defPPr>
            <a:lvl1pPr lvl="0" algn="r" defTabSz="913765">
              <a:lnSpc>
                <a:spcPct val="150000"/>
              </a:lnSpc>
              <a:defRPr sz="2000">
                <a:solidFill>
                  <a:schemeClr val="bg1"/>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dirty="0"/>
              <a:t>Develop digital intelligence globally </a:t>
            </a:r>
          </a:p>
          <a:p>
            <a:r>
              <a:rPr lang="en-CA" altLang="zh-CN" dirty="0"/>
              <a:t>to empower industrial manufacturing</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3" name="图形 32"/>
          <p:cNvPicPr>
            <a:picLocks noChangeAspect="1"/>
          </p:cNvPicPr>
          <p:nvPr/>
        </p:nvPicPr>
        <p:blipFill>
          <a:blip r:embed="rId3" cstate="email">
            <a:extLst>
              <a:ext uri="{96DAC541-7B7A-43D3-8B79-37D633B846F1}">
                <asvg:svgBlip xmlns:asvg="http://schemas.microsoft.com/office/drawing/2016/SVG/main" r:embed="rId4"/>
              </a:ext>
            </a:extLst>
          </a:blip>
          <a:stretch>
            <a:fillRect/>
          </a:stretch>
        </p:blipFill>
        <p:spPr>
          <a:xfrm>
            <a:off x="5238323" y="1124882"/>
            <a:ext cx="4957892" cy="5031110"/>
          </a:xfrm>
          <a:prstGeom prst="rect">
            <a:avLst/>
          </a:prstGeom>
        </p:spPr>
      </p:pic>
      <p:sp>
        <p:nvSpPr>
          <p:cNvPr id="31" name="矩形 30"/>
          <p:cNvSpPr/>
          <p:nvPr/>
        </p:nvSpPr>
        <p:spPr>
          <a:xfrm>
            <a:off x="45719" y="208638"/>
            <a:ext cx="9335179" cy="489838"/>
          </a:xfrm>
          <a:prstGeom prst="rect">
            <a:avLst/>
          </a:prstGeom>
          <a:gradFill>
            <a:gsLst>
              <a:gs pos="30000">
                <a:srgbClr val="93683D">
                  <a:alpha val="0"/>
                </a:srgbClr>
              </a:gs>
              <a:gs pos="100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2" name="矩形 31"/>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5" name="矩形 16"/>
          <p:cNvSpPr txBox="1"/>
          <p:nvPr/>
        </p:nvSpPr>
        <p:spPr>
          <a:xfrm>
            <a:off x="1299849" y="1285858"/>
            <a:ext cx="1890538" cy="461665"/>
          </a:xfrm>
          <a:prstGeom prst="rect">
            <a:avLst/>
          </a:prstGeom>
          <a:ln w="12700">
            <a:miter lim="400000"/>
          </a:ln>
        </p:spPr>
        <p:txBody>
          <a:bodyPr wrap="square" lIns="45719" rIns="45719">
            <a:spAutoFit/>
          </a:bodyPr>
          <a:lstStyle>
            <a:lvl1pPr>
              <a:defRPr sz="2400" b="1" spc="600">
                <a:solidFill>
                  <a:srgbClr val="404040"/>
                </a:solidFill>
                <a:latin typeface="微软雅黑"/>
                <a:ea typeface="微软雅黑"/>
                <a:cs typeface="微软雅黑"/>
                <a:sym typeface="微软雅黑"/>
              </a:defRPr>
            </a:lvl1pPr>
          </a:lstStyle>
          <a:p>
            <a:endParaRPr b="0" dirty="0">
              <a:latin typeface="HYQIHEIX1-35W THIN" pitchFamily="18" charset="-122"/>
              <a:ea typeface="HYQIHEIX1-35W THIN" pitchFamily="18" charset="-122"/>
              <a:cs typeface="Arial" panose="020B0604020202020204" pitchFamily="34" charset="0"/>
            </a:endParaRPr>
          </a:p>
        </p:txBody>
      </p:sp>
      <p:sp>
        <p:nvSpPr>
          <p:cNvPr id="102" name="Title 1"/>
          <p:cNvSpPr txBox="1"/>
          <p:nvPr/>
        </p:nvSpPr>
        <p:spPr>
          <a:xfrm>
            <a:off x="602876" y="242326"/>
            <a:ext cx="5853591" cy="535531"/>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CA" altLang="zh-CN" sz="3200" b="0" spc="0" dirty="0">
                <a:solidFill>
                  <a:schemeClr val="bg1"/>
                </a:solidFill>
                <a:latin typeface="Politica" panose="02000503000000000000" pitchFamily="2" charset="0"/>
                <a:ea typeface="HYQIHEIX1-45W EXTRALIGHT" pitchFamily="18" charset="-122"/>
                <a:cs typeface="Arial" panose="020B0604020202020204" pitchFamily="34" charset="0"/>
              </a:rPr>
              <a:t>FOSUN, TOWARDS A BRIGHTER LIFE</a:t>
            </a:r>
            <a:endParaRPr lang="zh-CN" altLang="en-US" sz="3200" b="0" spc="0" dirty="0">
              <a:solidFill>
                <a:schemeClr val="bg1"/>
              </a:solidFill>
              <a:latin typeface="Politica" panose="02000503000000000000" pitchFamily="2" charset="0"/>
              <a:ea typeface="HYQIHEIX1-45W EXTRALIGHT" pitchFamily="18" charset="-122"/>
              <a:cs typeface="Arial" panose="020B0604020202020204" pitchFamily="34" charset="0"/>
            </a:endParaRPr>
          </a:p>
        </p:txBody>
      </p:sp>
      <p:pic>
        <p:nvPicPr>
          <p:cNvPr id="7" name="图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18218" y="4710619"/>
            <a:ext cx="255405" cy="648646"/>
          </a:xfrm>
          <a:prstGeom prst="rect">
            <a:avLst/>
          </a:prstGeom>
        </p:spPr>
      </p:pic>
      <p:pic>
        <p:nvPicPr>
          <p:cNvPr id="8" name="图片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21753" y="5530011"/>
            <a:ext cx="703851" cy="690896"/>
          </a:xfrm>
          <a:prstGeom prst="rect">
            <a:avLst/>
          </a:prstGeom>
        </p:spPr>
      </p:pic>
      <p:sp>
        <p:nvSpPr>
          <p:cNvPr id="28" name="文本框 27"/>
          <p:cNvSpPr txBox="1"/>
          <p:nvPr/>
        </p:nvSpPr>
        <p:spPr>
          <a:xfrm>
            <a:off x="1182645" y="2786538"/>
            <a:ext cx="835485" cy="461665"/>
          </a:xfrm>
          <a:prstGeom prst="rect">
            <a:avLst/>
          </a:prstGeom>
          <a:noFill/>
        </p:spPr>
        <p:txBody>
          <a:bodyPr wrap="none" rtlCol="0">
            <a:spAutoFit/>
          </a:bodyPr>
          <a:lstStyle/>
          <a:p>
            <a:r>
              <a:rPr lang="en-US" altLang="zh-CN" sz="2400" dirty="0">
                <a:solidFill>
                  <a:srgbClr val="C4AD8F"/>
                </a:solidFill>
                <a:latin typeface="Politica" panose="02000503000000000000" pitchFamily="2" charset="0"/>
                <a:ea typeface="HYQIHEIX1-45W EXTRALIGHT" pitchFamily="18" charset="-122"/>
                <a:cs typeface="Arial" panose="020B0604020202020204" pitchFamily="34" charset="0"/>
              </a:rPr>
              <a:t>VISION</a:t>
            </a:r>
            <a:endParaRPr lang="zh-CN" altLang="en-US" sz="2400" dirty="0">
              <a:solidFill>
                <a:srgbClr val="C4AD8F"/>
              </a:solidFill>
              <a:latin typeface="Politica" panose="02000503000000000000" pitchFamily="2" charset="0"/>
              <a:ea typeface="HYQIHEIX1-45W EXTRALIGHT" pitchFamily="18" charset="-122"/>
              <a:cs typeface="Arial" panose="020B0604020202020204" pitchFamily="34" charset="0"/>
            </a:endParaRPr>
          </a:p>
        </p:txBody>
      </p:sp>
      <p:sp>
        <p:nvSpPr>
          <p:cNvPr id="29" name="文本框 28"/>
          <p:cNvSpPr txBox="1"/>
          <p:nvPr/>
        </p:nvSpPr>
        <p:spPr>
          <a:xfrm>
            <a:off x="1185844" y="1285858"/>
            <a:ext cx="1007745" cy="460375"/>
          </a:xfrm>
          <a:prstGeom prst="rect">
            <a:avLst/>
          </a:prstGeom>
          <a:noFill/>
        </p:spPr>
        <p:txBody>
          <a:bodyPr wrap="none" rtlCol="0">
            <a:spAutoFit/>
          </a:bodyPr>
          <a:lstStyle/>
          <a:p>
            <a:pPr algn="l"/>
            <a:r>
              <a:rPr lang="en-US" altLang="zh-CN" sz="2400" dirty="0">
                <a:solidFill>
                  <a:srgbClr val="C4AD8F"/>
                </a:solidFill>
                <a:latin typeface="Politica" panose="02000503000000000000" pitchFamily="2" charset="0"/>
                <a:ea typeface="HYQIHEIX1-45W EXTRALIGHT" pitchFamily="18" charset="-122"/>
                <a:cs typeface="Arial" panose="020B0604020202020204" pitchFamily="34" charset="0"/>
                <a:sym typeface="+mn-ea"/>
              </a:rPr>
              <a:t>MISSION</a:t>
            </a:r>
          </a:p>
        </p:txBody>
      </p:sp>
      <p:sp>
        <p:nvSpPr>
          <p:cNvPr id="30" name="文本框 29"/>
          <p:cNvSpPr txBox="1"/>
          <p:nvPr/>
        </p:nvSpPr>
        <p:spPr>
          <a:xfrm>
            <a:off x="1182156" y="5161939"/>
            <a:ext cx="771365" cy="461665"/>
          </a:xfrm>
          <a:prstGeom prst="rect">
            <a:avLst/>
          </a:prstGeom>
          <a:noFill/>
        </p:spPr>
        <p:txBody>
          <a:bodyPr wrap="none" rtlCol="0">
            <a:spAutoFit/>
          </a:bodyPr>
          <a:lstStyle/>
          <a:p>
            <a:r>
              <a:rPr lang="en-US" altLang="zh-CN" sz="2400" dirty="0">
                <a:solidFill>
                  <a:srgbClr val="C4AD8F"/>
                </a:solidFill>
                <a:latin typeface="Politica" panose="02000503000000000000" pitchFamily="2" charset="0"/>
                <a:ea typeface="HYQIHEIX1-45W EXTRALIGHT" pitchFamily="18" charset="-122"/>
                <a:cs typeface="Arial" panose="020B0604020202020204" pitchFamily="34" charset="0"/>
              </a:rPr>
              <a:t>VALUE</a:t>
            </a:r>
            <a:endParaRPr lang="zh-CN" altLang="en-US" sz="2400" dirty="0">
              <a:solidFill>
                <a:srgbClr val="C4AD8F"/>
              </a:solidFill>
              <a:latin typeface="Politica" panose="02000503000000000000" pitchFamily="2" charset="0"/>
              <a:ea typeface="HYQIHEIX1-45W EXTRALIGHT" pitchFamily="18" charset="-122"/>
              <a:cs typeface="Arial" panose="020B0604020202020204" pitchFamily="34" charset="0"/>
            </a:endParaRPr>
          </a:p>
        </p:txBody>
      </p:sp>
      <p:cxnSp>
        <p:nvCxnSpPr>
          <p:cNvPr id="37" name="直线连接符 36"/>
          <p:cNvCxnSpPr/>
          <p:nvPr/>
        </p:nvCxnSpPr>
        <p:spPr>
          <a:xfrm>
            <a:off x="9335245" y="4533618"/>
            <a:ext cx="0" cy="1323402"/>
          </a:xfrm>
          <a:prstGeom prst="line">
            <a:avLst/>
          </a:prstGeom>
          <a:ln>
            <a:gradFill>
              <a:gsLst>
                <a:gs pos="0">
                  <a:srgbClr val="93683D">
                    <a:alpha val="0"/>
                  </a:srgbClr>
                </a:gs>
                <a:gs pos="100000">
                  <a:srgbClr val="93683D"/>
                </a:gs>
              </a:gsLst>
              <a:lin ang="18000000" scaled="0"/>
            </a:gra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996612" y="1248973"/>
            <a:ext cx="93366" cy="987601"/>
            <a:chOff x="859111" y="4064846"/>
            <a:chExt cx="93366" cy="987601"/>
          </a:xfrm>
        </p:grpSpPr>
        <p:cxnSp>
          <p:nvCxnSpPr>
            <p:cNvPr id="21" name="直线连接符 20"/>
            <p:cNvCxnSpPr/>
            <p:nvPr/>
          </p:nvCxnSpPr>
          <p:spPr>
            <a:xfrm>
              <a:off x="905794" y="4158212"/>
              <a:ext cx="0" cy="894235"/>
            </a:xfrm>
            <a:prstGeom prst="line">
              <a:avLst/>
            </a:prstGeom>
            <a:ln>
              <a:gradFill>
                <a:gsLst>
                  <a:gs pos="0">
                    <a:srgbClr val="93683D">
                      <a:alpha val="0"/>
                    </a:srgbClr>
                  </a:gs>
                  <a:gs pos="100000">
                    <a:srgbClr val="93683D"/>
                  </a:gs>
                </a:gsLst>
                <a:lin ang="18000000" scaled="0"/>
              </a:gradFill>
            </a:ln>
          </p:spPr>
          <p:style>
            <a:lnRef idx="1">
              <a:schemeClr val="accent1"/>
            </a:lnRef>
            <a:fillRef idx="0">
              <a:schemeClr val="accent1"/>
            </a:fillRef>
            <a:effectRef idx="0">
              <a:schemeClr val="accent1"/>
            </a:effectRef>
            <a:fontRef idx="minor">
              <a:schemeClr val="tx1"/>
            </a:fontRef>
          </p:style>
        </p:cxnSp>
        <p:sp>
          <p:nvSpPr>
            <p:cNvPr id="17" name="椭圆 16"/>
            <p:cNvSpPr/>
            <p:nvPr/>
          </p:nvSpPr>
          <p:spPr>
            <a:xfrm>
              <a:off x="859111" y="4064846"/>
              <a:ext cx="93366" cy="93366"/>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4" name="椭圆 33"/>
          <p:cNvSpPr/>
          <p:nvPr/>
        </p:nvSpPr>
        <p:spPr>
          <a:xfrm rot="19943646">
            <a:off x="4555472" y="2786015"/>
            <a:ext cx="6379307" cy="1937484"/>
          </a:xfrm>
          <a:prstGeom prst="ellipse">
            <a:avLst/>
          </a:prstGeom>
          <a:noFill/>
          <a:ln w="28575">
            <a:gradFill>
              <a:gsLst>
                <a:gs pos="19000">
                  <a:srgbClr val="93683D">
                    <a:alpha val="0"/>
                  </a:srgbClr>
                </a:gs>
                <a:gs pos="100000">
                  <a:srgbClr val="C4AD8F"/>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椭圆 34"/>
          <p:cNvSpPr/>
          <p:nvPr/>
        </p:nvSpPr>
        <p:spPr>
          <a:xfrm>
            <a:off x="9140852" y="3787108"/>
            <a:ext cx="302290" cy="302290"/>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58388" y="2012854"/>
            <a:ext cx="335995" cy="497770"/>
          </a:xfrm>
          <a:prstGeom prst="rect">
            <a:avLst/>
          </a:prstGeom>
        </p:spPr>
      </p:pic>
      <p:pic>
        <p:nvPicPr>
          <p:cNvPr id="9" name="图片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71337" y="3697690"/>
            <a:ext cx="701807" cy="676441"/>
          </a:xfrm>
          <a:prstGeom prst="rect">
            <a:avLst/>
          </a:prstGeom>
        </p:spPr>
      </p:pic>
      <p:pic>
        <p:nvPicPr>
          <p:cNvPr id="13" name="图片 12"/>
          <p:cNvPicPr>
            <a:picLocks noChangeAspect="1"/>
          </p:cNvPicPr>
          <p:nvPr/>
        </p:nvPicPr>
        <p:blipFill>
          <a:blip r:embed="rId9" cstate="email"/>
          <a:stretch>
            <a:fillRect/>
          </a:stretch>
        </p:blipFill>
        <p:spPr>
          <a:xfrm>
            <a:off x="8132477" y="4751451"/>
            <a:ext cx="1244616" cy="1137935"/>
          </a:xfrm>
          <a:prstGeom prst="rect">
            <a:avLst/>
          </a:prstGeom>
        </p:spPr>
      </p:pic>
      <p:grpSp>
        <p:nvGrpSpPr>
          <p:cNvPr id="36" name="组合 35"/>
          <p:cNvGrpSpPr/>
          <p:nvPr/>
        </p:nvGrpSpPr>
        <p:grpSpPr>
          <a:xfrm>
            <a:off x="992574" y="2691835"/>
            <a:ext cx="93366" cy="2077149"/>
            <a:chOff x="859111" y="4064846"/>
            <a:chExt cx="93366" cy="2077149"/>
          </a:xfrm>
        </p:grpSpPr>
        <p:cxnSp>
          <p:nvCxnSpPr>
            <p:cNvPr id="38" name="直线连接符 37"/>
            <p:cNvCxnSpPr/>
            <p:nvPr/>
          </p:nvCxnSpPr>
          <p:spPr>
            <a:xfrm>
              <a:off x="905794" y="4158212"/>
              <a:ext cx="0" cy="1983783"/>
            </a:xfrm>
            <a:prstGeom prst="line">
              <a:avLst/>
            </a:prstGeom>
            <a:ln>
              <a:gradFill>
                <a:gsLst>
                  <a:gs pos="0">
                    <a:srgbClr val="93683D">
                      <a:alpha val="0"/>
                    </a:srgbClr>
                  </a:gs>
                  <a:gs pos="100000">
                    <a:srgbClr val="93683D"/>
                  </a:gs>
                </a:gsLst>
                <a:lin ang="18000000" scaled="0"/>
              </a:gradFill>
            </a:ln>
          </p:spPr>
          <p:style>
            <a:lnRef idx="1">
              <a:schemeClr val="accent1"/>
            </a:lnRef>
            <a:fillRef idx="0">
              <a:schemeClr val="accent1"/>
            </a:fillRef>
            <a:effectRef idx="0">
              <a:schemeClr val="accent1"/>
            </a:effectRef>
            <a:fontRef idx="minor">
              <a:schemeClr val="tx1"/>
            </a:fontRef>
          </p:style>
        </p:cxnSp>
        <p:sp>
          <p:nvSpPr>
            <p:cNvPr id="40" name="椭圆 39"/>
            <p:cNvSpPr/>
            <p:nvPr/>
          </p:nvSpPr>
          <p:spPr>
            <a:xfrm>
              <a:off x="859111" y="4064846"/>
              <a:ext cx="93366" cy="93366"/>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1" name="组合 40"/>
          <p:cNvGrpSpPr/>
          <p:nvPr/>
        </p:nvGrpSpPr>
        <p:grpSpPr>
          <a:xfrm>
            <a:off x="1009499" y="5048278"/>
            <a:ext cx="93366" cy="987601"/>
            <a:chOff x="859111" y="4064846"/>
            <a:chExt cx="93366" cy="987601"/>
          </a:xfrm>
        </p:grpSpPr>
        <p:cxnSp>
          <p:nvCxnSpPr>
            <p:cNvPr id="42" name="直线连接符 41"/>
            <p:cNvCxnSpPr/>
            <p:nvPr/>
          </p:nvCxnSpPr>
          <p:spPr>
            <a:xfrm>
              <a:off x="905794" y="4158212"/>
              <a:ext cx="0" cy="894235"/>
            </a:xfrm>
            <a:prstGeom prst="line">
              <a:avLst/>
            </a:prstGeom>
            <a:ln>
              <a:gradFill>
                <a:gsLst>
                  <a:gs pos="0">
                    <a:srgbClr val="93683D">
                      <a:alpha val="0"/>
                    </a:srgbClr>
                  </a:gs>
                  <a:gs pos="100000">
                    <a:srgbClr val="93683D"/>
                  </a:gs>
                </a:gsLst>
                <a:lin ang="18000000" scaled="0"/>
              </a:gradFill>
            </a:ln>
          </p:spPr>
          <p:style>
            <a:lnRef idx="1">
              <a:schemeClr val="accent1"/>
            </a:lnRef>
            <a:fillRef idx="0">
              <a:schemeClr val="accent1"/>
            </a:fillRef>
            <a:effectRef idx="0">
              <a:schemeClr val="accent1"/>
            </a:effectRef>
            <a:fontRef idx="minor">
              <a:schemeClr val="tx1"/>
            </a:fontRef>
          </p:style>
        </p:cxnSp>
        <p:sp>
          <p:nvSpPr>
            <p:cNvPr id="43" name="椭圆 42"/>
            <p:cNvSpPr/>
            <p:nvPr/>
          </p:nvSpPr>
          <p:spPr>
            <a:xfrm>
              <a:off x="859111" y="4064846"/>
              <a:ext cx="93366" cy="93366"/>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5" name="图片 4" descr="/Users/jerrymiao/Desktop/复星Jerry/LOGO系列 杂/复星logo1-01.png复星logo1-01"/>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2" name="文本框 5">
            <a:extLst>
              <a:ext uri="{FF2B5EF4-FFF2-40B4-BE49-F238E27FC236}">
                <a16:creationId xmlns:a16="http://schemas.microsoft.com/office/drawing/2014/main" id="{2741CDFB-67B0-89B0-5058-189E4341E062}"/>
              </a:ext>
            </a:extLst>
          </p:cNvPr>
          <p:cNvSpPr txBox="1"/>
          <p:nvPr/>
        </p:nvSpPr>
        <p:spPr>
          <a:xfrm>
            <a:off x="1187553" y="1741369"/>
            <a:ext cx="3659233" cy="646331"/>
          </a:xfrm>
          <a:prstGeom prst="rect">
            <a:avLst/>
          </a:prstGeom>
          <a:noFill/>
        </p:spPr>
        <p:txBody>
          <a:bodyPr wrap="square" rtlCol="0">
            <a:spAutoFit/>
          </a:bodyPr>
          <a:lstStyle/>
          <a:p>
            <a:r>
              <a:rPr lang="en-CA" altLang="zh-CN" dirty="0">
                <a:solidFill>
                  <a:srgbClr val="404040"/>
                </a:solidFill>
                <a:latin typeface="Politica" panose="02000506020000090004" pitchFamily="2" charset="0"/>
                <a:ea typeface="STHeiti" panose="02010600040101010101" pitchFamily="2" charset="-122"/>
                <a:cs typeface="Arial" panose="020B0704020202090204" pitchFamily="34" charset="0"/>
              </a:rPr>
              <a:t>Creating happier lives for </a:t>
            </a:r>
            <a:r>
              <a:rPr lang="en-CA" altLang="zh-CN" b="1" dirty="0">
                <a:solidFill>
                  <a:srgbClr val="92673D"/>
                </a:solidFill>
                <a:latin typeface="Politica" panose="02000506020000090004" pitchFamily="2" charset="0"/>
                <a:ea typeface="STHeiti" panose="02010600040101010101" pitchFamily="2" charset="-122"/>
                <a:cs typeface="Arial" panose="020B0704020202090204" pitchFamily="34" charset="0"/>
              </a:rPr>
              <a:t>families</a:t>
            </a:r>
            <a:r>
              <a:rPr lang="en-CA" altLang="zh-CN" dirty="0">
                <a:solidFill>
                  <a:srgbClr val="404040"/>
                </a:solidFill>
                <a:latin typeface="Politica" panose="02000506020000090004" pitchFamily="2" charset="0"/>
                <a:ea typeface="STHeiti" panose="02010600040101010101" pitchFamily="2" charset="-122"/>
                <a:cs typeface="Arial" panose="020B0704020202090204" pitchFamily="34" charset="0"/>
              </a:rPr>
              <a:t> worldwide</a:t>
            </a:r>
          </a:p>
          <a:p>
            <a:endParaRPr lang="en-CA" altLang="zh-CN" dirty="0">
              <a:solidFill>
                <a:srgbClr val="93683D"/>
              </a:solidFill>
              <a:latin typeface="Politica" panose="02000506020000090004" pitchFamily="2" charset="0"/>
              <a:ea typeface="STHeiti" panose="02010600040101010101" pitchFamily="2" charset="-122"/>
              <a:cs typeface="Arial" panose="020B0704020202090204" pitchFamily="34" charset="0"/>
            </a:endParaRPr>
          </a:p>
        </p:txBody>
      </p:sp>
      <p:sp>
        <p:nvSpPr>
          <p:cNvPr id="6" name="文本框 18">
            <a:extLst>
              <a:ext uri="{FF2B5EF4-FFF2-40B4-BE49-F238E27FC236}">
                <a16:creationId xmlns:a16="http://schemas.microsoft.com/office/drawing/2014/main" id="{6D719986-2373-9D9B-750F-603D1FF03FF1}"/>
              </a:ext>
            </a:extLst>
          </p:cNvPr>
          <p:cNvSpPr txBox="1"/>
          <p:nvPr/>
        </p:nvSpPr>
        <p:spPr>
          <a:xfrm>
            <a:off x="1195467" y="5604941"/>
            <a:ext cx="3802787" cy="646331"/>
          </a:xfrm>
          <a:prstGeom prst="rect">
            <a:avLst/>
          </a:prstGeom>
          <a:noFill/>
        </p:spPr>
        <p:txBody>
          <a:bodyPr wrap="square" rtlCol="0">
            <a:spAutoFit/>
          </a:bodyPr>
          <a:lstStyle>
            <a:defPPr>
              <a:defRPr lang="zh-CN"/>
            </a:defPPr>
            <a:lvl1pPr algn="just">
              <a:defRPr>
                <a:solidFill>
                  <a:srgbClr val="404040"/>
                </a:solidFill>
                <a:latin typeface="Politica" panose="02000506020000090004" pitchFamily="2" charset="0"/>
                <a:ea typeface="STHeiti" panose="02010600040101010101" pitchFamily="2" charset="-122"/>
                <a:cs typeface="Arial" panose="020B0704020202090204" pitchFamily="34" charset="0"/>
              </a:defRPr>
            </a:lvl1pPr>
          </a:lstStyle>
          <a:p>
            <a:pPr algn="l"/>
            <a:r>
              <a:rPr lang="en-HK" altLang="zh-CN" dirty="0"/>
              <a:t>Self-improvement, Teamwork, Performance, and</a:t>
            </a:r>
            <a:r>
              <a:rPr lang="en-US" altLang="zh-CN" dirty="0"/>
              <a:t> </a:t>
            </a:r>
            <a:r>
              <a:rPr lang="en-US" altLang="zh-CN" b="1" dirty="0">
                <a:solidFill>
                  <a:srgbClr val="92673D"/>
                </a:solidFill>
              </a:rPr>
              <a:t>Contribution to Society</a:t>
            </a:r>
            <a:endParaRPr lang="zh-CN" altLang="en-US" b="1" dirty="0">
              <a:solidFill>
                <a:srgbClr val="92673D"/>
              </a:solidFill>
            </a:endParaRPr>
          </a:p>
        </p:txBody>
      </p:sp>
      <p:sp>
        <p:nvSpPr>
          <p:cNvPr id="10" name="文本框 18">
            <a:extLst>
              <a:ext uri="{FF2B5EF4-FFF2-40B4-BE49-F238E27FC236}">
                <a16:creationId xmlns:a16="http://schemas.microsoft.com/office/drawing/2014/main" id="{9596CD13-2262-2135-9305-D1544F47E5D6}"/>
              </a:ext>
            </a:extLst>
          </p:cNvPr>
          <p:cNvSpPr txBox="1"/>
          <p:nvPr/>
        </p:nvSpPr>
        <p:spPr>
          <a:xfrm>
            <a:off x="1185322" y="3231459"/>
            <a:ext cx="3505585" cy="1200329"/>
          </a:xfrm>
          <a:prstGeom prst="rect">
            <a:avLst/>
          </a:prstGeom>
          <a:noFill/>
        </p:spPr>
        <p:txBody>
          <a:bodyPr wrap="square" rtlCol="0">
            <a:spAutoFit/>
          </a:bodyPr>
          <a:lstStyle>
            <a:defPPr>
              <a:defRPr lang="zh-CN"/>
            </a:defPPr>
            <a:lvl1pPr>
              <a:defRPr>
                <a:solidFill>
                  <a:srgbClr val="404040"/>
                </a:solidFill>
                <a:latin typeface="Politica" panose="02000506020000090004" pitchFamily="2" charset="0"/>
                <a:ea typeface="STHeiti" panose="02010600040101010101" pitchFamily="2" charset="-122"/>
                <a:cs typeface="Arial" panose="020B0704020202090204" pitchFamily="34" charset="0"/>
              </a:defRPr>
            </a:lvl1pPr>
          </a:lstStyle>
          <a:p>
            <a:pPr algn="just"/>
            <a:r>
              <a:rPr lang="en-CA" altLang="zh-CN" dirty="0"/>
              <a:t>Rooted in China, Fosun is committed to creating a global happiness ecosystem fulfilling the needs of one billion families in </a:t>
            </a:r>
            <a:r>
              <a:rPr lang="en-CA" altLang="zh-CN" b="1" dirty="0">
                <a:solidFill>
                  <a:srgbClr val="92673D"/>
                </a:solidFill>
              </a:rPr>
              <a:t>Health, Happiness, and Wealth</a:t>
            </a:r>
            <a:endParaRPr lang="zh-CN" altLang="en-US" b="1" dirty="0">
              <a:solidFill>
                <a:srgbClr val="92673D"/>
              </a:solidFill>
            </a:endParaRP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20"/>
          <p:cNvPicPr>
            <a:picLocks noChangeAspect="1"/>
          </p:cNvPicPr>
          <p:nvPr/>
        </p:nvPicPr>
        <p:blipFill>
          <a:blip r:embed="rId3"/>
          <a:stretch>
            <a:fillRect/>
          </a:stretch>
        </p:blipFill>
        <p:spPr>
          <a:xfrm>
            <a:off x="-5080" y="0"/>
            <a:ext cx="12197080" cy="6864350"/>
          </a:xfrm>
          <a:prstGeom prst="rect">
            <a:avLst/>
          </a:prstGeom>
        </p:spPr>
      </p:pic>
      <p:sp>
        <p:nvSpPr>
          <p:cNvPr id="13" name="矩形 12"/>
          <p:cNvSpPr/>
          <p:nvPr/>
        </p:nvSpPr>
        <p:spPr>
          <a:xfrm>
            <a:off x="-4445" y="167118"/>
            <a:ext cx="12196445" cy="6864985"/>
          </a:xfrm>
          <a:prstGeom prst="rect">
            <a:avLst/>
          </a:prstGeom>
          <a:gradFill>
            <a:gsLst>
              <a:gs pos="100000">
                <a:schemeClr val="bg1">
                  <a:alpha val="75000"/>
                </a:schemeClr>
              </a:gs>
              <a:gs pos="19000">
                <a:schemeClr val="bg1">
                  <a:alpha val="85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598F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矩形 118"/>
          <p:cNvSpPr/>
          <p:nvPr/>
        </p:nvSpPr>
        <p:spPr>
          <a:xfrm>
            <a:off x="8456968" y="1112521"/>
            <a:ext cx="2629364" cy="400110"/>
          </a:xfrm>
          <a:prstGeom prst="rect">
            <a:avLst/>
          </a:prstGeom>
        </p:spPr>
        <p:txBody>
          <a:bodyPr wrap="square">
            <a:spAutoFit/>
          </a:bodyPr>
          <a:lstStyle/>
          <a:p>
            <a:pPr lvl="0" algn="ctr" defTabSz="913765">
              <a:defRPr/>
            </a:pPr>
            <a:r>
              <a:rPr lang="en-CA" altLang="zh-CN" sz="2000" dirty="0">
                <a:solidFill>
                  <a:srgbClr val="538234"/>
                </a:solidFill>
                <a:latin typeface="Politica" panose="02000503000000000000" pitchFamily="2" charset="0"/>
                <a:cs typeface="Arial" panose="020B0604020202020204" pitchFamily="34" charset="0"/>
              </a:rPr>
              <a:t>GREEN RESOURCE INDUSTRY</a:t>
            </a:r>
            <a:endParaRPr lang="zh-CN" altLang="en-US" sz="2000" dirty="0">
              <a:solidFill>
                <a:srgbClr val="538234"/>
              </a:solidFill>
              <a:latin typeface="Politica" panose="02000503000000000000" pitchFamily="2" charset="0"/>
              <a:cs typeface="Arial" panose="020B0604020202020204" pitchFamily="34" charset="0"/>
            </a:endParaRPr>
          </a:p>
        </p:txBody>
      </p:sp>
      <p:grpSp>
        <p:nvGrpSpPr>
          <p:cNvPr id="21" name="组合 20"/>
          <p:cNvGrpSpPr/>
          <p:nvPr/>
        </p:nvGrpSpPr>
        <p:grpSpPr>
          <a:xfrm>
            <a:off x="629489" y="3449316"/>
            <a:ext cx="10933021" cy="1929857"/>
            <a:chOff x="274554" y="4399387"/>
            <a:chExt cx="11813267" cy="2085235"/>
          </a:xfrm>
        </p:grpSpPr>
        <p:sp>
          <p:nvSpPr>
            <p:cNvPr id="124" name="椭圆 123"/>
            <p:cNvSpPr/>
            <p:nvPr/>
          </p:nvSpPr>
          <p:spPr>
            <a:xfrm>
              <a:off x="274555" y="4399387"/>
              <a:ext cx="11797769" cy="1572028"/>
            </a:xfrm>
            <a:prstGeom prst="ellipse">
              <a:avLst/>
            </a:prstGeom>
            <a:noFill/>
            <a:ln w="3175">
              <a:gradFill>
                <a:gsLst>
                  <a:gs pos="36000">
                    <a:srgbClr val="007032">
                      <a:alpha val="4000"/>
                    </a:srgbClr>
                  </a:gs>
                  <a:gs pos="100000">
                    <a:srgbClr val="007032"/>
                  </a:gs>
                </a:gsLst>
                <a:lin ang="5400000" scaled="1"/>
              </a:gra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5" name="矩形 15"/>
            <p:cNvSpPr/>
            <p:nvPr/>
          </p:nvSpPr>
          <p:spPr>
            <a:xfrm>
              <a:off x="274554" y="5177018"/>
              <a:ext cx="11813267" cy="1307604"/>
            </a:xfrm>
            <a:custGeom>
              <a:avLst/>
              <a:gdLst>
                <a:gd name="connsiteX0" fmla="*/ 0 w 5544495"/>
                <a:gd name="connsiteY0" fmla="*/ 0 h 1153582"/>
                <a:gd name="connsiteX1" fmla="*/ 5544495 w 5544495"/>
                <a:gd name="connsiteY1" fmla="*/ 0 h 1153582"/>
                <a:gd name="connsiteX2" fmla="*/ 5544495 w 5544495"/>
                <a:gd name="connsiteY2" fmla="*/ 1153582 h 1153582"/>
                <a:gd name="connsiteX3" fmla="*/ 0 w 5544495"/>
                <a:gd name="connsiteY3" fmla="*/ 1153582 h 1153582"/>
                <a:gd name="connsiteX4" fmla="*/ 0 w 5544495"/>
                <a:gd name="connsiteY4" fmla="*/ 0 h 1153582"/>
                <a:gd name="connsiteX0-1" fmla="*/ 0 w 5544495"/>
                <a:gd name="connsiteY0-2" fmla="*/ 0 h 1153582"/>
                <a:gd name="connsiteX1-3" fmla="*/ 5544495 w 5544495"/>
                <a:gd name="connsiteY1-4" fmla="*/ 0 h 1153582"/>
                <a:gd name="connsiteX2-5" fmla="*/ 5544495 w 5544495"/>
                <a:gd name="connsiteY2-6" fmla="*/ 1153582 h 1153582"/>
                <a:gd name="connsiteX3-7" fmla="*/ 2714213 w 5544495"/>
                <a:gd name="connsiteY3-8" fmla="*/ 1153582 h 1153582"/>
                <a:gd name="connsiteX4-9" fmla="*/ 0 w 5544495"/>
                <a:gd name="connsiteY4-10" fmla="*/ 1153582 h 1153582"/>
                <a:gd name="connsiteX5" fmla="*/ 0 w 5544495"/>
                <a:gd name="connsiteY5" fmla="*/ 0 h 1153582"/>
                <a:gd name="connsiteX0-11" fmla="*/ 0 w 5544495"/>
                <a:gd name="connsiteY0-12" fmla="*/ 0 h 1467907"/>
                <a:gd name="connsiteX1-13" fmla="*/ 5544495 w 5544495"/>
                <a:gd name="connsiteY1-14" fmla="*/ 0 h 1467907"/>
                <a:gd name="connsiteX2-15" fmla="*/ 5544495 w 5544495"/>
                <a:gd name="connsiteY2-16" fmla="*/ 1153582 h 1467907"/>
                <a:gd name="connsiteX3-17" fmla="*/ 2742788 w 5544495"/>
                <a:gd name="connsiteY3-18" fmla="*/ 1467907 h 1467907"/>
                <a:gd name="connsiteX4-19" fmla="*/ 0 w 5544495"/>
                <a:gd name="connsiteY4-20" fmla="*/ 1153582 h 1467907"/>
                <a:gd name="connsiteX5-21" fmla="*/ 0 w 5544495"/>
                <a:gd name="connsiteY5-22" fmla="*/ 0 h 1467907"/>
                <a:gd name="connsiteX0-23" fmla="*/ 0 w 5544495"/>
                <a:gd name="connsiteY0-24" fmla="*/ 0 h 1467907"/>
                <a:gd name="connsiteX1-25" fmla="*/ 5544495 w 5544495"/>
                <a:gd name="connsiteY1-26" fmla="*/ 0 h 1467907"/>
                <a:gd name="connsiteX2-27" fmla="*/ 5544495 w 5544495"/>
                <a:gd name="connsiteY2-28" fmla="*/ 1153582 h 1467907"/>
                <a:gd name="connsiteX3-29" fmla="*/ 2742788 w 5544495"/>
                <a:gd name="connsiteY3-30" fmla="*/ 1467907 h 1467907"/>
                <a:gd name="connsiteX4-31" fmla="*/ 0 w 5544495"/>
                <a:gd name="connsiteY4-32" fmla="*/ 1153582 h 1467907"/>
                <a:gd name="connsiteX5-33" fmla="*/ 0 w 5544495"/>
                <a:gd name="connsiteY5-34" fmla="*/ 0 h 1467907"/>
                <a:gd name="connsiteX0-35" fmla="*/ 0 w 5544495"/>
                <a:gd name="connsiteY0-36" fmla="*/ 0 h 1467907"/>
                <a:gd name="connsiteX1-37" fmla="*/ 5544495 w 5544495"/>
                <a:gd name="connsiteY1-38" fmla="*/ 0 h 1467907"/>
                <a:gd name="connsiteX2-39" fmla="*/ 5544495 w 5544495"/>
                <a:gd name="connsiteY2-40" fmla="*/ 1153582 h 1467907"/>
                <a:gd name="connsiteX3-41" fmla="*/ 2742788 w 5544495"/>
                <a:gd name="connsiteY3-42" fmla="*/ 1467907 h 1467907"/>
                <a:gd name="connsiteX4-43" fmla="*/ 0 w 5544495"/>
                <a:gd name="connsiteY4-44" fmla="*/ 1153582 h 1467907"/>
                <a:gd name="connsiteX5-45" fmla="*/ 0 w 5544495"/>
                <a:gd name="connsiteY5-46" fmla="*/ 0 h 1467907"/>
                <a:gd name="connsiteX0-47" fmla="*/ 0 w 5544495"/>
                <a:gd name="connsiteY0-48" fmla="*/ 0 h 1467907"/>
                <a:gd name="connsiteX1-49" fmla="*/ 5544495 w 5544495"/>
                <a:gd name="connsiteY1-50" fmla="*/ 0 h 1467907"/>
                <a:gd name="connsiteX2-51" fmla="*/ 5544495 w 5544495"/>
                <a:gd name="connsiteY2-52" fmla="*/ 1153582 h 1467907"/>
                <a:gd name="connsiteX3-53" fmla="*/ 2742788 w 5544495"/>
                <a:gd name="connsiteY3-54" fmla="*/ 1467907 h 1467907"/>
                <a:gd name="connsiteX4-55" fmla="*/ 0 w 5544495"/>
                <a:gd name="connsiteY4-56" fmla="*/ 1153582 h 1467907"/>
                <a:gd name="connsiteX5-57" fmla="*/ 0 w 5544495"/>
                <a:gd name="connsiteY5-58" fmla="*/ 0 h 1467907"/>
                <a:gd name="connsiteX0-59" fmla="*/ 0 w 5544495"/>
                <a:gd name="connsiteY0-60" fmla="*/ 0 h 1467907"/>
                <a:gd name="connsiteX1-61" fmla="*/ 5544495 w 5544495"/>
                <a:gd name="connsiteY1-62" fmla="*/ 0 h 1467907"/>
                <a:gd name="connsiteX2-63" fmla="*/ 5544495 w 5544495"/>
                <a:gd name="connsiteY2-64" fmla="*/ 1153582 h 1467907"/>
                <a:gd name="connsiteX3-65" fmla="*/ 2742788 w 5544495"/>
                <a:gd name="connsiteY3-66" fmla="*/ 1467907 h 1467907"/>
                <a:gd name="connsiteX4-67" fmla="*/ 0 w 5544495"/>
                <a:gd name="connsiteY4-68" fmla="*/ 1153582 h 1467907"/>
                <a:gd name="connsiteX5-69" fmla="*/ 0 w 5544495"/>
                <a:gd name="connsiteY5-70" fmla="*/ 0 h 1467907"/>
                <a:gd name="connsiteX0-71" fmla="*/ 0 w 5544495"/>
                <a:gd name="connsiteY0-72" fmla="*/ 0 h 1467907"/>
                <a:gd name="connsiteX1-73" fmla="*/ 5544495 w 5544495"/>
                <a:gd name="connsiteY1-74" fmla="*/ 0 h 1467907"/>
                <a:gd name="connsiteX2-75" fmla="*/ 5544495 w 5544495"/>
                <a:gd name="connsiteY2-76" fmla="*/ 1153582 h 1467907"/>
                <a:gd name="connsiteX3-77" fmla="*/ 2742788 w 5544495"/>
                <a:gd name="connsiteY3-78" fmla="*/ 1467907 h 1467907"/>
                <a:gd name="connsiteX4-79" fmla="*/ 0 w 5544495"/>
                <a:gd name="connsiteY4-80" fmla="*/ 1153582 h 1467907"/>
                <a:gd name="connsiteX5-81" fmla="*/ 0 w 5544495"/>
                <a:gd name="connsiteY5-82" fmla="*/ 0 h 1467907"/>
                <a:gd name="connsiteX0-83" fmla="*/ 0 w 5544495"/>
                <a:gd name="connsiteY0-84" fmla="*/ 0 h 1467907"/>
                <a:gd name="connsiteX1-85" fmla="*/ 5544495 w 5544495"/>
                <a:gd name="connsiteY1-86" fmla="*/ 0 h 1467907"/>
                <a:gd name="connsiteX2-87" fmla="*/ 5544495 w 5544495"/>
                <a:gd name="connsiteY2-88" fmla="*/ 1153582 h 1467907"/>
                <a:gd name="connsiteX3-89" fmla="*/ 2742788 w 5544495"/>
                <a:gd name="connsiteY3-90" fmla="*/ 1467907 h 1467907"/>
                <a:gd name="connsiteX4-91" fmla="*/ 0 w 5544495"/>
                <a:gd name="connsiteY4-92" fmla="*/ 1153582 h 1467907"/>
                <a:gd name="connsiteX5-93" fmla="*/ 0 w 5544495"/>
                <a:gd name="connsiteY5-94" fmla="*/ 0 h 1467907"/>
                <a:gd name="connsiteX0-95" fmla="*/ 0 w 5544495"/>
                <a:gd name="connsiteY0-96" fmla="*/ 0 h 1467907"/>
                <a:gd name="connsiteX1-97" fmla="*/ 5544495 w 5544495"/>
                <a:gd name="connsiteY1-98" fmla="*/ 0 h 1467907"/>
                <a:gd name="connsiteX2-99" fmla="*/ 5544495 w 5544495"/>
                <a:gd name="connsiteY2-100" fmla="*/ 1153582 h 1467907"/>
                <a:gd name="connsiteX3-101" fmla="*/ 2742788 w 5544495"/>
                <a:gd name="connsiteY3-102" fmla="*/ 1467907 h 1467907"/>
                <a:gd name="connsiteX4-103" fmla="*/ 0 w 5544495"/>
                <a:gd name="connsiteY4-104" fmla="*/ 1153582 h 1467907"/>
                <a:gd name="connsiteX5-105" fmla="*/ 0 w 5544495"/>
                <a:gd name="connsiteY5-106" fmla="*/ 0 h 1467907"/>
                <a:gd name="connsiteX0-107" fmla="*/ 0 w 5544495"/>
                <a:gd name="connsiteY0-108" fmla="*/ 0 h 1467907"/>
                <a:gd name="connsiteX1-109" fmla="*/ 5544495 w 5544495"/>
                <a:gd name="connsiteY1-110" fmla="*/ 0 h 1467907"/>
                <a:gd name="connsiteX2-111" fmla="*/ 5544495 w 5544495"/>
                <a:gd name="connsiteY2-112" fmla="*/ 1153582 h 1467907"/>
                <a:gd name="connsiteX3-113" fmla="*/ 2742788 w 5544495"/>
                <a:gd name="connsiteY3-114" fmla="*/ 1467907 h 1467907"/>
                <a:gd name="connsiteX4-115" fmla="*/ 0 w 5544495"/>
                <a:gd name="connsiteY4-116" fmla="*/ 1153582 h 1467907"/>
                <a:gd name="connsiteX5-117" fmla="*/ 0 w 5544495"/>
                <a:gd name="connsiteY5-118" fmla="*/ 0 h 1467907"/>
                <a:gd name="connsiteX0-119" fmla="*/ 0 w 5544495"/>
                <a:gd name="connsiteY0-120" fmla="*/ 0 h 1467907"/>
                <a:gd name="connsiteX1-121" fmla="*/ 5544495 w 5544495"/>
                <a:gd name="connsiteY1-122" fmla="*/ 0 h 1467907"/>
                <a:gd name="connsiteX2-123" fmla="*/ 5544495 w 5544495"/>
                <a:gd name="connsiteY2-124" fmla="*/ 1153582 h 1467907"/>
                <a:gd name="connsiteX3-125" fmla="*/ 2742788 w 5544495"/>
                <a:gd name="connsiteY3-126" fmla="*/ 1467907 h 1467907"/>
                <a:gd name="connsiteX4-127" fmla="*/ 0 w 5544495"/>
                <a:gd name="connsiteY4-128" fmla="*/ 1153582 h 1467907"/>
                <a:gd name="connsiteX5-129" fmla="*/ 0 w 5544495"/>
                <a:gd name="connsiteY5-130" fmla="*/ 0 h 1467907"/>
                <a:gd name="connsiteX0-131" fmla="*/ 0 w 5544495"/>
                <a:gd name="connsiteY0-132" fmla="*/ 0 h 1467907"/>
                <a:gd name="connsiteX1-133" fmla="*/ 5544495 w 5544495"/>
                <a:gd name="connsiteY1-134" fmla="*/ 0 h 1467907"/>
                <a:gd name="connsiteX2-135" fmla="*/ 5544495 w 5544495"/>
                <a:gd name="connsiteY2-136" fmla="*/ 1153582 h 1467907"/>
                <a:gd name="connsiteX3-137" fmla="*/ 2742788 w 5544495"/>
                <a:gd name="connsiteY3-138" fmla="*/ 1467907 h 1467907"/>
                <a:gd name="connsiteX4-139" fmla="*/ 0 w 5544495"/>
                <a:gd name="connsiteY4-140" fmla="*/ 1153582 h 1467907"/>
                <a:gd name="connsiteX5-141" fmla="*/ 0 w 5544495"/>
                <a:gd name="connsiteY5-142" fmla="*/ 0 h 1467907"/>
                <a:gd name="connsiteX0-143" fmla="*/ 0 w 5544495"/>
                <a:gd name="connsiteY0-144" fmla="*/ 0 h 1467907"/>
                <a:gd name="connsiteX1-145" fmla="*/ 5544495 w 5544495"/>
                <a:gd name="connsiteY1-146" fmla="*/ 0 h 1467907"/>
                <a:gd name="connsiteX2-147" fmla="*/ 5544495 w 5544495"/>
                <a:gd name="connsiteY2-148" fmla="*/ 1153582 h 1467907"/>
                <a:gd name="connsiteX3-149" fmla="*/ 2742788 w 5544495"/>
                <a:gd name="connsiteY3-150" fmla="*/ 1467907 h 1467907"/>
                <a:gd name="connsiteX4-151" fmla="*/ 0 w 5544495"/>
                <a:gd name="connsiteY4-152" fmla="*/ 1153582 h 1467907"/>
                <a:gd name="connsiteX5-153" fmla="*/ 0 w 5544495"/>
                <a:gd name="connsiteY5-154" fmla="*/ 0 h 1467907"/>
                <a:gd name="connsiteX0-155" fmla="*/ 0 w 5544495"/>
                <a:gd name="connsiteY0-156" fmla="*/ 0 h 1467907"/>
                <a:gd name="connsiteX1-157" fmla="*/ 5544495 w 5544495"/>
                <a:gd name="connsiteY1-158" fmla="*/ 0 h 1467907"/>
                <a:gd name="connsiteX2-159" fmla="*/ 5544495 w 5544495"/>
                <a:gd name="connsiteY2-160" fmla="*/ 1153582 h 1467907"/>
                <a:gd name="connsiteX3-161" fmla="*/ 2742788 w 5544495"/>
                <a:gd name="connsiteY3-162" fmla="*/ 1467907 h 1467907"/>
                <a:gd name="connsiteX4-163" fmla="*/ 0 w 5544495"/>
                <a:gd name="connsiteY4-164" fmla="*/ 1153582 h 1467907"/>
                <a:gd name="connsiteX5-165" fmla="*/ 0 w 5544495"/>
                <a:gd name="connsiteY5-166" fmla="*/ 0 h 1467907"/>
                <a:gd name="connsiteX0-167" fmla="*/ 0 w 5544495"/>
                <a:gd name="connsiteY0-168" fmla="*/ 0 h 1467907"/>
                <a:gd name="connsiteX1-169" fmla="*/ 5544495 w 5544495"/>
                <a:gd name="connsiteY1-170" fmla="*/ 0 h 1467907"/>
                <a:gd name="connsiteX2-171" fmla="*/ 5544495 w 5544495"/>
                <a:gd name="connsiteY2-172" fmla="*/ 1153582 h 1467907"/>
                <a:gd name="connsiteX3-173" fmla="*/ 2742788 w 5544495"/>
                <a:gd name="connsiteY3-174" fmla="*/ 1467907 h 1467907"/>
                <a:gd name="connsiteX4-175" fmla="*/ 0 w 5544495"/>
                <a:gd name="connsiteY4-176" fmla="*/ 1153582 h 1467907"/>
                <a:gd name="connsiteX5-177" fmla="*/ 0 w 5544495"/>
                <a:gd name="connsiteY5-178" fmla="*/ 0 h 1467907"/>
                <a:gd name="connsiteX0-179" fmla="*/ 0 w 5544495"/>
                <a:gd name="connsiteY0-180" fmla="*/ 0 h 1467907"/>
                <a:gd name="connsiteX1-181" fmla="*/ 5544495 w 5544495"/>
                <a:gd name="connsiteY1-182" fmla="*/ 0 h 1467907"/>
                <a:gd name="connsiteX2-183" fmla="*/ 5544495 w 5544495"/>
                <a:gd name="connsiteY2-184" fmla="*/ 1153582 h 1467907"/>
                <a:gd name="connsiteX3-185" fmla="*/ 2742788 w 5544495"/>
                <a:gd name="connsiteY3-186" fmla="*/ 1467907 h 1467907"/>
                <a:gd name="connsiteX4-187" fmla="*/ 0 w 5544495"/>
                <a:gd name="connsiteY4-188" fmla="*/ 1153582 h 1467907"/>
                <a:gd name="connsiteX5-189" fmla="*/ 0 w 5544495"/>
                <a:gd name="connsiteY5-190" fmla="*/ 0 h 1467907"/>
                <a:gd name="connsiteX0-191" fmla="*/ 0 w 5544495"/>
                <a:gd name="connsiteY0-192" fmla="*/ 0 h 1467907"/>
                <a:gd name="connsiteX1-193" fmla="*/ 5544495 w 5544495"/>
                <a:gd name="connsiteY1-194" fmla="*/ 0 h 1467907"/>
                <a:gd name="connsiteX2-195" fmla="*/ 5544495 w 5544495"/>
                <a:gd name="connsiteY2-196" fmla="*/ 1153582 h 1467907"/>
                <a:gd name="connsiteX3-197" fmla="*/ 2742788 w 5544495"/>
                <a:gd name="connsiteY3-198" fmla="*/ 1467907 h 1467907"/>
                <a:gd name="connsiteX4-199" fmla="*/ 0 w 5544495"/>
                <a:gd name="connsiteY4-200" fmla="*/ 1153582 h 1467907"/>
                <a:gd name="connsiteX5-201" fmla="*/ 0 w 5544495"/>
                <a:gd name="connsiteY5-202" fmla="*/ 0 h 1467907"/>
                <a:gd name="connsiteX0-203" fmla="*/ 0 w 5544495"/>
                <a:gd name="connsiteY0-204" fmla="*/ 0 h 1667932"/>
                <a:gd name="connsiteX1-205" fmla="*/ 5544495 w 5544495"/>
                <a:gd name="connsiteY1-206" fmla="*/ 0 h 1667932"/>
                <a:gd name="connsiteX2-207" fmla="*/ 5544495 w 5544495"/>
                <a:gd name="connsiteY2-208" fmla="*/ 1153582 h 1667932"/>
                <a:gd name="connsiteX3-209" fmla="*/ 2785650 w 5544495"/>
                <a:gd name="connsiteY3-210" fmla="*/ 1667932 h 1667932"/>
                <a:gd name="connsiteX4-211" fmla="*/ 0 w 5544495"/>
                <a:gd name="connsiteY4-212" fmla="*/ 1153582 h 1667932"/>
                <a:gd name="connsiteX5-213" fmla="*/ 0 w 5544495"/>
                <a:gd name="connsiteY5-214" fmla="*/ 0 h 1667932"/>
                <a:gd name="connsiteX0-215" fmla="*/ 0 w 5544495"/>
                <a:gd name="connsiteY0-216" fmla="*/ 0 h 1482195"/>
                <a:gd name="connsiteX1-217" fmla="*/ 5544495 w 5544495"/>
                <a:gd name="connsiteY1-218" fmla="*/ 0 h 1482195"/>
                <a:gd name="connsiteX2-219" fmla="*/ 5544495 w 5544495"/>
                <a:gd name="connsiteY2-220" fmla="*/ 1153582 h 1482195"/>
                <a:gd name="connsiteX3-221" fmla="*/ 2714213 w 5544495"/>
                <a:gd name="connsiteY3-222" fmla="*/ 1482195 h 1482195"/>
                <a:gd name="connsiteX4-223" fmla="*/ 0 w 5544495"/>
                <a:gd name="connsiteY4-224" fmla="*/ 1153582 h 1482195"/>
                <a:gd name="connsiteX5-225" fmla="*/ 0 w 5544495"/>
                <a:gd name="connsiteY5-226" fmla="*/ 0 h 1482195"/>
                <a:gd name="connsiteX0-227" fmla="*/ 0 w 5544495"/>
                <a:gd name="connsiteY0-228" fmla="*/ 0 h 1482195"/>
                <a:gd name="connsiteX1-229" fmla="*/ 5544495 w 5544495"/>
                <a:gd name="connsiteY1-230" fmla="*/ 0 h 1482195"/>
                <a:gd name="connsiteX2-231" fmla="*/ 5544495 w 5544495"/>
                <a:gd name="connsiteY2-232" fmla="*/ 1153582 h 1482195"/>
                <a:gd name="connsiteX3-233" fmla="*/ 2714213 w 5544495"/>
                <a:gd name="connsiteY3-234" fmla="*/ 1482195 h 1482195"/>
                <a:gd name="connsiteX4-235" fmla="*/ 0 w 5544495"/>
                <a:gd name="connsiteY4-236" fmla="*/ 1153582 h 1482195"/>
                <a:gd name="connsiteX5-237" fmla="*/ 0 w 5544495"/>
                <a:gd name="connsiteY5-238" fmla="*/ 0 h 1482195"/>
                <a:gd name="connsiteX0-239" fmla="*/ 0 w 5544495"/>
                <a:gd name="connsiteY0-240" fmla="*/ 0 h 1482195"/>
                <a:gd name="connsiteX1-241" fmla="*/ 5544495 w 5544495"/>
                <a:gd name="connsiteY1-242" fmla="*/ 0 h 1482195"/>
                <a:gd name="connsiteX2-243" fmla="*/ 5544495 w 5544495"/>
                <a:gd name="connsiteY2-244" fmla="*/ 1153582 h 1482195"/>
                <a:gd name="connsiteX3-245" fmla="*/ 2714213 w 5544495"/>
                <a:gd name="connsiteY3-246" fmla="*/ 1482195 h 1482195"/>
                <a:gd name="connsiteX4-247" fmla="*/ 0 w 5544495"/>
                <a:gd name="connsiteY4-248" fmla="*/ 1153582 h 1482195"/>
                <a:gd name="connsiteX5-249" fmla="*/ 0 w 5544495"/>
                <a:gd name="connsiteY5-250" fmla="*/ 0 h 1482195"/>
                <a:gd name="connsiteX0-251" fmla="*/ 0 w 5544495"/>
                <a:gd name="connsiteY0-252" fmla="*/ 0 h 1482195"/>
                <a:gd name="connsiteX1-253" fmla="*/ 5544495 w 5544495"/>
                <a:gd name="connsiteY1-254" fmla="*/ 0 h 1482195"/>
                <a:gd name="connsiteX2-255" fmla="*/ 5544495 w 5544495"/>
                <a:gd name="connsiteY2-256" fmla="*/ 1153582 h 1482195"/>
                <a:gd name="connsiteX3-257" fmla="*/ 2714213 w 5544495"/>
                <a:gd name="connsiteY3-258" fmla="*/ 1482195 h 1482195"/>
                <a:gd name="connsiteX4-259" fmla="*/ 0 w 5544495"/>
                <a:gd name="connsiteY4-260" fmla="*/ 1153582 h 1482195"/>
                <a:gd name="connsiteX5-261" fmla="*/ 0 w 5544495"/>
                <a:gd name="connsiteY5-262" fmla="*/ 0 h 1482195"/>
                <a:gd name="connsiteX0-263" fmla="*/ 0 w 5544495"/>
                <a:gd name="connsiteY0-264" fmla="*/ 0 h 1482195"/>
                <a:gd name="connsiteX1-265" fmla="*/ 5544495 w 5544495"/>
                <a:gd name="connsiteY1-266" fmla="*/ 0 h 1482195"/>
                <a:gd name="connsiteX2-267" fmla="*/ 5544495 w 5544495"/>
                <a:gd name="connsiteY2-268" fmla="*/ 1153582 h 1482195"/>
                <a:gd name="connsiteX3-269" fmla="*/ 2714213 w 5544495"/>
                <a:gd name="connsiteY3-270" fmla="*/ 1482195 h 1482195"/>
                <a:gd name="connsiteX4-271" fmla="*/ 0 w 5544495"/>
                <a:gd name="connsiteY4-272" fmla="*/ 1153582 h 1482195"/>
                <a:gd name="connsiteX5-273" fmla="*/ 0 w 5544495"/>
                <a:gd name="connsiteY5-274" fmla="*/ 0 h 1482195"/>
                <a:gd name="connsiteX0-275" fmla="*/ 0 w 5544495"/>
                <a:gd name="connsiteY0-276" fmla="*/ 0 h 1482195"/>
                <a:gd name="connsiteX1-277" fmla="*/ 5544495 w 5544495"/>
                <a:gd name="connsiteY1-278" fmla="*/ 185738 h 1482195"/>
                <a:gd name="connsiteX2-279" fmla="*/ 5544495 w 5544495"/>
                <a:gd name="connsiteY2-280" fmla="*/ 1153582 h 1482195"/>
                <a:gd name="connsiteX3-281" fmla="*/ 2714213 w 5544495"/>
                <a:gd name="connsiteY3-282" fmla="*/ 1482195 h 1482195"/>
                <a:gd name="connsiteX4-283" fmla="*/ 0 w 5544495"/>
                <a:gd name="connsiteY4-284" fmla="*/ 1153582 h 1482195"/>
                <a:gd name="connsiteX5-285" fmla="*/ 0 w 5544495"/>
                <a:gd name="connsiteY5-286" fmla="*/ 0 h 1482195"/>
                <a:gd name="connsiteX0-287" fmla="*/ 0 w 5544495"/>
                <a:gd name="connsiteY0-288" fmla="*/ 0 h 1482195"/>
                <a:gd name="connsiteX1-289" fmla="*/ 5530207 w 5544495"/>
                <a:gd name="connsiteY1-290" fmla="*/ 28576 h 1482195"/>
                <a:gd name="connsiteX2-291" fmla="*/ 5544495 w 5544495"/>
                <a:gd name="connsiteY2-292" fmla="*/ 1153582 h 1482195"/>
                <a:gd name="connsiteX3-293" fmla="*/ 2714213 w 5544495"/>
                <a:gd name="connsiteY3-294" fmla="*/ 1482195 h 1482195"/>
                <a:gd name="connsiteX4-295" fmla="*/ 0 w 5544495"/>
                <a:gd name="connsiteY4-296" fmla="*/ 1153582 h 1482195"/>
                <a:gd name="connsiteX5-297" fmla="*/ 0 w 5544495"/>
                <a:gd name="connsiteY5-298" fmla="*/ 0 h 1482195"/>
                <a:gd name="connsiteX0-299" fmla="*/ 0 w 5544495"/>
                <a:gd name="connsiteY0-300" fmla="*/ 0 h 1482195"/>
                <a:gd name="connsiteX1-301" fmla="*/ 5530207 w 5544495"/>
                <a:gd name="connsiteY1-302" fmla="*/ 28576 h 1482195"/>
                <a:gd name="connsiteX2-303" fmla="*/ 5544495 w 5544495"/>
                <a:gd name="connsiteY2-304" fmla="*/ 1153582 h 1482195"/>
                <a:gd name="connsiteX3-305" fmla="*/ 2714213 w 5544495"/>
                <a:gd name="connsiteY3-306" fmla="*/ 1482195 h 1482195"/>
                <a:gd name="connsiteX4-307" fmla="*/ 0 w 5544495"/>
                <a:gd name="connsiteY4-308" fmla="*/ 1153582 h 1482195"/>
                <a:gd name="connsiteX5-309" fmla="*/ 0 w 5544495"/>
                <a:gd name="connsiteY5-310" fmla="*/ 0 h 1482195"/>
                <a:gd name="connsiteX0-311" fmla="*/ 0 w 5552432"/>
                <a:gd name="connsiteY0-312" fmla="*/ 0 h 1482195"/>
                <a:gd name="connsiteX1-313" fmla="*/ 5552432 w 5552432"/>
                <a:gd name="connsiteY1-314" fmla="*/ 25401 h 1482195"/>
                <a:gd name="connsiteX2-315" fmla="*/ 5544495 w 5552432"/>
                <a:gd name="connsiteY2-316" fmla="*/ 1153582 h 1482195"/>
                <a:gd name="connsiteX3-317" fmla="*/ 2714213 w 5552432"/>
                <a:gd name="connsiteY3-318" fmla="*/ 1482195 h 1482195"/>
                <a:gd name="connsiteX4-319" fmla="*/ 0 w 5552432"/>
                <a:gd name="connsiteY4-320" fmla="*/ 1153582 h 1482195"/>
                <a:gd name="connsiteX5-321" fmla="*/ 0 w 5552432"/>
                <a:gd name="connsiteY5-322" fmla="*/ 0 h 1482195"/>
                <a:gd name="connsiteX0-323" fmla="*/ 0 w 5552432"/>
                <a:gd name="connsiteY0-324" fmla="*/ 0 h 1482195"/>
                <a:gd name="connsiteX1-325" fmla="*/ 5552432 w 5552432"/>
                <a:gd name="connsiteY1-326" fmla="*/ 25401 h 1482195"/>
                <a:gd name="connsiteX2-327" fmla="*/ 5544495 w 5552432"/>
                <a:gd name="connsiteY2-328" fmla="*/ 1153582 h 1482195"/>
                <a:gd name="connsiteX3-329" fmla="*/ 2714213 w 5552432"/>
                <a:gd name="connsiteY3-330" fmla="*/ 1482195 h 1482195"/>
                <a:gd name="connsiteX4-331" fmla="*/ 0 w 5552432"/>
                <a:gd name="connsiteY4-332" fmla="*/ 1153582 h 1482195"/>
                <a:gd name="connsiteX5-333" fmla="*/ 0 w 5552432"/>
                <a:gd name="connsiteY5-334" fmla="*/ 0 h 1482195"/>
                <a:gd name="connsiteX0-335" fmla="*/ 0 w 5552432"/>
                <a:gd name="connsiteY0-336" fmla="*/ 0 h 1482195"/>
                <a:gd name="connsiteX1-337" fmla="*/ 5552432 w 5552432"/>
                <a:gd name="connsiteY1-338" fmla="*/ 25401 h 1482195"/>
                <a:gd name="connsiteX2-339" fmla="*/ 5544495 w 5552432"/>
                <a:gd name="connsiteY2-340" fmla="*/ 1153582 h 1482195"/>
                <a:gd name="connsiteX3-341" fmla="*/ 2714213 w 5552432"/>
                <a:gd name="connsiteY3-342" fmla="*/ 1482195 h 1482195"/>
                <a:gd name="connsiteX4-343" fmla="*/ 0 w 5552432"/>
                <a:gd name="connsiteY4-344" fmla="*/ 1153582 h 1482195"/>
                <a:gd name="connsiteX5-345" fmla="*/ 0 w 5552432"/>
                <a:gd name="connsiteY5-346" fmla="*/ 0 h 1482195"/>
                <a:gd name="connsiteX0-347" fmla="*/ 0 w 5552432"/>
                <a:gd name="connsiteY0-348" fmla="*/ 0 h 1482195"/>
                <a:gd name="connsiteX1-349" fmla="*/ 5552432 w 5552432"/>
                <a:gd name="connsiteY1-350" fmla="*/ 25401 h 1482195"/>
                <a:gd name="connsiteX2-351" fmla="*/ 5544495 w 5552432"/>
                <a:gd name="connsiteY2-352" fmla="*/ 1153582 h 1482195"/>
                <a:gd name="connsiteX3-353" fmla="*/ 2714213 w 5552432"/>
                <a:gd name="connsiteY3-354" fmla="*/ 1482195 h 1482195"/>
                <a:gd name="connsiteX4-355" fmla="*/ 0 w 5552432"/>
                <a:gd name="connsiteY4-356" fmla="*/ 1153582 h 1482195"/>
                <a:gd name="connsiteX5-357" fmla="*/ 0 w 5552432"/>
                <a:gd name="connsiteY5-358" fmla="*/ 0 h 1482195"/>
                <a:gd name="connsiteX0-359" fmla="*/ 0 w 5552432"/>
                <a:gd name="connsiteY0-360" fmla="*/ 0 h 1482195"/>
                <a:gd name="connsiteX1-361" fmla="*/ 5552432 w 5552432"/>
                <a:gd name="connsiteY1-362" fmla="*/ 25401 h 1482195"/>
                <a:gd name="connsiteX2-363" fmla="*/ 5544495 w 5552432"/>
                <a:gd name="connsiteY2-364" fmla="*/ 1153582 h 1482195"/>
                <a:gd name="connsiteX3-365" fmla="*/ 2714213 w 5552432"/>
                <a:gd name="connsiteY3-366" fmla="*/ 1482195 h 1482195"/>
                <a:gd name="connsiteX4-367" fmla="*/ 0 w 5552432"/>
                <a:gd name="connsiteY4-368" fmla="*/ 1153582 h 1482195"/>
                <a:gd name="connsiteX5-369" fmla="*/ 0 w 5552432"/>
                <a:gd name="connsiteY5-370" fmla="*/ 0 h 1482195"/>
                <a:gd name="connsiteX0-371" fmla="*/ 0 w 5552432"/>
                <a:gd name="connsiteY0-372" fmla="*/ 0 h 1482195"/>
                <a:gd name="connsiteX1-373" fmla="*/ 5552432 w 5552432"/>
                <a:gd name="connsiteY1-374" fmla="*/ 25401 h 1482195"/>
                <a:gd name="connsiteX2-375" fmla="*/ 5544495 w 5552432"/>
                <a:gd name="connsiteY2-376" fmla="*/ 1153582 h 1482195"/>
                <a:gd name="connsiteX3-377" fmla="*/ 2714213 w 5552432"/>
                <a:gd name="connsiteY3-378" fmla="*/ 1482195 h 1482195"/>
                <a:gd name="connsiteX4-379" fmla="*/ 0 w 5552432"/>
                <a:gd name="connsiteY4-380" fmla="*/ 1153582 h 1482195"/>
                <a:gd name="connsiteX5-381" fmla="*/ 0 w 5552432"/>
                <a:gd name="connsiteY5-382" fmla="*/ 0 h 1482195"/>
                <a:gd name="connsiteX0-383" fmla="*/ 0 w 5557784"/>
                <a:gd name="connsiteY0-384" fmla="*/ 0 h 1482195"/>
                <a:gd name="connsiteX1-385" fmla="*/ 5552432 w 5557784"/>
                <a:gd name="connsiteY1-386" fmla="*/ 25401 h 1482195"/>
                <a:gd name="connsiteX2-387" fmla="*/ 5557342 w 5557784"/>
                <a:gd name="connsiteY2-388" fmla="*/ 648615 h 1482195"/>
                <a:gd name="connsiteX3-389" fmla="*/ 2714213 w 5557784"/>
                <a:gd name="connsiteY3-390" fmla="*/ 1482195 h 1482195"/>
                <a:gd name="connsiteX4-391" fmla="*/ 0 w 5557784"/>
                <a:gd name="connsiteY4-392" fmla="*/ 1153582 h 1482195"/>
                <a:gd name="connsiteX5-393" fmla="*/ 0 w 5557784"/>
                <a:gd name="connsiteY5-394" fmla="*/ 0 h 1482195"/>
                <a:gd name="connsiteX0-395" fmla="*/ 0 w 5557784"/>
                <a:gd name="connsiteY0-396" fmla="*/ 0 h 1482195"/>
                <a:gd name="connsiteX1-397" fmla="*/ 5552432 w 5557784"/>
                <a:gd name="connsiteY1-398" fmla="*/ 25401 h 1482195"/>
                <a:gd name="connsiteX2-399" fmla="*/ 5557342 w 5557784"/>
                <a:gd name="connsiteY2-400" fmla="*/ 648615 h 1482195"/>
                <a:gd name="connsiteX3-401" fmla="*/ 2714213 w 5557784"/>
                <a:gd name="connsiteY3-402" fmla="*/ 1482195 h 1482195"/>
                <a:gd name="connsiteX4-403" fmla="*/ 0 w 5557784"/>
                <a:gd name="connsiteY4-404" fmla="*/ 594024 h 1482195"/>
                <a:gd name="connsiteX5-405" fmla="*/ 0 w 5557784"/>
                <a:gd name="connsiteY5-406" fmla="*/ 0 h 1482195"/>
                <a:gd name="connsiteX0-407" fmla="*/ 0 w 5557784"/>
                <a:gd name="connsiteY0-408" fmla="*/ 0 h 908990"/>
                <a:gd name="connsiteX1-409" fmla="*/ 5552432 w 5557784"/>
                <a:gd name="connsiteY1-410" fmla="*/ 25401 h 908990"/>
                <a:gd name="connsiteX2-411" fmla="*/ 5557342 w 5557784"/>
                <a:gd name="connsiteY2-412" fmla="*/ 648615 h 908990"/>
                <a:gd name="connsiteX3-413" fmla="*/ 2739905 w 5557784"/>
                <a:gd name="connsiteY3-414" fmla="*/ 908990 h 908990"/>
                <a:gd name="connsiteX4-415" fmla="*/ 0 w 5557784"/>
                <a:gd name="connsiteY4-416" fmla="*/ 594024 h 908990"/>
                <a:gd name="connsiteX5-417" fmla="*/ 0 w 5557784"/>
                <a:gd name="connsiteY5-418" fmla="*/ 0 h 908990"/>
                <a:gd name="connsiteX0-419" fmla="*/ 0 w 5557784"/>
                <a:gd name="connsiteY0-420" fmla="*/ 0 h 990876"/>
                <a:gd name="connsiteX1-421" fmla="*/ 5552432 w 5557784"/>
                <a:gd name="connsiteY1-422" fmla="*/ 25401 h 990876"/>
                <a:gd name="connsiteX2-423" fmla="*/ 5557342 w 5557784"/>
                <a:gd name="connsiteY2-424" fmla="*/ 648615 h 990876"/>
                <a:gd name="connsiteX3-425" fmla="*/ 2752751 w 5557784"/>
                <a:gd name="connsiteY3-426" fmla="*/ 990876 h 990876"/>
                <a:gd name="connsiteX4-427" fmla="*/ 0 w 5557784"/>
                <a:gd name="connsiteY4-428" fmla="*/ 594024 h 990876"/>
                <a:gd name="connsiteX5-429" fmla="*/ 0 w 5557784"/>
                <a:gd name="connsiteY5-430" fmla="*/ 0 h 990876"/>
                <a:gd name="connsiteX0-431" fmla="*/ 0 w 5557784"/>
                <a:gd name="connsiteY0-432" fmla="*/ 0 h 881694"/>
                <a:gd name="connsiteX1-433" fmla="*/ 5552432 w 5557784"/>
                <a:gd name="connsiteY1-434" fmla="*/ 25401 h 881694"/>
                <a:gd name="connsiteX2-435" fmla="*/ 5557342 w 5557784"/>
                <a:gd name="connsiteY2-436" fmla="*/ 648615 h 881694"/>
                <a:gd name="connsiteX3-437" fmla="*/ 2759174 w 5557784"/>
                <a:gd name="connsiteY3-438" fmla="*/ 881694 h 881694"/>
                <a:gd name="connsiteX4-439" fmla="*/ 0 w 5557784"/>
                <a:gd name="connsiteY4-440" fmla="*/ 594024 h 881694"/>
                <a:gd name="connsiteX5-441" fmla="*/ 0 w 5557784"/>
                <a:gd name="connsiteY5-442" fmla="*/ 0 h 881694"/>
                <a:gd name="connsiteX0-443" fmla="*/ 0 w 5557784"/>
                <a:gd name="connsiteY0-444" fmla="*/ 0 h 887616"/>
                <a:gd name="connsiteX1-445" fmla="*/ 5552432 w 5557784"/>
                <a:gd name="connsiteY1-446" fmla="*/ 25401 h 887616"/>
                <a:gd name="connsiteX2-447" fmla="*/ 5557342 w 5557784"/>
                <a:gd name="connsiteY2-448" fmla="*/ 648615 h 887616"/>
                <a:gd name="connsiteX3-449" fmla="*/ 2759174 w 5557784"/>
                <a:gd name="connsiteY3-450" fmla="*/ 881694 h 887616"/>
                <a:gd name="connsiteX4-451" fmla="*/ 0 w 5557784"/>
                <a:gd name="connsiteY4-452" fmla="*/ 594024 h 887616"/>
                <a:gd name="connsiteX5-453" fmla="*/ 0 w 5557784"/>
                <a:gd name="connsiteY5-454" fmla="*/ 0 h 887616"/>
                <a:gd name="connsiteX0-455" fmla="*/ 0 w 5557784"/>
                <a:gd name="connsiteY0-456" fmla="*/ 0 h 904961"/>
                <a:gd name="connsiteX1-457" fmla="*/ 5552432 w 5557784"/>
                <a:gd name="connsiteY1-458" fmla="*/ 25401 h 904961"/>
                <a:gd name="connsiteX2-459" fmla="*/ 5557342 w 5557784"/>
                <a:gd name="connsiteY2-460" fmla="*/ 648615 h 904961"/>
                <a:gd name="connsiteX3-461" fmla="*/ 2759174 w 5557784"/>
                <a:gd name="connsiteY3-462" fmla="*/ 881694 h 904961"/>
                <a:gd name="connsiteX4-463" fmla="*/ 0 w 5557784"/>
                <a:gd name="connsiteY4-464" fmla="*/ 594024 h 904961"/>
                <a:gd name="connsiteX5-465" fmla="*/ 0 w 5557784"/>
                <a:gd name="connsiteY5-466" fmla="*/ 0 h 904961"/>
                <a:gd name="connsiteX0-467" fmla="*/ 0 w 5557784"/>
                <a:gd name="connsiteY0-468" fmla="*/ 0 h 701534"/>
                <a:gd name="connsiteX1-469" fmla="*/ 5552432 w 5557784"/>
                <a:gd name="connsiteY1-470" fmla="*/ 25401 h 701534"/>
                <a:gd name="connsiteX2-471" fmla="*/ 5557342 w 5557784"/>
                <a:gd name="connsiteY2-472" fmla="*/ 648615 h 701534"/>
                <a:gd name="connsiteX3-473" fmla="*/ 0 w 5557784"/>
                <a:gd name="connsiteY3-474" fmla="*/ 594024 h 701534"/>
                <a:gd name="connsiteX4-475" fmla="*/ 0 w 5557784"/>
                <a:gd name="connsiteY4-476" fmla="*/ 0 h 701534"/>
                <a:gd name="connsiteX0-477" fmla="*/ 0 w 5557784"/>
                <a:gd name="connsiteY0-478" fmla="*/ 0 h 858241"/>
                <a:gd name="connsiteX1-479" fmla="*/ 5552432 w 5557784"/>
                <a:gd name="connsiteY1-480" fmla="*/ 25401 h 858241"/>
                <a:gd name="connsiteX2-481" fmla="*/ 5557342 w 5557784"/>
                <a:gd name="connsiteY2-482" fmla="*/ 648615 h 858241"/>
                <a:gd name="connsiteX3-483" fmla="*/ 0 w 5557784"/>
                <a:gd name="connsiteY3-484" fmla="*/ 594024 h 858241"/>
                <a:gd name="connsiteX4-485" fmla="*/ 0 w 5557784"/>
                <a:gd name="connsiteY4-486" fmla="*/ 0 h 858241"/>
                <a:gd name="connsiteX0-487" fmla="*/ 0 w 5557784"/>
                <a:gd name="connsiteY0-488" fmla="*/ 0 h 928458"/>
                <a:gd name="connsiteX1-489" fmla="*/ 5552432 w 5557784"/>
                <a:gd name="connsiteY1-490" fmla="*/ 25401 h 928458"/>
                <a:gd name="connsiteX2-491" fmla="*/ 5557342 w 5557784"/>
                <a:gd name="connsiteY2-492" fmla="*/ 648615 h 928458"/>
                <a:gd name="connsiteX3-493" fmla="*/ 0 w 5557784"/>
                <a:gd name="connsiteY3-494" fmla="*/ 594024 h 928458"/>
                <a:gd name="connsiteX4-495" fmla="*/ 0 w 5557784"/>
                <a:gd name="connsiteY4-496" fmla="*/ 0 h 928458"/>
                <a:gd name="connsiteX0-497" fmla="*/ 0 w 5557784"/>
                <a:gd name="connsiteY0-498" fmla="*/ 0 h 1044258"/>
                <a:gd name="connsiteX1-499" fmla="*/ 5552432 w 5557784"/>
                <a:gd name="connsiteY1-500" fmla="*/ 25401 h 1044258"/>
                <a:gd name="connsiteX2-501" fmla="*/ 5557342 w 5557784"/>
                <a:gd name="connsiteY2-502" fmla="*/ 648615 h 1044258"/>
                <a:gd name="connsiteX3-503" fmla="*/ 0 w 5557784"/>
                <a:gd name="connsiteY3-504" fmla="*/ 594024 h 1044258"/>
                <a:gd name="connsiteX4-505" fmla="*/ 0 w 5557784"/>
                <a:gd name="connsiteY4-506" fmla="*/ 0 h 1044258"/>
                <a:gd name="connsiteX0-507" fmla="*/ 0 w 5557784"/>
                <a:gd name="connsiteY0-508" fmla="*/ 0 h 1027671"/>
                <a:gd name="connsiteX1-509" fmla="*/ 5552432 w 5557784"/>
                <a:gd name="connsiteY1-510" fmla="*/ 25401 h 1027671"/>
                <a:gd name="connsiteX2-511" fmla="*/ 5557342 w 5557784"/>
                <a:gd name="connsiteY2-512" fmla="*/ 648615 h 1027671"/>
                <a:gd name="connsiteX3-513" fmla="*/ 0 w 5557784"/>
                <a:gd name="connsiteY3-514" fmla="*/ 594024 h 1027671"/>
                <a:gd name="connsiteX4-515" fmla="*/ 0 w 5557784"/>
                <a:gd name="connsiteY4-516" fmla="*/ 0 h 1027671"/>
                <a:gd name="connsiteX0-517" fmla="*/ 0 w 5557784"/>
                <a:gd name="connsiteY0-518" fmla="*/ 0 h 1066627"/>
                <a:gd name="connsiteX1-519" fmla="*/ 5552432 w 5557784"/>
                <a:gd name="connsiteY1-520" fmla="*/ 25401 h 1066627"/>
                <a:gd name="connsiteX2-521" fmla="*/ 5557342 w 5557784"/>
                <a:gd name="connsiteY2-522" fmla="*/ 648615 h 1066627"/>
                <a:gd name="connsiteX3-523" fmla="*/ 0 w 5557784"/>
                <a:gd name="connsiteY3-524" fmla="*/ 594024 h 1066627"/>
                <a:gd name="connsiteX4-525" fmla="*/ 0 w 5557784"/>
                <a:gd name="connsiteY4-526" fmla="*/ 0 h 1066627"/>
                <a:gd name="connsiteX0-527" fmla="*/ 0 w 5557784"/>
                <a:gd name="connsiteY0-528" fmla="*/ 0 h 1044258"/>
                <a:gd name="connsiteX1-529" fmla="*/ 5552432 w 5557784"/>
                <a:gd name="connsiteY1-530" fmla="*/ 25401 h 1044258"/>
                <a:gd name="connsiteX2-531" fmla="*/ 5557342 w 5557784"/>
                <a:gd name="connsiteY2-532" fmla="*/ 648615 h 1044258"/>
                <a:gd name="connsiteX3-533" fmla="*/ 0 w 5557784"/>
                <a:gd name="connsiteY3-534" fmla="*/ 594024 h 1044258"/>
                <a:gd name="connsiteX4-535" fmla="*/ 0 w 5557784"/>
                <a:gd name="connsiteY4-536" fmla="*/ 0 h 1044258"/>
                <a:gd name="connsiteX0-537" fmla="*/ 0 w 5557784"/>
                <a:gd name="connsiteY0-538" fmla="*/ 0 h 1006741"/>
                <a:gd name="connsiteX1-539" fmla="*/ 5552432 w 5557784"/>
                <a:gd name="connsiteY1-540" fmla="*/ 25401 h 1006741"/>
                <a:gd name="connsiteX2-541" fmla="*/ 5557342 w 5557784"/>
                <a:gd name="connsiteY2-542" fmla="*/ 580376 h 1006741"/>
                <a:gd name="connsiteX3-543" fmla="*/ 0 w 5557784"/>
                <a:gd name="connsiteY3-544" fmla="*/ 594024 h 1006741"/>
                <a:gd name="connsiteX4-545" fmla="*/ 0 w 5557784"/>
                <a:gd name="connsiteY4-546" fmla="*/ 0 h 1006741"/>
                <a:gd name="connsiteX0-547" fmla="*/ 0 w 5557784"/>
                <a:gd name="connsiteY0-548" fmla="*/ 0 h 1001456"/>
                <a:gd name="connsiteX1-549" fmla="*/ 5552432 w 5557784"/>
                <a:gd name="connsiteY1-550" fmla="*/ 25401 h 1001456"/>
                <a:gd name="connsiteX2-551" fmla="*/ 5557342 w 5557784"/>
                <a:gd name="connsiteY2-552" fmla="*/ 580376 h 1001456"/>
                <a:gd name="connsiteX3-553" fmla="*/ 0 w 5557784"/>
                <a:gd name="connsiteY3-554" fmla="*/ 594024 h 1001456"/>
                <a:gd name="connsiteX4-555" fmla="*/ 0 w 5557784"/>
                <a:gd name="connsiteY4-556" fmla="*/ 0 h 1001456"/>
                <a:gd name="connsiteX0-557" fmla="*/ 0 w 5557784"/>
                <a:gd name="connsiteY0-558" fmla="*/ 0 h 1021546"/>
                <a:gd name="connsiteX1-559" fmla="*/ 5552432 w 5557784"/>
                <a:gd name="connsiteY1-560" fmla="*/ 25401 h 1021546"/>
                <a:gd name="connsiteX2-561" fmla="*/ 5557342 w 5557784"/>
                <a:gd name="connsiteY2-562" fmla="*/ 580376 h 1021546"/>
                <a:gd name="connsiteX3-563" fmla="*/ 0 w 5557784"/>
                <a:gd name="connsiteY3-564" fmla="*/ 594024 h 1021546"/>
                <a:gd name="connsiteX4-565" fmla="*/ 0 w 5557784"/>
                <a:gd name="connsiteY4-566" fmla="*/ 0 h 1021546"/>
                <a:gd name="connsiteX0-567" fmla="*/ 0 w 5557784"/>
                <a:gd name="connsiteY0-568" fmla="*/ 0 h 981931"/>
                <a:gd name="connsiteX1-569" fmla="*/ 5552432 w 5557784"/>
                <a:gd name="connsiteY1-570" fmla="*/ 25401 h 981931"/>
                <a:gd name="connsiteX2-571" fmla="*/ 5557342 w 5557784"/>
                <a:gd name="connsiteY2-572" fmla="*/ 580376 h 981931"/>
                <a:gd name="connsiteX3-573" fmla="*/ 0 w 5557784"/>
                <a:gd name="connsiteY3-574" fmla="*/ 594024 h 981931"/>
                <a:gd name="connsiteX4-575" fmla="*/ 0 w 5557784"/>
                <a:gd name="connsiteY4-576" fmla="*/ 0 h 981931"/>
                <a:gd name="connsiteX0-577" fmla="*/ 0 w 5557784"/>
                <a:gd name="connsiteY0-578" fmla="*/ 0 h 996520"/>
                <a:gd name="connsiteX1-579" fmla="*/ 5552432 w 5557784"/>
                <a:gd name="connsiteY1-580" fmla="*/ 25401 h 996520"/>
                <a:gd name="connsiteX2-581" fmla="*/ 5557342 w 5557784"/>
                <a:gd name="connsiteY2-582" fmla="*/ 580376 h 996520"/>
                <a:gd name="connsiteX3-583" fmla="*/ 0 w 5557784"/>
                <a:gd name="connsiteY3-584" fmla="*/ 594024 h 996520"/>
                <a:gd name="connsiteX4-585" fmla="*/ 0 w 5557784"/>
                <a:gd name="connsiteY4-586" fmla="*/ 0 h 996520"/>
                <a:gd name="connsiteX0-587" fmla="*/ 0 w 5557342"/>
                <a:gd name="connsiteY0-588" fmla="*/ 0 h 996520"/>
                <a:gd name="connsiteX1-589" fmla="*/ 5552432 w 5557342"/>
                <a:gd name="connsiteY1-590" fmla="*/ 25401 h 996520"/>
                <a:gd name="connsiteX2-591" fmla="*/ 5557342 w 5557342"/>
                <a:gd name="connsiteY2-592" fmla="*/ 580376 h 996520"/>
                <a:gd name="connsiteX3-593" fmla="*/ 0 w 5557342"/>
                <a:gd name="connsiteY3-594" fmla="*/ 594024 h 996520"/>
                <a:gd name="connsiteX4-595" fmla="*/ 0 w 5557342"/>
                <a:gd name="connsiteY4-596" fmla="*/ 0 h 996520"/>
                <a:gd name="connsiteX0-597" fmla="*/ 0 w 5557342"/>
                <a:gd name="connsiteY0-598" fmla="*/ 0 h 970369"/>
                <a:gd name="connsiteX1-599" fmla="*/ 5552432 w 5557342"/>
                <a:gd name="connsiteY1-600" fmla="*/ 25401 h 970369"/>
                <a:gd name="connsiteX2-601" fmla="*/ 5557342 w 5557342"/>
                <a:gd name="connsiteY2-602" fmla="*/ 580376 h 970369"/>
                <a:gd name="connsiteX3-603" fmla="*/ 0 w 5557342"/>
                <a:gd name="connsiteY3-604" fmla="*/ 594024 h 970369"/>
                <a:gd name="connsiteX4-605" fmla="*/ 0 w 5557342"/>
                <a:gd name="connsiteY4-606" fmla="*/ 0 h 970369"/>
                <a:gd name="connsiteX0-607" fmla="*/ 0 w 5557342"/>
                <a:gd name="connsiteY0-608" fmla="*/ 0 h 975538"/>
                <a:gd name="connsiteX1-609" fmla="*/ 5552432 w 5557342"/>
                <a:gd name="connsiteY1-610" fmla="*/ 25401 h 975538"/>
                <a:gd name="connsiteX2-611" fmla="*/ 5557342 w 5557342"/>
                <a:gd name="connsiteY2-612" fmla="*/ 580376 h 975538"/>
                <a:gd name="connsiteX3-613" fmla="*/ 0 w 5557342"/>
                <a:gd name="connsiteY3-614" fmla="*/ 594024 h 975538"/>
                <a:gd name="connsiteX4-615" fmla="*/ 0 w 5557342"/>
                <a:gd name="connsiteY4-616" fmla="*/ 0 h 975538"/>
                <a:gd name="connsiteX0-617" fmla="*/ 0 w 5557342"/>
                <a:gd name="connsiteY0-618" fmla="*/ 0 h 985970"/>
                <a:gd name="connsiteX1-619" fmla="*/ 5552432 w 5557342"/>
                <a:gd name="connsiteY1-620" fmla="*/ 25401 h 985970"/>
                <a:gd name="connsiteX2-621" fmla="*/ 5557342 w 5557342"/>
                <a:gd name="connsiteY2-622" fmla="*/ 580376 h 985970"/>
                <a:gd name="connsiteX3-623" fmla="*/ 0 w 5557342"/>
                <a:gd name="connsiteY3-624" fmla="*/ 594024 h 985970"/>
                <a:gd name="connsiteX4-625" fmla="*/ 0 w 5557342"/>
                <a:gd name="connsiteY4-626" fmla="*/ 0 h 985970"/>
                <a:gd name="connsiteX0-627" fmla="*/ 0 w 5557342"/>
                <a:gd name="connsiteY0-628" fmla="*/ 0 h 980739"/>
                <a:gd name="connsiteX1-629" fmla="*/ 5552432 w 5557342"/>
                <a:gd name="connsiteY1-630" fmla="*/ 25401 h 980739"/>
                <a:gd name="connsiteX2-631" fmla="*/ 5557342 w 5557342"/>
                <a:gd name="connsiteY2-632" fmla="*/ 580376 h 980739"/>
                <a:gd name="connsiteX3-633" fmla="*/ 0 w 5557342"/>
                <a:gd name="connsiteY3-634" fmla="*/ 594024 h 980739"/>
                <a:gd name="connsiteX4-635" fmla="*/ 0 w 5557342"/>
                <a:gd name="connsiteY4-636" fmla="*/ 0 h 980739"/>
                <a:gd name="connsiteX0-637" fmla="*/ 0 w 5554106"/>
                <a:gd name="connsiteY0-638" fmla="*/ 0 h 943855"/>
                <a:gd name="connsiteX1-639" fmla="*/ 5552432 w 5554106"/>
                <a:gd name="connsiteY1-640" fmla="*/ 25401 h 943855"/>
                <a:gd name="connsiteX2-641" fmla="*/ 5554106 w 5554106"/>
                <a:gd name="connsiteY2-642" fmla="*/ 504749 h 943855"/>
                <a:gd name="connsiteX3-643" fmla="*/ 0 w 5554106"/>
                <a:gd name="connsiteY3-644" fmla="*/ 594024 h 943855"/>
                <a:gd name="connsiteX4-645" fmla="*/ 0 w 5554106"/>
                <a:gd name="connsiteY4-646" fmla="*/ 0 h 943855"/>
                <a:gd name="connsiteX0-647" fmla="*/ 0 w 5563813"/>
                <a:gd name="connsiteY0-648" fmla="*/ 0 h 1221311"/>
                <a:gd name="connsiteX1-649" fmla="*/ 5552432 w 5563813"/>
                <a:gd name="connsiteY1-650" fmla="*/ 25401 h 1221311"/>
                <a:gd name="connsiteX2-651" fmla="*/ 5563813 w 5563813"/>
                <a:gd name="connsiteY2-652" fmla="*/ 958512 h 1221311"/>
                <a:gd name="connsiteX3-653" fmla="*/ 0 w 5563813"/>
                <a:gd name="connsiteY3-654" fmla="*/ 594024 h 1221311"/>
                <a:gd name="connsiteX4-655" fmla="*/ 0 w 5563813"/>
                <a:gd name="connsiteY4-656" fmla="*/ 0 h 1221311"/>
                <a:gd name="connsiteX0-657" fmla="*/ 0 w 5557341"/>
                <a:gd name="connsiteY0-658" fmla="*/ 0 h 950257"/>
                <a:gd name="connsiteX1-659" fmla="*/ 5552432 w 5557341"/>
                <a:gd name="connsiteY1-660" fmla="*/ 25401 h 950257"/>
                <a:gd name="connsiteX2-661" fmla="*/ 5557341 w 5557341"/>
                <a:gd name="connsiteY2-662" fmla="*/ 518500 h 950257"/>
                <a:gd name="connsiteX3-663" fmla="*/ 0 w 5557341"/>
                <a:gd name="connsiteY3-664" fmla="*/ 594024 h 950257"/>
                <a:gd name="connsiteX4-665" fmla="*/ 0 w 5557341"/>
                <a:gd name="connsiteY4-666" fmla="*/ 0 h 950257"/>
                <a:gd name="connsiteX0-667" fmla="*/ 0 w 5557341"/>
                <a:gd name="connsiteY0-668" fmla="*/ 0 h 965264"/>
                <a:gd name="connsiteX1-669" fmla="*/ 5552432 w 5557341"/>
                <a:gd name="connsiteY1-670" fmla="*/ 25401 h 965264"/>
                <a:gd name="connsiteX2-671" fmla="*/ 5557341 w 5557341"/>
                <a:gd name="connsiteY2-672" fmla="*/ 518500 h 965264"/>
                <a:gd name="connsiteX3-673" fmla="*/ 0 w 5557341"/>
                <a:gd name="connsiteY3-674" fmla="*/ 594024 h 965264"/>
                <a:gd name="connsiteX4-675" fmla="*/ 0 w 5557341"/>
                <a:gd name="connsiteY4-676" fmla="*/ 0 h 965264"/>
                <a:gd name="connsiteX0-677" fmla="*/ 0 w 5557341"/>
                <a:gd name="connsiteY0-678" fmla="*/ 0 h 918944"/>
                <a:gd name="connsiteX1-679" fmla="*/ 5552432 w 5557341"/>
                <a:gd name="connsiteY1-680" fmla="*/ 25401 h 918944"/>
                <a:gd name="connsiteX2-681" fmla="*/ 5557341 w 5557341"/>
                <a:gd name="connsiteY2-682" fmla="*/ 518500 h 918944"/>
                <a:gd name="connsiteX3-683" fmla="*/ 0 w 5557341"/>
                <a:gd name="connsiteY3-684" fmla="*/ 497771 h 918944"/>
                <a:gd name="connsiteX4-685" fmla="*/ 0 w 5557341"/>
                <a:gd name="connsiteY4-686" fmla="*/ 0 h 918944"/>
                <a:gd name="connsiteX0-687" fmla="*/ 0 w 5557341"/>
                <a:gd name="connsiteY0-688" fmla="*/ 0 h 968570"/>
                <a:gd name="connsiteX1-689" fmla="*/ 5552432 w 5557341"/>
                <a:gd name="connsiteY1-690" fmla="*/ 25401 h 968570"/>
                <a:gd name="connsiteX2-691" fmla="*/ 5557341 w 5557341"/>
                <a:gd name="connsiteY2-692" fmla="*/ 518500 h 968570"/>
                <a:gd name="connsiteX3-693" fmla="*/ 0 w 5557341"/>
                <a:gd name="connsiteY3-694" fmla="*/ 497771 h 968570"/>
                <a:gd name="connsiteX4-695" fmla="*/ 0 w 5557341"/>
                <a:gd name="connsiteY4-696" fmla="*/ 0 h 968570"/>
                <a:gd name="connsiteX0-697" fmla="*/ 0 w 5557341"/>
                <a:gd name="connsiteY0-698" fmla="*/ 0 h 973712"/>
                <a:gd name="connsiteX1-699" fmla="*/ 5552432 w 5557341"/>
                <a:gd name="connsiteY1-700" fmla="*/ 25401 h 973712"/>
                <a:gd name="connsiteX2-701" fmla="*/ 5557341 w 5557341"/>
                <a:gd name="connsiteY2-702" fmla="*/ 518500 h 973712"/>
                <a:gd name="connsiteX3-703" fmla="*/ 0 w 5557341"/>
                <a:gd name="connsiteY3-704" fmla="*/ 497771 h 973712"/>
                <a:gd name="connsiteX4-705" fmla="*/ 0 w 5557341"/>
                <a:gd name="connsiteY4-706" fmla="*/ 0 h 973712"/>
                <a:gd name="connsiteX0-707" fmla="*/ 0 w 5557341"/>
                <a:gd name="connsiteY0-708" fmla="*/ 0 h 960913"/>
                <a:gd name="connsiteX1-709" fmla="*/ 5552432 w 5557341"/>
                <a:gd name="connsiteY1-710" fmla="*/ 25401 h 960913"/>
                <a:gd name="connsiteX2-711" fmla="*/ 5557341 w 5557341"/>
                <a:gd name="connsiteY2-712" fmla="*/ 518500 h 960913"/>
                <a:gd name="connsiteX3-713" fmla="*/ 0 w 5557341"/>
                <a:gd name="connsiteY3-714" fmla="*/ 497771 h 960913"/>
                <a:gd name="connsiteX4-715" fmla="*/ 0 w 5557341"/>
                <a:gd name="connsiteY4-716" fmla="*/ 0 h 960913"/>
                <a:gd name="connsiteX0-717" fmla="*/ 0 w 5557341"/>
                <a:gd name="connsiteY0-718" fmla="*/ 0 h 960913"/>
                <a:gd name="connsiteX1-719" fmla="*/ 5552432 w 5557341"/>
                <a:gd name="connsiteY1-720" fmla="*/ 25401 h 960913"/>
                <a:gd name="connsiteX2-721" fmla="*/ 5557341 w 5557341"/>
                <a:gd name="connsiteY2-722" fmla="*/ 518500 h 960913"/>
                <a:gd name="connsiteX3-723" fmla="*/ 0 w 5557341"/>
                <a:gd name="connsiteY3-724" fmla="*/ 497771 h 960913"/>
                <a:gd name="connsiteX4-725" fmla="*/ 0 w 5557341"/>
                <a:gd name="connsiteY4-726" fmla="*/ 0 h 960913"/>
                <a:gd name="connsiteX0-727" fmla="*/ 0 w 5557341"/>
                <a:gd name="connsiteY0-728" fmla="*/ 0 h 960913"/>
                <a:gd name="connsiteX1-729" fmla="*/ 5552432 w 5557341"/>
                <a:gd name="connsiteY1-730" fmla="*/ 25401 h 960913"/>
                <a:gd name="connsiteX2-731" fmla="*/ 5557341 w 5557341"/>
                <a:gd name="connsiteY2-732" fmla="*/ 518500 h 960913"/>
                <a:gd name="connsiteX3-733" fmla="*/ 0 w 5557341"/>
                <a:gd name="connsiteY3-734" fmla="*/ 497771 h 960913"/>
                <a:gd name="connsiteX4-735" fmla="*/ 0 w 5557341"/>
                <a:gd name="connsiteY4-736" fmla="*/ 0 h 960913"/>
                <a:gd name="connsiteX0-737" fmla="*/ 0 w 5557341"/>
                <a:gd name="connsiteY0-738" fmla="*/ 0 h 960913"/>
                <a:gd name="connsiteX1-739" fmla="*/ 5552432 w 5557341"/>
                <a:gd name="connsiteY1-740" fmla="*/ 25401 h 960913"/>
                <a:gd name="connsiteX2-741" fmla="*/ 5557341 w 5557341"/>
                <a:gd name="connsiteY2-742" fmla="*/ 518500 h 960913"/>
                <a:gd name="connsiteX3-743" fmla="*/ 0 w 5557341"/>
                <a:gd name="connsiteY3-744" fmla="*/ 497771 h 960913"/>
                <a:gd name="connsiteX4-745" fmla="*/ 0 w 5557341"/>
                <a:gd name="connsiteY4-746" fmla="*/ 0 h 960913"/>
                <a:gd name="connsiteX0-747" fmla="*/ 0 w 5557341"/>
                <a:gd name="connsiteY0-748" fmla="*/ 0 h 1301876"/>
                <a:gd name="connsiteX1-749" fmla="*/ 5552432 w 5557341"/>
                <a:gd name="connsiteY1-750" fmla="*/ 366364 h 1301876"/>
                <a:gd name="connsiteX2-751" fmla="*/ 5557341 w 5557341"/>
                <a:gd name="connsiteY2-752" fmla="*/ 859463 h 1301876"/>
                <a:gd name="connsiteX3-753" fmla="*/ 0 w 5557341"/>
                <a:gd name="connsiteY3-754" fmla="*/ 838734 h 1301876"/>
                <a:gd name="connsiteX4-755" fmla="*/ 0 w 5557341"/>
                <a:gd name="connsiteY4-756" fmla="*/ 0 h 1301876"/>
                <a:gd name="connsiteX0-757" fmla="*/ 0 w 5557341"/>
                <a:gd name="connsiteY0-758" fmla="*/ 0 h 1301876"/>
                <a:gd name="connsiteX1-759" fmla="*/ 5552432 w 5557341"/>
                <a:gd name="connsiteY1-760" fmla="*/ 366364 h 1301876"/>
                <a:gd name="connsiteX2-761" fmla="*/ 5557341 w 5557341"/>
                <a:gd name="connsiteY2-762" fmla="*/ 859463 h 1301876"/>
                <a:gd name="connsiteX3-763" fmla="*/ 0 w 5557341"/>
                <a:gd name="connsiteY3-764" fmla="*/ 838734 h 1301876"/>
                <a:gd name="connsiteX4-765" fmla="*/ 0 w 5557341"/>
                <a:gd name="connsiteY4-766" fmla="*/ 0 h 1301876"/>
                <a:gd name="connsiteX0-767" fmla="*/ 0 w 5557341"/>
                <a:gd name="connsiteY0-768" fmla="*/ 0 h 1215598"/>
                <a:gd name="connsiteX1-769" fmla="*/ 5552432 w 5557341"/>
                <a:gd name="connsiteY1-770" fmla="*/ 366364 h 1215598"/>
                <a:gd name="connsiteX2-771" fmla="*/ 5557341 w 5557341"/>
                <a:gd name="connsiteY2-772" fmla="*/ 859463 h 1215598"/>
                <a:gd name="connsiteX3-773" fmla="*/ 0 w 5557341"/>
                <a:gd name="connsiteY3-774" fmla="*/ 637256 h 1215598"/>
                <a:gd name="connsiteX4-775" fmla="*/ 0 w 5557341"/>
                <a:gd name="connsiteY4-776" fmla="*/ 0 h 1215598"/>
                <a:gd name="connsiteX0-777" fmla="*/ 0 w 5557341"/>
                <a:gd name="connsiteY0-778" fmla="*/ 0 h 1285621"/>
                <a:gd name="connsiteX1-779" fmla="*/ 5552432 w 5557341"/>
                <a:gd name="connsiteY1-780" fmla="*/ 366364 h 1285621"/>
                <a:gd name="connsiteX2-781" fmla="*/ 5557341 w 5557341"/>
                <a:gd name="connsiteY2-782" fmla="*/ 859463 h 1285621"/>
                <a:gd name="connsiteX3-783" fmla="*/ 0 w 5557341"/>
                <a:gd name="connsiteY3-784" fmla="*/ 637256 h 1285621"/>
                <a:gd name="connsiteX4-785" fmla="*/ 0 w 5557341"/>
                <a:gd name="connsiteY4-786" fmla="*/ 0 h 1285621"/>
                <a:gd name="connsiteX0-787" fmla="*/ 0 w 5559726"/>
                <a:gd name="connsiteY0-788" fmla="*/ 0 h 1285621"/>
                <a:gd name="connsiteX1-789" fmla="*/ 5559726 w 5559726"/>
                <a:gd name="connsiteY1-790" fmla="*/ 40900 h 1285621"/>
                <a:gd name="connsiteX2-791" fmla="*/ 5557341 w 5559726"/>
                <a:gd name="connsiteY2-792" fmla="*/ 859463 h 1285621"/>
                <a:gd name="connsiteX3-793" fmla="*/ 0 w 5559726"/>
                <a:gd name="connsiteY3-794" fmla="*/ 637256 h 1285621"/>
                <a:gd name="connsiteX4-795" fmla="*/ 0 w 5559726"/>
                <a:gd name="connsiteY4-796" fmla="*/ 0 h 1285621"/>
                <a:gd name="connsiteX0-797" fmla="*/ 0 w 5559726"/>
                <a:gd name="connsiteY0-798" fmla="*/ 0 h 1285621"/>
                <a:gd name="connsiteX1-799" fmla="*/ 5559726 w 5559726"/>
                <a:gd name="connsiteY1-800" fmla="*/ 40900 h 1285621"/>
                <a:gd name="connsiteX2-801" fmla="*/ 5557341 w 5559726"/>
                <a:gd name="connsiteY2-802" fmla="*/ 859463 h 1285621"/>
                <a:gd name="connsiteX3-803" fmla="*/ 0 w 5559726"/>
                <a:gd name="connsiteY3-804" fmla="*/ 637256 h 1285621"/>
                <a:gd name="connsiteX4-805" fmla="*/ 0 w 5559726"/>
                <a:gd name="connsiteY4-806" fmla="*/ 0 h 1285621"/>
                <a:gd name="connsiteX0-807" fmla="*/ 0 w 5559726"/>
                <a:gd name="connsiteY0-808" fmla="*/ 0 h 1198122"/>
                <a:gd name="connsiteX1-809" fmla="*/ 5559726 w 5559726"/>
                <a:gd name="connsiteY1-810" fmla="*/ 40900 h 1198122"/>
                <a:gd name="connsiteX2-811" fmla="*/ 5557341 w 5559726"/>
                <a:gd name="connsiteY2-812" fmla="*/ 688981 h 1198122"/>
                <a:gd name="connsiteX3-813" fmla="*/ 0 w 5559726"/>
                <a:gd name="connsiteY3-814" fmla="*/ 637256 h 1198122"/>
                <a:gd name="connsiteX4-815" fmla="*/ 0 w 5559726"/>
                <a:gd name="connsiteY4-816" fmla="*/ 0 h 1198122"/>
                <a:gd name="connsiteX0-817" fmla="*/ 0 w 5559726"/>
                <a:gd name="connsiteY0-818" fmla="*/ 0 h 1273102"/>
                <a:gd name="connsiteX1-819" fmla="*/ 5559726 w 5559726"/>
                <a:gd name="connsiteY1-820" fmla="*/ 40900 h 1273102"/>
                <a:gd name="connsiteX2-821" fmla="*/ 5557341 w 5559726"/>
                <a:gd name="connsiteY2-822" fmla="*/ 688981 h 1273102"/>
                <a:gd name="connsiteX3-823" fmla="*/ 0 w 5559726"/>
                <a:gd name="connsiteY3-824" fmla="*/ 637256 h 1273102"/>
                <a:gd name="connsiteX4-825" fmla="*/ 0 w 5559726"/>
                <a:gd name="connsiteY4-826" fmla="*/ 0 h 1273102"/>
                <a:gd name="connsiteX0-827" fmla="*/ 0 w 5559726"/>
                <a:gd name="connsiteY0-828" fmla="*/ 0 h 1307604"/>
                <a:gd name="connsiteX1-829" fmla="*/ 5559726 w 5559726"/>
                <a:gd name="connsiteY1-830" fmla="*/ 40900 h 1307604"/>
                <a:gd name="connsiteX2-831" fmla="*/ 5557341 w 5559726"/>
                <a:gd name="connsiteY2-832" fmla="*/ 688981 h 1307604"/>
                <a:gd name="connsiteX3-833" fmla="*/ 0 w 5559726"/>
                <a:gd name="connsiteY3-834" fmla="*/ 637256 h 1307604"/>
                <a:gd name="connsiteX4-835" fmla="*/ 0 w 5559726"/>
                <a:gd name="connsiteY4-836" fmla="*/ 0 h 1307604"/>
                <a:gd name="connsiteX0-837" fmla="*/ 0 w 5559726"/>
                <a:gd name="connsiteY0-838" fmla="*/ 0 h 1307604"/>
                <a:gd name="connsiteX1-839" fmla="*/ 5559726 w 5559726"/>
                <a:gd name="connsiteY1-840" fmla="*/ 40900 h 1307604"/>
                <a:gd name="connsiteX2-841" fmla="*/ 5557341 w 5559726"/>
                <a:gd name="connsiteY2-842" fmla="*/ 688981 h 1307604"/>
                <a:gd name="connsiteX3-843" fmla="*/ 0 w 5559726"/>
                <a:gd name="connsiteY3-844" fmla="*/ 637256 h 1307604"/>
                <a:gd name="connsiteX4-845" fmla="*/ 0 w 5559726"/>
                <a:gd name="connsiteY4-846" fmla="*/ 0 h 1307604"/>
                <a:gd name="connsiteX0-847" fmla="*/ 0 w 5559726"/>
                <a:gd name="connsiteY0-848" fmla="*/ 0 h 1307604"/>
                <a:gd name="connsiteX1-849" fmla="*/ 5559726 w 5559726"/>
                <a:gd name="connsiteY1-850" fmla="*/ 40900 h 1307604"/>
                <a:gd name="connsiteX2-851" fmla="*/ 5557341 w 5559726"/>
                <a:gd name="connsiteY2-852" fmla="*/ 688981 h 1307604"/>
                <a:gd name="connsiteX3-853" fmla="*/ 0 w 5559726"/>
                <a:gd name="connsiteY3-854" fmla="*/ 637256 h 1307604"/>
                <a:gd name="connsiteX4-855" fmla="*/ 0 w 5559726"/>
                <a:gd name="connsiteY4-856" fmla="*/ 0 h 1307604"/>
                <a:gd name="connsiteX0-857" fmla="*/ 0 w 5559726"/>
                <a:gd name="connsiteY0-858" fmla="*/ 0 h 1307604"/>
                <a:gd name="connsiteX1-859" fmla="*/ 5559726 w 5559726"/>
                <a:gd name="connsiteY1-860" fmla="*/ 40900 h 1307604"/>
                <a:gd name="connsiteX2-861" fmla="*/ 5557341 w 5559726"/>
                <a:gd name="connsiteY2-862" fmla="*/ 688981 h 1307604"/>
                <a:gd name="connsiteX3-863" fmla="*/ 0 w 5559726"/>
                <a:gd name="connsiteY3-864" fmla="*/ 637256 h 1307604"/>
                <a:gd name="connsiteX4-865" fmla="*/ 0 w 5559726"/>
                <a:gd name="connsiteY4-866" fmla="*/ 0 h 1307604"/>
                <a:gd name="connsiteX0-867" fmla="*/ 0 w 5559726"/>
                <a:gd name="connsiteY0-868" fmla="*/ 0 h 1307604"/>
                <a:gd name="connsiteX1-869" fmla="*/ 5559726 w 5559726"/>
                <a:gd name="connsiteY1-870" fmla="*/ 40900 h 1307604"/>
                <a:gd name="connsiteX2-871" fmla="*/ 5557341 w 5559726"/>
                <a:gd name="connsiteY2-872" fmla="*/ 688981 h 1307604"/>
                <a:gd name="connsiteX3-873" fmla="*/ 0 w 5559726"/>
                <a:gd name="connsiteY3-874" fmla="*/ 637256 h 1307604"/>
                <a:gd name="connsiteX4-875" fmla="*/ 0 w 5559726"/>
                <a:gd name="connsiteY4-876" fmla="*/ 0 h 130760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59726" h="1307604">
                  <a:moveTo>
                    <a:pt x="0" y="0"/>
                  </a:moveTo>
                  <a:cubicBezTo>
                    <a:pt x="38687" y="1010285"/>
                    <a:pt x="5260653" y="1102061"/>
                    <a:pt x="5559726" y="40900"/>
                  </a:cubicBezTo>
                  <a:cubicBezTo>
                    <a:pt x="5557080" y="416960"/>
                    <a:pt x="5553564" y="394807"/>
                    <a:pt x="5557341" y="688981"/>
                  </a:cubicBezTo>
                  <a:cubicBezTo>
                    <a:pt x="5226869" y="1490503"/>
                    <a:pt x="314906" y="1554341"/>
                    <a:pt x="0" y="637256"/>
                  </a:cubicBezTo>
                  <a:lnTo>
                    <a:pt x="0" y="0"/>
                  </a:lnTo>
                  <a:close/>
                </a:path>
              </a:pathLst>
            </a:custGeom>
            <a:gradFill flip="none" rotWithShape="1">
              <a:gsLst>
                <a:gs pos="0">
                  <a:srgbClr val="007032">
                    <a:alpha val="5000"/>
                  </a:srgbClr>
                </a:gs>
                <a:gs pos="100000">
                  <a:srgbClr val="007032">
                    <a:alpha val="8000"/>
                  </a:srgbClr>
                </a:gs>
                <a:gs pos="46000">
                  <a:srgbClr val="007032">
                    <a:alpha val="2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126" name="椭圆 125"/>
            <p:cNvSpPr/>
            <p:nvPr/>
          </p:nvSpPr>
          <p:spPr>
            <a:xfrm>
              <a:off x="274555" y="5096820"/>
              <a:ext cx="11797769" cy="1383358"/>
            </a:xfrm>
            <a:prstGeom prst="ellipse">
              <a:avLst/>
            </a:prstGeom>
            <a:noFill/>
            <a:ln w="3175">
              <a:gradFill>
                <a:gsLst>
                  <a:gs pos="36000">
                    <a:srgbClr val="007032">
                      <a:alpha val="6000"/>
                    </a:srgbClr>
                  </a:gs>
                  <a:gs pos="100000">
                    <a:srgbClr val="007032"/>
                  </a:gs>
                </a:gsLst>
                <a:lin ang="5400000" scaled="1"/>
              </a:gra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grpSp>
      <p:sp>
        <p:nvSpPr>
          <p:cNvPr id="59" name="矩形 58"/>
          <p:cNvSpPr/>
          <p:nvPr/>
        </p:nvSpPr>
        <p:spPr>
          <a:xfrm>
            <a:off x="2683412" y="4942457"/>
            <a:ext cx="6759029" cy="369332"/>
          </a:xfrm>
          <a:prstGeom prst="rect">
            <a:avLst/>
          </a:prstGeom>
        </p:spPr>
        <p:txBody>
          <a:bodyPr wrap="square">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lang="en-HK" altLang="zh-CN" dirty="0">
                <a:solidFill>
                  <a:srgbClr val="007032"/>
                </a:solidFill>
                <a:latin typeface="Politica" panose="02000503000000000000" pitchFamily="2" charset="0"/>
                <a:cs typeface="Arial" panose="020B0604020202020204" pitchFamily="34" charset="0"/>
              </a:rPr>
              <a:t>EMPOWERING UPGRADE, INTELLIGENCE, AND GREEN TRANSFORMATION OF THE M-END</a:t>
            </a:r>
            <a:endParaRPr lang="zh-CN" altLang="en-US" dirty="0">
              <a:solidFill>
                <a:srgbClr val="007032"/>
              </a:solidFill>
              <a:latin typeface="Politica" panose="02000503000000000000" pitchFamily="2" charset="0"/>
              <a:cs typeface="Arial" panose="020B0604020202020204" pitchFamily="34" charset="0"/>
            </a:endParaRPr>
          </a:p>
        </p:txBody>
      </p:sp>
      <p:pic>
        <p:nvPicPr>
          <p:cNvPr id="30" name="图形 29"/>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121685" y="1109550"/>
            <a:ext cx="349672" cy="349672"/>
          </a:xfrm>
          <a:prstGeom prst="rect">
            <a:avLst/>
          </a:prstGeom>
        </p:spPr>
      </p:pic>
      <p:sp>
        <p:nvSpPr>
          <p:cNvPr id="57" name="矩形 56"/>
          <p:cNvSpPr/>
          <p:nvPr/>
        </p:nvSpPr>
        <p:spPr>
          <a:xfrm>
            <a:off x="2583139" y="1114593"/>
            <a:ext cx="3621158" cy="400110"/>
          </a:xfrm>
          <a:prstGeom prst="rect">
            <a:avLst/>
          </a:prstGeom>
        </p:spPr>
        <p:txBody>
          <a:bodyPr wrap="square">
            <a:sp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lang="en-CA" altLang="zh-CN" sz="2000" dirty="0">
                <a:solidFill>
                  <a:srgbClr val="007032"/>
                </a:solidFill>
                <a:latin typeface="Politica" panose="02000503000000000000" pitchFamily="2" charset="0"/>
                <a:cs typeface="Arial" panose="020B0604020202020204" pitchFamily="34" charset="0"/>
              </a:rPr>
              <a:t>INTELLIGENT MANUFACTURING INDUSTRY</a:t>
            </a:r>
            <a:endParaRPr lang="zh-CN" altLang="en-US" sz="2000" dirty="0">
              <a:solidFill>
                <a:srgbClr val="007032"/>
              </a:solidFill>
              <a:latin typeface="Politica" panose="02000503000000000000" pitchFamily="2" charset="0"/>
              <a:cs typeface="Arial" panose="020B0604020202020204" pitchFamily="34" charset="0"/>
            </a:endParaRPr>
          </a:p>
        </p:txBody>
      </p:sp>
      <p:sp>
        <p:nvSpPr>
          <p:cNvPr id="2" name="矩形 1"/>
          <p:cNvSpPr/>
          <p:nvPr/>
        </p:nvSpPr>
        <p:spPr>
          <a:xfrm>
            <a:off x="795585" y="1403103"/>
            <a:ext cx="6622694" cy="3379631"/>
          </a:xfrm>
          <a:custGeom>
            <a:avLst/>
            <a:gdLst>
              <a:gd name="connsiteX0" fmla="*/ 0 w 5545512"/>
              <a:gd name="connsiteY0" fmla="*/ 0 h 3822745"/>
              <a:gd name="connsiteX1" fmla="*/ 5545512 w 5545512"/>
              <a:gd name="connsiteY1" fmla="*/ 0 h 3822745"/>
              <a:gd name="connsiteX2" fmla="*/ 5545512 w 5545512"/>
              <a:gd name="connsiteY2" fmla="*/ 3822745 h 3822745"/>
              <a:gd name="connsiteX3" fmla="*/ 0 w 5545512"/>
              <a:gd name="connsiteY3" fmla="*/ 3822745 h 3822745"/>
              <a:gd name="connsiteX4" fmla="*/ 0 w 5545512"/>
              <a:gd name="connsiteY4" fmla="*/ 0 h 3822745"/>
              <a:gd name="connsiteX0-1" fmla="*/ 0 w 5545512"/>
              <a:gd name="connsiteY0-2" fmla="*/ 0 h 3822745"/>
              <a:gd name="connsiteX1-3" fmla="*/ 5545512 w 5545512"/>
              <a:gd name="connsiteY1-4" fmla="*/ 0 h 3822745"/>
              <a:gd name="connsiteX2-5" fmla="*/ 5545512 w 5545512"/>
              <a:gd name="connsiteY2-6" fmla="*/ 3822745 h 3822745"/>
              <a:gd name="connsiteX3-7" fmla="*/ 1443038 w 5545512"/>
              <a:gd name="connsiteY3-8" fmla="*/ 3822745 h 3822745"/>
              <a:gd name="connsiteX4-9" fmla="*/ 0 w 5545512"/>
              <a:gd name="connsiteY4-10" fmla="*/ 0 h 3822745"/>
              <a:gd name="connsiteX0-11" fmla="*/ 0 w 5545512"/>
              <a:gd name="connsiteY0-12" fmla="*/ 0 h 3822745"/>
              <a:gd name="connsiteX1-13" fmla="*/ 5545512 w 5545512"/>
              <a:gd name="connsiteY1-14" fmla="*/ 0 h 3822745"/>
              <a:gd name="connsiteX2-15" fmla="*/ 4616824 w 5545512"/>
              <a:gd name="connsiteY2-16" fmla="*/ 3822745 h 3822745"/>
              <a:gd name="connsiteX3-17" fmla="*/ 1443038 w 5545512"/>
              <a:gd name="connsiteY3-18" fmla="*/ 3822745 h 3822745"/>
              <a:gd name="connsiteX4-19" fmla="*/ 0 w 5545512"/>
              <a:gd name="connsiteY4-20" fmla="*/ 0 h 3822745"/>
              <a:gd name="connsiteX0-21" fmla="*/ 0 w 5545512"/>
              <a:gd name="connsiteY0-22" fmla="*/ 0 h 3822745"/>
              <a:gd name="connsiteX1-23" fmla="*/ 5545512 w 5545512"/>
              <a:gd name="connsiteY1-24" fmla="*/ 0 h 3822745"/>
              <a:gd name="connsiteX2-25" fmla="*/ 4616824 w 5545512"/>
              <a:gd name="connsiteY2-26" fmla="*/ 3822745 h 3822745"/>
              <a:gd name="connsiteX3-27" fmla="*/ 957263 w 5545512"/>
              <a:gd name="connsiteY3-28" fmla="*/ 3822745 h 3822745"/>
              <a:gd name="connsiteX4-29" fmla="*/ 0 w 5545512"/>
              <a:gd name="connsiteY4-30" fmla="*/ 0 h 3822745"/>
              <a:gd name="connsiteX0-31" fmla="*/ 0 w 5545512"/>
              <a:gd name="connsiteY0-32" fmla="*/ 0 h 3822745"/>
              <a:gd name="connsiteX1-33" fmla="*/ 5545512 w 5545512"/>
              <a:gd name="connsiteY1-34" fmla="*/ 0 h 3822745"/>
              <a:gd name="connsiteX2-35" fmla="*/ 4616824 w 5545512"/>
              <a:gd name="connsiteY2-36" fmla="*/ 3822745 h 3822745"/>
              <a:gd name="connsiteX3-37" fmla="*/ 85726 w 5545512"/>
              <a:gd name="connsiteY3-38" fmla="*/ 3822745 h 3822745"/>
              <a:gd name="connsiteX4-39" fmla="*/ 0 w 5545512"/>
              <a:gd name="connsiteY4-40" fmla="*/ 0 h 3822745"/>
              <a:gd name="connsiteX0-41" fmla="*/ 0 w 5545512"/>
              <a:gd name="connsiteY0-42" fmla="*/ 0 h 3822745"/>
              <a:gd name="connsiteX1-43" fmla="*/ 5545512 w 5545512"/>
              <a:gd name="connsiteY1-44" fmla="*/ 0 h 3822745"/>
              <a:gd name="connsiteX2-45" fmla="*/ 5516937 w 5545512"/>
              <a:gd name="connsiteY2-46" fmla="*/ 3822745 h 3822745"/>
              <a:gd name="connsiteX3-47" fmla="*/ 85726 w 5545512"/>
              <a:gd name="connsiteY3-48" fmla="*/ 3822745 h 3822745"/>
              <a:gd name="connsiteX4-49" fmla="*/ 0 w 5545512"/>
              <a:gd name="connsiteY4-50" fmla="*/ 0 h 3822745"/>
              <a:gd name="connsiteX0-51" fmla="*/ 0 w 5545512"/>
              <a:gd name="connsiteY0-52" fmla="*/ 0 h 3837032"/>
              <a:gd name="connsiteX1-53" fmla="*/ 5545512 w 5545512"/>
              <a:gd name="connsiteY1-54" fmla="*/ 0 h 3837032"/>
              <a:gd name="connsiteX2-55" fmla="*/ 5516937 w 5545512"/>
              <a:gd name="connsiteY2-56" fmla="*/ 3822745 h 3837032"/>
              <a:gd name="connsiteX3-57" fmla="*/ 14288 w 5545512"/>
              <a:gd name="connsiteY3-58" fmla="*/ 3837032 h 3837032"/>
              <a:gd name="connsiteX4-59" fmla="*/ 0 w 5545512"/>
              <a:gd name="connsiteY4-60" fmla="*/ 0 h 3837032"/>
              <a:gd name="connsiteX0-61" fmla="*/ 0 w 5609927"/>
              <a:gd name="connsiteY0-62" fmla="*/ 0 h 4675152"/>
              <a:gd name="connsiteX1-63" fmla="*/ 5545512 w 5609927"/>
              <a:gd name="connsiteY1-64" fmla="*/ 0 h 4675152"/>
              <a:gd name="connsiteX2-65" fmla="*/ 5609927 w 5609927"/>
              <a:gd name="connsiteY2-66" fmla="*/ 4675152 h 4675152"/>
              <a:gd name="connsiteX3-67" fmla="*/ 14288 w 5609927"/>
              <a:gd name="connsiteY3-68" fmla="*/ 3837032 h 4675152"/>
              <a:gd name="connsiteX4-69" fmla="*/ 0 w 5609927"/>
              <a:gd name="connsiteY4-70" fmla="*/ 0 h 4675152"/>
              <a:gd name="connsiteX0-71" fmla="*/ 0 w 5545512"/>
              <a:gd name="connsiteY0-72" fmla="*/ 0 h 4721647"/>
              <a:gd name="connsiteX1-73" fmla="*/ 5545512 w 5545512"/>
              <a:gd name="connsiteY1-74" fmla="*/ 0 h 4721647"/>
              <a:gd name="connsiteX2-75" fmla="*/ 5516937 w 5545512"/>
              <a:gd name="connsiteY2-76" fmla="*/ 4721647 h 4721647"/>
              <a:gd name="connsiteX3-77" fmla="*/ 14288 w 5545512"/>
              <a:gd name="connsiteY3-78" fmla="*/ 3837032 h 4721647"/>
              <a:gd name="connsiteX4-79" fmla="*/ 0 w 5545512"/>
              <a:gd name="connsiteY4-80" fmla="*/ 0 h 4721647"/>
              <a:gd name="connsiteX0-81" fmla="*/ 0 w 5545512"/>
              <a:gd name="connsiteY0-82" fmla="*/ 0 h 4721647"/>
              <a:gd name="connsiteX1-83" fmla="*/ 5545512 w 5545512"/>
              <a:gd name="connsiteY1-84" fmla="*/ 0 h 4721647"/>
              <a:gd name="connsiteX2-85" fmla="*/ 5516937 w 5545512"/>
              <a:gd name="connsiteY2-86" fmla="*/ 4721647 h 4721647"/>
              <a:gd name="connsiteX3-87" fmla="*/ 14288 w 5545512"/>
              <a:gd name="connsiteY3-88" fmla="*/ 3837032 h 4721647"/>
              <a:gd name="connsiteX4-89" fmla="*/ 0 w 5545512"/>
              <a:gd name="connsiteY4-90" fmla="*/ 0 h 4721647"/>
              <a:gd name="connsiteX0-91" fmla="*/ 0 w 5545512"/>
              <a:gd name="connsiteY0-92" fmla="*/ 0 h 4411681"/>
              <a:gd name="connsiteX1-93" fmla="*/ 5545512 w 5545512"/>
              <a:gd name="connsiteY1-94" fmla="*/ 0 h 4411681"/>
              <a:gd name="connsiteX2-95" fmla="*/ 5532435 w 5545512"/>
              <a:gd name="connsiteY2-96" fmla="*/ 4411681 h 4411681"/>
              <a:gd name="connsiteX3-97" fmla="*/ 14288 w 5545512"/>
              <a:gd name="connsiteY3-98" fmla="*/ 3837032 h 4411681"/>
              <a:gd name="connsiteX4-99" fmla="*/ 0 w 5545512"/>
              <a:gd name="connsiteY4-100" fmla="*/ 0 h 4411681"/>
              <a:gd name="connsiteX0-101" fmla="*/ 0 w 5545512"/>
              <a:gd name="connsiteY0-102" fmla="*/ 0 h 4411681"/>
              <a:gd name="connsiteX1-103" fmla="*/ 5545512 w 5545512"/>
              <a:gd name="connsiteY1-104" fmla="*/ 0 h 4411681"/>
              <a:gd name="connsiteX2-105" fmla="*/ 5532435 w 5545512"/>
              <a:gd name="connsiteY2-106" fmla="*/ 4411681 h 4411681"/>
              <a:gd name="connsiteX3-107" fmla="*/ 14288 w 5545512"/>
              <a:gd name="connsiteY3-108" fmla="*/ 3837032 h 4411681"/>
              <a:gd name="connsiteX4-109" fmla="*/ 0 w 5545512"/>
              <a:gd name="connsiteY4-110" fmla="*/ 0 h 4411681"/>
              <a:gd name="connsiteX0-111" fmla="*/ 0 w 5545512"/>
              <a:gd name="connsiteY0-112" fmla="*/ 0 h 4411681"/>
              <a:gd name="connsiteX1-113" fmla="*/ 5545512 w 5545512"/>
              <a:gd name="connsiteY1-114" fmla="*/ 0 h 4411681"/>
              <a:gd name="connsiteX2-115" fmla="*/ 5532435 w 5545512"/>
              <a:gd name="connsiteY2-116" fmla="*/ 4411681 h 4411681"/>
              <a:gd name="connsiteX3-117" fmla="*/ 29787 w 5545512"/>
              <a:gd name="connsiteY3-118" fmla="*/ 3651052 h 4411681"/>
              <a:gd name="connsiteX4-119" fmla="*/ 0 w 5545512"/>
              <a:gd name="connsiteY4-120" fmla="*/ 0 h 4411681"/>
              <a:gd name="connsiteX0-121" fmla="*/ 0 w 5545512"/>
              <a:gd name="connsiteY0-122" fmla="*/ 0 h 4411681"/>
              <a:gd name="connsiteX1-123" fmla="*/ 5545512 w 5545512"/>
              <a:gd name="connsiteY1-124" fmla="*/ 0 h 4411681"/>
              <a:gd name="connsiteX2-125" fmla="*/ 5532435 w 5545512"/>
              <a:gd name="connsiteY2-126" fmla="*/ 4411681 h 4411681"/>
              <a:gd name="connsiteX3-127" fmla="*/ 29787 w 5545512"/>
              <a:gd name="connsiteY3-128" fmla="*/ 3744042 h 4411681"/>
              <a:gd name="connsiteX4-129" fmla="*/ 0 w 5545512"/>
              <a:gd name="connsiteY4-130" fmla="*/ 0 h 4411681"/>
              <a:gd name="connsiteX0-131" fmla="*/ 0 w 5545512"/>
              <a:gd name="connsiteY0-132" fmla="*/ 0 h 4411681"/>
              <a:gd name="connsiteX1-133" fmla="*/ 5545512 w 5545512"/>
              <a:gd name="connsiteY1-134" fmla="*/ 0 h 4411681"/>
              <a:gd name="connsiteX2-135" fmla="*/ 5532435 w 5545512"/>
              <a:gd name="connsiteY2-136" fmla="*/ 4411681 h 4411681"/>
              <a:gd name="connsiteX3-137" fmla="*/ 29787 w 5545512"/>
              <a:gd name="connsiteY3-138" fmla="*/ 3744042 h 4411681"/>
              <a:gd name="connsiteX4-139" fmla="*/ 0 w 5545512"/>
              <a:gd name="connsiteY4-140" fmla="*/ 0 h 4411681"/>
              <a:gd name="connsiteX0-141" fmla="*/ 0 w 5545512"/>
              <a:gd name="connsiteY0-142" fmla="*/ 0 h 4411681"/>
              <a:gd name="connsiteX1-143" fmla="*/ 5545512 w 5545512"/>
              <a:gd name="connsiteY1-144" fmla="*/ 0 h 4411681"/>
              <a:gd name="connsiteX2-145" fmla="*/ 5532435 w 5545512"/>
              <a:gd name="connsiteY2-146" fmla="*/ 4411681 h 4411681"/>
              <a:gd name="connsiteX3-147" fmla="*/ 29787 w 5545512"/>
              <a:gd name="connsiteY3-148" fmla="*/ 3784783 h 4411681"/>
              <a:gd name="connsiteX4-149" fmla="*/ 0 w 5545512"/>
              <a:gd name="connsiteY4-150" fmla="*/ 0 h 4411681"/>
              <a:gd name="connsiteX0-151" fmla="*/ 0 w 5545512"/>
              <a:gd name="connsiteY0-152" fmla="*/ 0 h 4411681"/>
              <a:gd name="connsiteX1-153" fmla="*/ 5545512 w 5545512"/>
              <a:gd name="connsiteY1-154" fmla="*/ 0 h 4411681"/>
              <a:gd name="connsiteX2-155" fmla="*/ 5532435 w 5545512"/>
              <a:gd name="connsiteY2-156" fmla="*/ 4411681 h 4411681"/>
              <a:gd name="connsiteX3-157" fmla="*/ 29787 w 5545512"/>
              <a:gd name="connsiteY3-158" fmla="*/ 3784783 h 4411681"/>
              <a:gd name="connsiteX4-159" fmla="*/ 0 w 5545512"/>
              <a:gd name="connsiteY4-160" fmla="*/ 0 h 441168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45512" h="4411681">
                <a:moveTo>
                  <a:pt x="0" y="0"/>
                </a:moveTo>
                <a:lnTo>
                  <a:pt x="5545512" y="0"/>
                </a:lnTo>
                <a:lnTo>
                  <a:pt x="5532435" y="4411681"/>
                </a:lnTo>
                <a:cubicBezTo>
                  <a:pt x="3698219" y="4395779"/>
                  <a:pt x="743752" y="4162211"/>
                  <a:pt x="29787" y="3784783"/>
                </a:cubicBezTo>
                <a:cubicBezTo>
                  <a:pt x="25024" y="2505772"/>
                  <a:pt x="4763" y="1279011"/>
                  <a:pt x="0" y="0"/>
                </a:cubicBezTo>
                <a:close/>
              </a:path>
            </a:pathLst>
          </a:custGeom>
          <a:gradFill>
            <a:gsLst>
              <a:gs pos="0">
                <a:schemeClr val="bg1">
                  <a:lumMod val="95000"/>
                  <a:alpha val="0"/>
                </a:schemeClr>
              </a:gs>
              <a:gs pos="100000">
                <a:srgbClr val="79B192">
                  <a:alpha val="0"/>
                </a:srgbClr>
              </a:gs>
              <a:gs pos="46000">
                <a:srgbClr val="007032">
                  <a:alpha val="4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70" name="椭圆 69"/>
          <p:cNvSpPr/>
          <p:nvPr/>
        </p:nvSpPr>
        <p:spPr>
          <a:xfrm>
            <a:off x="791937" y="925921"/>
            <a:ext cx="6622694" cy="705038"/>
          </a:xfrm>
          <a:prstGeom prst="ellipse">
            <a:avLst/>
          </a:prstGeom>
          <a:noFill/>
          <a:ln w="38100" cap="rnd">
            <a:gradFill flip="none" rotWithShape="1">
              <a:gsLst>
                <a:gs pos="0">
                  <a:srgbClr val="007032">
                    <a:alpha val="2000"/>
                  </a:srgbClr>
                </a:gs>
                <a:gs pos="100000">
                  <a:srgbClr val="007032">
                    <a:alpha val="91000"/>
                  </a:srgbClr>
                </a:gs>
              </a:gsLst>
              <a:lin ang="5400000" scaled="0"/>
              <a:tileRect/>
            </a:gradFill>
            <a:prstDash val="sys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82" name="椭圆 81"/>
          <p:cNvSpPr/>
          <p:nvPr/>
        </p:nvSpPr>
        <p:spPr>
          <a:xfrm>
            <a:off x="705274" y="2069493"/>
            <a:ext cx="6824889" cy="705038"/>
          </a:xfrm>
          <a:prstGeom prst="ellipse">
            <a:avLst/>
          </a:prstGeom>
          <a:noFill/>
          <a:ln w="3175">
            <a:gradFill>
              <a:gsLst>
                <a:gs pos="36000">
                  <a:srgbClr val="007032">
                    <a:alpha val="22000"/>
                  </a:srgbClr>
                </a:gs>
                <a:gs pos="100000">
                  <a:srgbClr val="007032"/>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85" name="椭圆 84"/>
          <p:cNvSpPr/>
          <p:nvPr/>
        </p:nvSpPr>
        <p:spPr>
          <a:xfrm>
            <a:off x="705274" y="2923214"/>
            <a:ext cx="6824889" cy="705038"/>
          </a:xfrm>
          <a:prstGeom prst="ellipse">
            <a:avLst/>
          </a:prstGeom>
          <a:noFill/>
          <a:ln w="3175">
            <a:gradFill>
              <a:gsLst>
                <a:gs pos="36000">
                  <a:srgbClr val="007032">
                    <a:alpha val="9000"/>
                  </a:srgbClr>
                </a:gs>
                <a:gs pos="100000">
                  <a:srgbClr val="007032"/>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6" name="矩形 15"/>
          <p:cNvSpPr/>
          <p:nvPr/>
        </p:nvSpPr>
        <p:spPr>
          <a:xfrm>
            <a:off x="795529" y="2514110"/>
            <a:ext cx="6598524" cy="1121586"/>
          </a:xfrm>
          <a:custGeom>
            <a:avLst/>
            <a:gdLst>
              <a:gd name="connsiteX0" fmla="*/ 0 w 5544495"/>
              <a:gd name="connsiteY0" fmla="*/ 0 h 1153582"/>
              <a:gd name="connsiteX1" fmla="*/ 5544495 w 5544495"/>
              <a:gd name="connsiteY1" fmla="*/ 0 h 1153582"/>
              <a:gd name="connsiteX2" fmla="*/ 5544495 w 5544495"/>
              <a:gd name="connsiteY2" fmla="*/ 1153582 h 1153582"/>
              <a:gd name="connsiteX3" fmla="*/ 0 w 5544495"/>
              <a:gd name="connsiteY3" fmla="*/ 1153582 h 1153582"/>
              <a:gd name="connsiteX4" fmla="*/ 0 w 5544495"/>
              <a:gd name="connsiteY4" fmla="*/ 0 h 1153582"/>
              <a:gd name="connsiteX0-1" fmla="*/ 0 w 5544495"/>
              <a:gd name="connsiteY0-2" fmla="*/ 0 h 1153582"/>
              <a:gd name="connsiteX1-3" fmla="*/ 5544495 w 5544495"/>
              <a:gd name="connsiteY1-4" fmla="*/ 0 h 1153582"/>
              <a:gd name="connsiteX2-5" fmla="*/ 5544495 w 5544495"/>
              <a:gd name="connsiteY2-6" fmla="*/ 1153582 h 1153582"/>
              <a:gd name="connsiteX3-7" fmla="*/ 2714213 w 5544495"/>
              <a:gd name="connsiteY3-8" fmla="*/ 1153582 h 1153582"/>
              <a:gd name="connsiteX4-9" fmla="*/ 0 w 5544495"/>
              <a:gd name="connsiteY4-10" fmla="*/ 1153582 h 1153582"/>
              <a:gd name="connsiteX5" fmla="*/ 0 w 5544495"/>
              <a:gd name="connsiteY5" fmla="*/ 0 h 1153582"/>
              <a:gd name="connsiteX0-11" fmla="*/ 0 w 5544495"/>
              <a:gd name="connsiteY0-12" fmla="*/ 0 h 1467907"/>
              <a:gd name="connsiteX1-13" fmla="*/ 5544495 w 5544495"/>
              <a:gd name="connsiteY1-14" fmla="*/ 0 h 1467907"/>
              <a:gd name="connsiteX2-15" fmla="*/ 5544495 w 5544495"/>
              <a:gd name="connsiteY2-16" fmla="*/ 1153582 h 1467907"/>
              <a:gd name="connsiteX3-17" fmla="*/ 2742788 w 5544495"/>
              <a:gd name="connsiteY3-18" fmla="*/ 1467907 h 1467907"/>
              <a:gd name="connsiteX4-19" fmla="*/ 0 w 5544495"/>
              <a:gd name="connsiteY4-20" fmla="*/ 1153582 h 1467907"/>
              <a:gd name="connsiteX5-21" fmla="*/ 0 w 5544495"/>
              <a:gd name="connsiteY5-22" fmla="*/ 0 h 1467907"/>
              <a:gd name="connsiteX0-23" fmla="*/ 0 w 5544495"/>
              <a:gd name="connsiteY0-24" fmla="*/ 0 h 1467907"/>
              <a:gd name="connsiteX1-25" fmla="*/ 5544495 w 5544495"/>
              <a:gd name="connsiteY1-26" fmla="*/ 0 h 1467907"/>
              <a:gd name="connsiteX2-27" fmla="*/ 5544495 w 5544495"/>
              <a:gd name="connsiteY2-28" fmla="*/ 1153582 h 1467907"/>
              <a:gd name="connsiteX3-29" fmla="*/ 2742788 w 5544495"/>
              <a:gd name="connsiteY3-30" fmla="*/ 1467907 h 1467907"/>
              <a:gd name="connsiteX4-31" fmla="*/ 0 w 5544495"/>
              <a:gd name="connsiteY4-32" fmla="*/ 1153582 h 1467907"/>
              <a:gd name="connsiteX5-33" fmla="*/ 0 w 5544495"/>
              <a:gd name="connsiteY5-34" fmla="*/ 0 h 1467907"/>
              <a:gd name="connsiteX0-35" fmla="*/ 0 w 5544495"/>
              <a:gd name="connsiteY0-36" fmla="*/ 0 h 1467907"/>
              <a:gd name="connsiteX1-37" fmla="*/ 5544495 w 5544495"/>
              <a:gd name="connsiteY1-38" fmla="*/ 0 h 1467907"/>
              <a:gd name="connsiteX2-39" fmla="*/ 5544495 w 5544495"/>
              <a:gd name="connsiteY2-40" fmla="*/ 1153582 h 1467907"/>
              <a:gd name="connsiteX3-41" fmla="*/ 2742788 w 5544495"/>
              <a:gd name="connsiteY3-42" fmla="*/ 1467907 h 1467907"/>
              <a:gd name="connsiteX4-43" fmla="*/ 0 w 5544495"/>
              <a:gd name="connsiteY4-44" fmla="*/ 1153582 h 1467907"/>
              <a:gd name="connsiteX5-45" fmla="*/ 0 w 5544495"/>
              <a:gd name="connsiteY5-46" fmla="*/ 0 h 1467907"/>
              <a:gd name="connsiteX0-47" fmla="*/ 0 w 5544495"/>
              <a:gd name="connsiteY0-48" fmla="*/ 0 h 1467907"/>
              <a:gd name="connsiteX1-49" fmla="*/ 5544495 w 5544495"/>
              <a:gd name="connsiteY1-50" fmla="*/ 0 h 1467907"/>
              <a:gd name="connsiteX2-51" fmla="*/ 5544495 w 5544495"/>
              <a:gd name="connsiteY2-52" fmla="*/ 1153582 h 1467907"/>
              <a:gd name="connsiteX3-53" fmla="*/ 2742788 w 5544495"/>
              <a:gd name="connsiteY3-54" fmla="*/ 1467907 h 1467907"/>
              <a:gd name="connsiteX4-55" fmla="*/ 0 w 5544495"/>
              <a:gd name="connsiteY4-56" fmla="*/ 1153582 h 1467907"/>
              <a:gd name="connsiteX5-57" fmla="*/ 0 w 5544495"/>
              <a:gd name="connsiteY5-58" fmla="*/ 0 h 1467907"/>
              <a:gd name="connsiteX0-59" fmla="*/ 0 w 5544495"/>
              <a:gd name="connsiteY0-60" fmla="*/ 0 h 1467907"/>
              <a:gd name="connsiteX1-61" fmla="*/ 5544495 w 5544495"/>
              <a:gd name="connsiteY1-62" fmla="*/ 0 h 1467907"/>
              <a:gd name="connsiteX2-63" fmla="*/ 5544495 w 5544495"/>
              <a:gd name="connsiteY2-64" fmla="*/ 1153582 h 1467907"/>
              <a:gd name="connsiteX3-65" fmla="*/ 2742788 w 5544495"/>
              <a:gd name="connsiteY3-66" fmla="*/ 1467907 h 1467907"/>
              <a:gd name="connsiteX4-67" fmla="*/ 0 w 5544495"/>
              <a:gd name="connsiteY4-68" fmla="*/ 1153582 h 1467907"/>
              <a:gd name="connsiteX5-69" fmla="*/ 0 w 5544495"/>
              <a:gd name="connsiteY5-70" fmla="*/ 0 h 1467907"/>
              <a:gd name="connsiteX0-71" fmla="*/ 0 w 5544495"/>
              <a:gd name="connsiteY0-72" fmla="*/ 0 h 1467907"/>
              <a:gd name="connsiteX1-73" fmla="*/ 5544495 w 5544495"/>
              <a:gd name="connsiteY1-74" fmla="*/ 0 h 1467907"/>
              <a:gd name="connsiteX2-75" fmla="*/ 5544495 w 5544495"/>
              <a:gd name="connsiteY2-76" fmla="*/ 1153582 h 1467907"/>
              <a:gd name="connsiteX3-77" fmla="*/ 2742788 w 5544495"/>
              <a:gd name="connsiteY3-78" fmla="*/ 1467907 h 1467907"/>
              <a:gd name="connsiteX4-79" fmla="*/ 0 w 5544495"/>
              <a:gd name="connsiteY4-80" fmla="*/ 1153582 h 1467907"/>
              <a:gd name="connsiteX5-81" fmla="*/ 0 w 5544495"/>
              <a:gd name="connsiteY5-82" fmla="*/ 0 h 1467907"/>
              <a:gd name="connsiteX0-83" fmla="*/ 0 w 5544495"/>
              <a:gd name="connsiteY0-84" fmla="*/ 0 h 1467907"/>
              <a:gd name="connsiteX1-85" fmla="*/ 5544495 w 5544495"/>
              <a:gd name="connsiteY1-86" fmla="*/ 0 h 1467907"/>
              <a:gd name="connsiteX2-87" fmla="*/ 5544495 w 5544495"/>
              <a:gd name="connsiteY2-88" fmla="*/ 1153582 h 1467907"/>
              <a:gd name="connsiteX3-89" fmla="*/ 2742788 w 5544495"/>
              <a:gd name="connsiteY3-90" fmla="*/ 1467907 h 1467907"/>
              <a:gd name="connsiteX4-91" fmla="*/ 0 w 5544495"/>
              <a:gd name="connsiteY4-92" fmla="*/ 1153582 h 1467907"/>
              <a:gd name="connsiteX5-93" fmla="*/ 0 w 5544495"/>
              <a:gd name="connsiteY5-94" fmla="*/ 0 h 1467907"/>
              <a:gd name="connsiteX0-95" fmla="*/ 0 w 5544495"/>
              <a:gd name="connsiteY0-96" fmla="*/ 0 h 1467907"/>
              <a:gd name="connsiteX1-97" fmla="*/ 5544495 w 5544495"/>
              <a:gd name="connsiteY1-98" fmla="*/ 0 h 1467907"/>
              <a:gd name="connsiteX2-99" fmla="*/ 5544495 w 5544495"/>
              <a:gd name="connsiteY2-100" fmla="*/ 1153582 h 1467907"/>
              <a:gd name="connsiteX3-101" fmla="*/ 2742788 w 5544495"/>
              <a:gd name="connsiteY3-102" fmla="*/ 1467907 h 1467907"/>
              <a:gd name="connsiteX4-103" fmla="*/ 0 w 5544495"/>
              <a:gd name="connsiteY4-104" fmla="*/ 1153582 h 1467907"/>
              <a:gd name="connsiteX5-105" fmla="*/ 0 w 5544495"/>
              <a:gd name="connsiteY5-106" fmla="*/ 0 h 1467907"/>
              <a:gd name="connsiteX0-107" fmla="*/ 0 w 5544495"/>
              <a:gd name="connsiteY0-108" fmla="*/ 0 h 1467907"/>
              <a:gd name="connsiteX1-109" fmla="*/ 5544495 w 5544495"/>
              <a:gd name="connsiteY1-110" fmla="*/ 0 h 1467907"/>
              <a:gd name="connsiteX2-111" fmla="*/ 5544495 w 5544495"/>
              <a:gd name="connsiteY2-112" fmla="*/ 1153582 h 1467907"/>
              <a:gd name="connsiteX3-113" fmla="*/ 2742788 w 5544495"/>
              <a:gd name="connsiteY3-114" fmla="*/ 1467907 h 1467907"/>
              <a:gd name="connsiteX4-115" fmla="*/ 0 w 5544495"/>
              <a:gd name="connsiteY4-116" fmla="*/ 1153582 h 1467907"/>
              <a:gd name="connsiteX5-117" fmla="*/ 0 w 5544495"/>
              <a:gd name="connsiteY5-118" fmla="*/ 0 h 1467907"/>
              <a:gd name="connsiteX0-119" fmla="*/ 0 w 5544495"/>
              <a:gd name="connsiteY0-120" fmla="*/ 0 h 1467907"/>
              <a:gd name="connsiteX1-121" fmla="*/ 5544495 w 5544495"/>
              <a:gd name="connsiteY1-122" fmla="*/ 0 h 1467907"/>
              <a:gd name="connsiteX2-123" fmla="*/ 5544495 w 5544495"/>
              <a:gd name="connsiteY2-124" fmla="*/ 1153582 h 1467907"/>
              <a:gd name="connsiteX3-125" fmla="*/ 2742788 w 5544495"/>
              <a:gd name="connsiteY3-126" fmla="*/ 1467907 h 1467907"/>
              <a:gd name="connsiteX4-127" fmla="*/ 0 w 5544495"/>
              <a:gd name="connsiteY4-128" fmla="*/ 1153582 h 1467907"/>
              <a:gd name="connsiteX5-129" fmla="*/ 0 w 5544495"/>
              <a:gd name="connsiteY5-130" fmla="*/ 0 h 1467907"/>
              <a:gd name="connsiteX0-131" fmla="*/ 0 w 5544495"/>
              <a:gd name="connsiteY0-132" fmla="*/ 0 h 1467907"/>
              <a:gd name="connsiteX1-133" fmla="*/ 5544495 w 5544495"/>
              <a:gd name="connsiteY1-134" fmla="*/ 0 h 1467907"/>
              <a:gd name="connsiteX2-135" fmla="*/ 5544495 w 5544495"/>
              <a:gd name="connsiteY2-136" fmla="*/ 1153582 h 1467907"/>
              <a:gd name="connsiteX3-137" fmla="*/ 2742788 w 5544495"/>
              <a:gd name="connsiteY3-138" fmla="*/ 1467907 h 1467907"/>
              <a:gd name="connsiteX4-139" fmla="*/ 0 w 5544495"/>
              <a:gd name="connsiteY4-140" fmla="*/ 1153582 h 1467907"/>
              <a:gd name="connsiteX5-141" fmla="*/ 0 w 5544495"/>
              <a:gd name="connsiteY5-142" fmla="*/ 0 h 1467907"/>
              <a:gd name="connsiteX0-143" fmla="*/ 0 w 5544495"/>
              <a:gd name="connsiteY0-144" fmla="*/ 0 h 1467907"/>
              <a:gd name="connsiteX1-145" fmla="*/ 5544495 w 5544495"/>
              <a:gd name="connsiteY1-146" fmla="*/ 0 h 1467907"/>
              <a:gd name="connsiteX2-147" fmla="*/ 5544495 w 5544495"/>
              <a:gd name="connsiteY2-148" fmla="*/ 1153582 h 1467907"/>
              <a:gd name="connsiteX3-149" fmla="*/ 2742788 w 5544495"/>
              <a:gd name="connsiteY3-150" fmla="*/ 1467907 h 1467907"/>
              <a:gd name="connsiteX4-151" fmla="*/ 0 w 5544495"/>
              <a:gd name="connsiteY4-152" fmla="*/ 1153582 h 1467907"/>
              <a:gd name="connsiteX5-153" fmla="*/ 0 w 5544495"/>
              <a:gd name="connsiteY5-154" fmla="*/ 0 h 1467907"/>
              <a:gd name="connsiteX0-155" fmla="*/ 0 w 5544495"/>
              <a:gd name="connsiteY0-156" fmla="*/ 0 h 1467907"/>
              <a:gd name="connsiteX1-157" fmla="*/ 5544495 w 5544495"/>
              <a:gd name="connsiteY1-158" fmla="*/ 0 h 1467907"/>
              <a:gd name="connsiteX2-159" fmla="*/ 5544495 w 5544495"/>
              <a:gd name="connsiteY2-160" fmla="*/ 1153582 h 1467907"/>
              <a:gd name="connsiteX3-161" fmla="*/ 2742788 w 5544495"/>
              <a:gd name="connsiteY3-162" fmla="*/ 1467907 h 1467907"/>
              <a:gd name="connsiteX4-163" fmla="*/ 0 w 5544495"/>
              <a:gd name="connsiteY4-164" fmla="*/ 1153582 h 1467907"/>
              <a:gd name="connsiteX5-165" fmla="*/ 0 w 5544495"/>
              <a:gd name="connsiteY5-166" fmla="*/ 0 h 1467907"/>
              <a:gd name="connsiteX0-167" fmla="*/ 0 w 5544495"/>
              <a:gd name="connsiteY0-168" fmla="*/ 0 h 1467907"/>
              <a:gd name="connsiteX1-169" fmla="*/ 5544495 w 5544495"/>
              <a:gd name="connsiteY1-170" fmla="*/ 0 h 1467907"/>
              <a:gd name="connsiteX2-171" fmla="*/ 5544495 w 5544495"/>
              <a:gd name="connsiteY2-172" fmla="*/ 1153582 h 1467907"/>
              <a:gd name="connsiteX3-173" fmla="*/ 2742788 w 5544495"/>
              <a:gd name="connsiteY3-174" fmla="*/ 1467907 h 1467907"/>
              <a:gd name="connsiteX4-175" fmla="*/ 0 w 5544495"/>
              <a:gd name="connsiteY4-176" fmla="*/ 1153582 h 1467907"/>
              <a:gd name="connsiteX5-177" fmla="*/ 0 w 5544495"/>
              <a:gd name="connsiteY5-178" fmla="*/ 0 h 1467907"/>
              <a:gd name="connsiteX0-179" fmla="*/ 0 w 5544495"/>
              <a:gd name="connsiteY0-180" fmla="*/ 0 h 1467907"/>
              <a:gd name="connsiteX1-181" fmla="*/ 5544495 w 5544495"/>
              <a:gd name="connsiteY1-182" fmla="*/ 0 h 1467907"/>
              <a:gd name="connsiteX2-183" fmla="*/ 5544495 w 5544495"/>
              <a:gd name="connsiteY2-184" fmla="*/ 1153582 h 1467907"/>
              <a:gd name="connsiteX3-185" fmla="*/ 2742788 w 5544495"/>
              <a:gd name="connsiteY3-186" fmla="*/ 1467907 h 1467907"/>
              <a:gd name="connsiteX4-187" fmla="*/ 0 w 5544495"/>
              <a:gd name="connsiteY4-188" fmla="*/ 1153582 h 1467907"/>
              <a:gd name="connsiteX5-189" fmla="*/ 0 w 5544495"/>
              <a:gd name="connsiteY5-190" fmla="*/ 0 h 1467907"/>
              <a:gd name="connsiteX0-191" fmla="*/ 0 w 5544495"/>
              <a:gd name="connsiteY0-192" fmla="*/ 0 h 1467907"/>
              <a:gd name="connsiteX1-193" fmla="*/ 5544495 w 5544495"/>
              <a:gd name="connsiteY1-194" fmla="*/ 0 h 1467907"/>
              <a:gd name="connsiteX2-195" fmla="*/ 5544495 w 5544495"/>
              <a:gd name="connsiteY2-196" fmla="*/ 1153582 h 1467907"/>
              <a:gd name="connsiteX3-197" fmla="*/ 2742788 w 5544495"/>
              <a:gd name="connsiteY3-198" fmla="*/ 1467907 h 1467907"/>
              <a:gd name="connsiteX4-199" fmla="*/ 0 w 5544495"/>
              <a:gd name="connsiteY4-200" fmla="*/ 1153582 h 1467907"/>
              <a:gd name="connsiteX5-201" fmla="*/ 0 w 5544495"/>
              <a:gd name="connsiteY5-202" fmla="*/ 0 h 1467907"/>
              <a:gd name="connsiteX0-203" fmla="*/ 0 w 5544495"/>
              <a:gd name="connsiteY0-204" fmla="*/ 0 h 1667932"/>
              <a:gd name="connsiteX1-205" fmla="*/ 5544495 w 5544495"/>
              <a:gd name="connsiteY1-206" fmla="*/ 0 h 1667932"/>
              <a:gd name="connsiteX2-207" fmla="*/ 5544495 w 5544495"/>
              <a:gd name="connsiteY2-208" fmla="*/ 1153582 h 1667932"/>
              <a:gd name="connsiteX3-209" fmla="*/ 2785650 w 5544495"/>
              <a:gd name="connsiteY3-210" fmla="*/ 1667932 h 1667932"/>
              <a:gd name="connsiteX4-211" fmla="*/ 0 w 5544495"/>
              <a:gd name="connsiteY4-212" fmla="*/ 1153582 h 1667932"/>
              <a:gd name="connsiteX5-213" fmla="*/ 0 w 5544495"/>
              <a:gd name="connsiteY5-214" fmla="*/ 0 h 1667932"/>
              <a:gd name="connsiteX0-215" fmla="*/ 0 w 5544495"/>
              <a:gd name="connsiteY0-216" fmla="*/ 0 h 1482195"/>
              <a:gd name="connsiteX1-217" fmla="*/ 5544495 w 5544495"/>
              <a:gd name="connsiteY1-218" fmla="*/ 0 h 1482195"/>
              <a:gd name="connsiteX2-219" fmla="*/ 5544495 w 5544495"/>
              <a:gd name="connsiteY2-220" fmla="*/ 1153582 h 1482195"/>
              <a:gd name="connsiteX3-221" fmla="*/ 2714213 w 5544495"/>
              <a:gd name="connsiteY3-222" fmla="*/ 1482195 h 1482195"/>
              <a:gd name="connsiteX4-223" fmla="*/ 0 w 5544495"/>
              <a:gd name="connsiteY4-224" fmla="*/ 1153582 h 1482195"/>
              <a:gd name="connsiteX5-225" fmla="*/ 0 w 5544495"/>
              <a:gd name="connsiteY5-226" fmla="*/ 0 h 1482195"/>
              <a:gd name="connsiteX0-227" fmla="*/ 0 w 5544495"/>
              <a:gd name="connsiteY0-228" fmla="*/ 0 h 1482195"/>
              <a:gd name="connsiteX1-229" fmla="*/ 5544495 w 5544495"/>
              <a:gd name="connsiteY1-230" fmla="*/ 0 h 1482195"/>
              <a:gd name="connsiteX2-231" fmla="*/ 5544495 w 5544495"/>
              <a:gd name="connsiteY2-232" fmla="*/ 1153582 h 1482195"/>
              <a:gd name="connsiteX3-233" fmla="*/ 2714213 w 5544495"/>
              <a:gd name="connsiteY3-234" fmla="*/ 1482195 h 1482195"/>
              <a:gd name="connsiteX4-235" fmla="*/ 0 w 5544495"/>
              <a:gd name="connsiteY4-236" fmla="*/ 1153582 h 1482195"/>
              <a:gd name="connsiteX5-237" fmla="*/ 0 w 5544495"/>
              <a:gd name="connsiteY5-238" fmla="*/ 0 h 1482195"/>
              <a:gd name="connsiteX0-239" fmla="*/ 0 w 5544495"/>
              <a:gd name="connsiteY0-240" fmla="*/ 0 h 1482195"/>
              <a:gd name="connsiteX1-241" fmla="*/ 5544495 w 5544495"/>
              <a:gd name="connsiteY1-242" fmla="*/ 0 h 1482195"/>
              <a:gd name="connsiteX2-243" fmla="*/ 5544495 w 5544495"/>
              <a:gd name="connsiteY2-244" fmla="*/ 1153582 h 1482195"/>
              <a:gd name="connsiteX3-245" fmla="*/ 2714213 w 5544495"/>
              <a:gd name="connsiteY3-246" fmla="*/ 1482195 h 1482195"/>
              <a:gd name="connsiteX4-247" fmla="*/ 0 w 5544495"/>
              <a:gd name="connsiteY4-248" fmla="*/ 1153582 h 1482195"/>
              <a:gd name="connsiteX5-249" fmla="*/ 0 w 5544495"/>
              <a:gd name="connsiteY5-250" fmla="*/ 0 h 1482195"/>
              <a:gd name="connsiteX0-251" fmla="*/ 0 w 5544495"/>
              <a:gd name="connsiteY0-252" fmla="*/ 0 h 1482195"/>
              <a:gd name="connsiteX1-253" fmla="*/ 5544495 w 5544495"/>
              <a:gd name="connsiteY1-254" fmla="*/ 0 h 1482195"/>
              <a:gd name="connsiteX2-255" fmla="*/ 5544495 w 5544495"/>
              <a:gd name="connsiteY2-256" fmla="*/ 1153582 h 1482195"/>
              <a:gd name="connsiteX3-257" fmla="*/ 2714213 w 5544495"/>
              <a:gd name="connsiteY3-258" fmla="*/ 1482195 h 1482195"/>
              <a:gd name="connsiteX4-259" fmla="*/ 0 w 5544495"/>
              <a:gd name="connsiteY4-260" fmla="*/ 1153582 h 1482195"/>
              <a:gd name="connsiteX5-261" fmla="*/ 0 w 5544495"/>
              <a:gd name="connsiteY5-262" fmla="*/ 0 h 1482195"/>
              <a:gd name="connsiteX0-263" fmla="*/ 0 w 5544495"/>
              <a:gd name="connsiteY0-264" fmla="*/ 0 h 1482195"/>
              <a:gd name="connsiteX1-265" fmla="*/ 5544495 w 5544495"/>
              <a:gd name="connsiteY1-266" fmla="*/ 0 h 1482195"/>
              <a:gd name="connsiteX2-267" fmla="*/ 5544495 w 5544495"/>
              <a:gd name="connsiteY2-268" fmla="*/ 1153582 h 1482195"/>
              <a:gd name="connsiteX3-269" fmla="*/ 2714213 w 5544495"/>
              <a:gd name="connsiteY3-270" fmla="*/ 1482195 h 1482195"/>
              <a:gd name="connsiteX4-271" fmla="*/ 0 w 5544495"/>
              <a:gd name="connsiteY4-272" fmla="*/ 1153582 h 1482195"/>
              <a:gd name="connsiteX5-273" fmla="*/ 0 w 5544495"/>
              <a:gd name="connsiteY5-274" fmla="*/ 0 h 1482195"/>
              <a:gd name="connsiteX0-275" fmla="*/ 0 w 5544495"/>
              <a:gd name="connsiteY0-276" fmla="*/ 0 h 1482195"/>
              <a:gd name="connsiteX1-277" fmla="*/ 5544495 w 5544495"/>
              <a:gd name="connsiteY1-278" fmla="*/ 185738 h 1482195"/>
              <a:gd name="connsiteX2-279" fmla="*/ 5544495 w 5544495"/>
              <a:gd name="connsiteY2-280" fmla="*/ 1153582 h 1482195"/>
              <a:gd name="connsiteX3-281" fmla="*/ 2714213 w 5544495"/>
              <a:gd name="connsiteY3-282" fmla="*/ 1482195 h 1482195"/>
              <a:gd name="connsiteX4-283" fmla="*/ 0 w 5544495"/>
              <a:gd name="connsiteY4-284" fmla="*/ 1153582 h 1482195"/>
              <a:gd name="connsiteX5-285" fmla="*/ 0 w 5544495"/>
              <a:gd name="connsiteY5-286" fmla="*/ 0 h 1482195"/>
              <a:gd name="connsiteX0-287" fmla="*/ 0 w 5544495"/>
              <a:gd name="connsiteY0-288" fmla="*/ 0 h 1482195"/>
              <a:gd name="connsiteX1-289" fmla="*/ 5530207 w 5544495"/>
              <a:gd name="connsiteY1-290" fmla="*/ 28576 h 1482195"/>
              <a:gd name="connsiteX2-291" fmla="*/ 5544495 w 5544495"/>
              <a:gd name="connsiteY2-292" fmla="*/ 1153582 h 1482195"/>
              <a:gd name="connsiteX3-293" fmla="*/ 2714213 w 5544495"/>
              <a:gd name="connsiteY3-294" fmla="*/ 1482195 h 1482195"/>
              <a:gd name="connsiteX4-295" fmla="*/ 0 w 5544495"/>
              <a:gd name="connsiteY4-296" fmla="*/ 1153582 h 1482195"/>
              <a:gd name="connsiteX5-297" fmla="*/ 0 w 5544495"/>
              <a:gd name="connsiteY5-298" fmla="*/ 0 h 1482195"/>
              <a:gd name="connsiteX0-299" fmla="*/ 0 w 5544495"/>
              <a:gd name="connsiteY0-300" fmla="*/ 0 h 1482195"/>
              <a:gd name="connsiteX1-301" fmla="*/ 5530207 w 5544495"/>
              <a:gd name="connsiteY1-302" fmla="*/ 28576 h 1482195"/>
              <a:gd name="connsiteX2-303" fmla="*/ 5544495 w 5544495"/>
              <a:gd name="connsiteY2-304" fmla="*/ 1153582 h 1482195"/>
              <a:gd name="connsiteX3-305" fmla="*/ 2714213 w 5544495"/>
              <a:gd name="connsiteY3-306" fmla="*/ 1482195 h 1482195"/>
              <a:gd name="connsiteX4-307" fmla="*/ 0 w 5544495"/>
              <a:gd name="connsiteY4-308" fmla="*/ 1153582 h 1482195"/>
              <a:gd name="connsiteX5-309" fmla="*/ 0 w 5544495"/>
              <a:gd name="connsiteY5-310" fmla="*/ 0 h 1482195"/>
              <a:gd name="connsiteX0-311" fmla="*/ 0 w 5552432"/>
              <a:gd name="connsiteY0-312" fmla="*/ 0 h 1482195"/>
              <a:gd name="connsiteX1-313" fmla="*/ 5552432 w 5552432"/>
              <a:gd name="connsiteY1-314" fmla="*/ 25401 h 1482195"/>
              <a:gd name="connsiteX2-315" fmla="*/ 5544495 w 5552432"/>
              <a:gd name="connsiteY2-316" fmla="*/ 1153582 h 1482195"/>
              <a:gd name="connsiteX3-317" fmla="*/ 2714213 w 5552432"/>
              <a:gd name="connsiteY3-318" fmla="*/ 1482195 h 1482195"/>
              <a:gd name="connsiteX4-319" fmla="*/ 0 w 5552432"/>
              <a:gd name="connsiteY4-320" fmla="*/ 1153582 h 1482195"/>
              <a:gd name="connsiteX5-321" fmla="*/ 0 w 5552432"/>
              <a:gd name="connsiteY5-322" fmla="*/ 0 h 1482195"/>
              <a:gd name="connsiteX0-323" fmla="*/ 0 w 5552432"/>
              <a:gd name="connsiteY0-324" fmla="*/ 0 h 1482195"/>
              <a:gd name="connsiteX1-325" fmla="*/ 5552432 w 5552432"/>
              <a:gd name="connsiteY1-326" fmla="*/ 25401 h 1482195"/>
              <a:gd name="connsiteX2-327" fmla="*/ 5544495 w 5552432"/>
              <a:gd name="connsiteY2-328" fmla="*/ 1153582 h 1482195"/>
              <a:gd name="connsiteX3-329" fmla="*/ 2714213 w 5552432"/>
              <a:gd name="connsiteY3-330" fmla="*/ 1482195 h 1482195"/>
              <a:gd name="connsiteX4-331" fmla="*/ 0 w 5552432"/>
              <a:gd name="connsiteY4-332" fmla="*/ 1153582 h 1482195"/>
              <a:gd name="connsiteX5-333" fmla="*/ 0 w 5552432"/>
              <a:gd name="connsiteY5-334" fmla="*/ 0 h 1482195"/>
              <a:gd name="connsiteX0-335" fmla="*/ 0 w 5552432"/>
              <a:gd name="connsiteY0-336" fmla="*/ 0 h 1482195"/>
              <a:gd name="connsiteX1-337" fmla="*/ 5552432 w 5552432"/>
              <a:gd name="connsiteY1-338" fmla="*/ 25401 h 1482195"/>
              <a:gd name="connsiteX2-339" fmla="*/ 5544495 w 5552432"/>
              <a:gd name="connsiteY2-340" fmla="*/ 1153582 h 1482195"/>
              <a:gd name="connsiteX3-341" fmla="*/ 2714213 w 5552432"/>
              <a:gd name="connsiteY3-342" fmla="*/ 1482195 h 1482195"/>
              <a:gd name="connsiteX4-343" fmla="*/ 0 w 5552432"/>
              <a:gd name="connsiteY4-344" fmla="*/ 1153582 h 1482195"/>
              <a:gd name="connsiteX5-345" fmla="*/ 0 w 5552432"/>
              <a:gd name="connsiteY5-346" fmla="*/ 0 h 1482195"/>
              <a:gd name="connsiteX0-347" fmla="*/ 0 w 5552432"/>
              <a:gd name="connsiteY0-348" fmla="*/ 0 h 1482195"/>
              <a:gd name="connsiteX1-349" fmla="*/ 5552432 w 5552432"/>
              <a:gd name="connsiteY1-350" fmla="*/ 25401 h 1482195"/>
              <a:gd name="connsiteX2-351" fmla="*/ 5544495 w 5552432"/>
              <a:gd name="connsiteY2-352" fmla="*/ 1153582 h 1482195"/>
              <a:gd name="connsiteX3-353" fmla="*/ 2714213 w 5552432"/>
              <a:gd name="connsiteY3-354" fmla="*/ 1482195 h 1482195"/>
              <a:gd name="connsiteX4-355" fmla="*/ 45268 w 5552432"/>
              <a:gd name="connsiteY4-356" fmla="*/ 1135475 h 1482195"/>
              <a:gd name="connsiteX5-357" fmla="*/ 0 w 5552432"/>
              <a:gd name="connsiteY5-358" fmla="*/ 0 h 1482195"/>
              <a:gd name="connsiteX0-359" fmla="*/ 0 w 5552432"/>
              <a:gd name="connsiteY0-360" fmla="*/ 0 h 1482195"/>
              <a:gd name="connsiteX1-361" fmla="*/ 5552432 w 5552432"/>
              <a:gd name="connsiteY1-362" fmla="*/ 25401 h 1482195"/>
              <a:gd name="connsiteX2-363" fmla="*/ 5544495 w 5552432"/>
              <a:gd name="connsiteY2-364" fmla="*/ 1153582 h 1482195"/>
              <a:gd name="connsiteX3-365" fmla="*/ 2714213 w 5552432"/>
              <a:gd name="connsiteY3-366" fmla="*/ 1482195 h 1482195"/>
              <a:gd name="connsiteX4-367" fmla="*/ 45268 w 5552432"/>
              <a:gd name="connsiteY4-368" fmla="*/ 1135475 h 1482195"/>
              <a:gd name="connsiteX5-369" fmla="*/ 0 w 5552432"/>
              <a:gd name="connsiteY5-370" fmla="*/ 0 h 1482195"/>
              <a:gd name="connsiteX0-371" fmla="*/ 0 w 5525272"/>
              <a:gd name="connsiteY0-372" fmla="*/ 0 h 1464088"/>
              <a:gd name="connsiteX1-373" fmla="*/ 5525272 w 5525272"/>
              <a:gd name="connsiteY1-374" fmla="*/ 7294 h 1464088"/>
              <a:gd name="connsiteX2-375" fmla="*/ 5517335 w 5525272"/>
              <a:gd name="connsiteY2-376" fmla="*/ 1135475 h 1464088"/>
              <a:gd name="connsiteX3-377" fmla="*/ 2687053 w 5525272"/>
              <a:gd name="connsiteY3-378" fmla="*/ 1464088 h 1464088"/>
              <a:gd name="connsiteX4-379" fmla="*/ 18108 w 5525272"/>
              <a:gd name="connsiteY4-380" fmla="*/ 1117368 h 1464088"/>
              <a:gd name="connsiteX5-381" fmla="*/ 0 w 5525272"/>
              <a:gd name="connsiteY5-382" fmla="*/ 0 h 1464088"/>
              <a:gd name="connsiteX0-383" fmla="*/ 0 w 5525272"/>
              <a:gd name="connsiteY0-384" fmla="*/ 0 h 1464088"/>
              <a:gd name="connsiteX1-385" fmla="*/ 5525272 w 5525272"/>
              <a:gd name="connsiteY1-386" fmla="*/ 7294 h 1464088"/>
              <a:gd name="connsiteX2-387" fmla="*/ 5517335 w 5525272"/>
              <a:gd name="connsiteY2-388" fmla="*/ 1135475 h 1464088"/>
              <a:gd name="connsiteX3-389" fmla="*/ 2687053 w 5525272"/>
              <a:gd name="connsiteY3-390" fmla="*/ 1464088 h 1464088"/>
              <a:gd name="connsiteX4-391" fmla="*/ 18108 w 5525272"/>
              <a:gd name="connsiteY4-392" fmla="*/ 1117368 h 1464088"/>
              <a:gd name="connsiteX5-393" fmla="*/ 0 w 5525272"/>
              <a:gd name="connsiteY5-394" fmla="*/ 0 h 14640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525272" h="1464088">
                <a:moveTo>
                  <a:pt x="0" y="0"/>
                </a:moveTo>
                <a:cubicBezTo>
                  <a:pt x="1053584" y="497656"/>
                  <a:pt x="4875669" y="405756"/>
                  <a:pt x="5525272" y="7294"/>
                </a:cubicBezTo>
                <a:cubicBezTo>
                  <a:pt x="5522626" y="383354"/>
                  <a:pt x="5519981" y="759415"/>
                  <a:pt x="5517335" y="1135475"/>
                </a:cubicBezTo>
                <a:cubicBezTo>
                  <a:pt x="5242246" y="1267236"/>
                  <a:pt x="4463918" y="1445037"/>
                  <a:pt x="2687053" y="1464088"/>
                </a:cubicBezTo>
                <a:cubicBezTo>
                  <a:pt x="1729927" y="1459326"/>
                  <a:pt x="494268" y="1365725"/>
                  <a:pt x="18108" y="1117368"/>
                </a:cubicBezTo>
                <a:lnTo>
                  <a:pt x="0" y="0"/>
                </a:lnTo>
                <a:close/>
              </a:path>
            </a:pathLst>
          </a:custGeom>
          <a:gradFill flip="none" rotWithShape="1">
            <a:gsLst>
              <a:gs pos="6000">
                <a:schemeClr val="bg1">
                  <a:alpha val="39000"/>
                </a:schemeClr>
              </a:gs>
              <a:gs pos="100000">
                <a:schemeClr val="bg1">
                  <a:alpha val="12000"/>
                </a:schemeClr>
              </a:gs>
              <a:gs pos="46000">
                <a:schemeClr val="bg1">
                  <a:alpha val="53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20" name="下箭头 19"/>
          <p:cNvSpPr/>
          <p:nvPr/>
        </p:nvSpPr>
        <p:spPr>
          <a:xfrm>
            <a:off x="1177932" y="3534166"/>
            <a:ext cx="1818585" cy="939699"/>
          </a:xfrm>
          <a:prstGeom prst="downArrow">
            <a:avLst>
              <a:gd name="adj1" fmla="val 85752"/>
              <a:gd name="adj2" fmla="val 23880"/>
            </a:avLst>
          </a:prstGeom>
          <a:noFill/>
          <a:ln>
            <a:gradFill>
              <a:gsLst>
                <a:gs pos="28000">
                  <a:srgbClr val="007032">
                    <a:alpha val="0"/>
                  </a:srgbClr>
                </a:gs>
                <a:gs pos="100000">
                  <a:srgbClr val="007032">
                    <a:alpha val="14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pic>
        <p:nvPicPr>
          <p:cNvPr id="25" name="图形 24"/>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254784" y="1121806"/>
            <a:ext cx="364242" cy="349672"/>
          </a:xfrm>
          <a:prstGeom prst="rect">
            <a:avLst/>
          </a:prstGeom>
        </p:spPr>
      </p:pic>
      <p:sp>
        <p:nvSpPr>
          <p:cNvPr id="118" name="矩形 1"/>
          <p:cNvSpPr/>
          <p:nvPr/>
        </p:nvSpPr>
        <p:spPr>
          <a:xfrm>
            <a:off x="7689721" y="1297037"/>
            <a:ext cx="3632393" cy="3485697"/>
          </a:xfrm>
          <a:custGeom>
            <a:avLst/>
            <a:gdLst>
              <a:gd name="connsiteX0" fmla="*/ 0 w 5545512"/>
              <a:gd name="connsiteY0" fmla="*/ 0 h 3822745"/>
              <a:gd name="connsiteX1" fmla="*/ 5545512 w 5545512"/>
              <a:gd name="connsiteY1" fmla="*/ 0 h 3822745"/>
              <a:gd name="connsiteX2" fmla="*/ 5545512 w 5545512"/>
              <a:gd name="connsiteY2" fmla="*/ 3822745 h 3822745"/>
              <a:gd name="connsiteX3" fmla="*/ 0 w 5545512"/>
              <a:gd name="connsiteY3" fmla="*/ 3822745 h 3822745"/>
              <a:gd name="connsiteX4" fmla="*/ 0 w 5545512"/>
              <a:gd name="connsiteY4" fmla="*/ 0 h 3822745"/>
              <a:gd name="connsiteX0-1" fmla="*/ 0 w 5545512"/>
              <a:gd name="connsiteY0-2" fmla="*/ 0 h 3822745"/>
              <a:gd name="connsiteX1-3" fmla="*/ 5545512 w 5545512"/>
              <a:gd name="connsiteY1-4" fmla="*/ 0 h 3822745"/>
              <a:gd name="connsiteX2-5" fmla="*/ 5545512 w 5545512"/>
              <a:gd name="connsiteY2-6" fmla="*/ 3822745 h 3822745"/>
              <a:gd name="connsiteX3-7" fmla="*/ 1443038 w 5545512"/>
              <a:gd name="connsiteY3-8" fmla="*/ 3822745 h 3822745"/>
              <a:gd name="connsiteX4-9" fmla="*/ 0 w 5545512"/>
              <a:gd name="connsiteY4-10" fmla="*/ 0 h 3822745"/>
              <a:gd name="connsiteX0-11" fmla="*/ 0 w 5545512"/>
              <a:gd name="connsiteY0-12" fmla="*/ 0 h 3822745"/>
              <a:gd name="connsiteX1-13" fmla="*/ 5545512 w 5545512"/>
              <a:gd name="connsiteY1-14" fmla="*/ 0 h 3822745"/>
              <a:gd name="connsiteX2-15" fmla="*/ 4616824 w 5545512"/>
              <a:gd name="connsiteY2-16" fmla="*/ 3822745 h 3822745"/>
              <a:gd name="connsiteX3-17" fmla="*/ 1443038 w 5545512"/>
              <a:gd name="connsiteY3-18" fmla="*/ 3822745 h 3822745"/>
              <a:gd name="connsiteX4-19" fmla="*/ 0 w 5545512"/>
              <a:gd name="connsiteY4-20" fmla="*/ 0 h 3822745"/>
              <a:gd name="connsiteX0-21" fmla="*/ 0 w 5545512"/>
              <a:gd name="connsiteY0-22" fmla="*/ 0 h 3822745"/>
              <a:gd name="connsiteX1-23" fmla="*/ 5545512 w 5545512"/>
              <a:gd name="connsiteY1-24" fmla="*/ 0 h 3822745"/>
              <a:gd name="connsiteX2-25" fmla="*/ 4616824 w 5545512"/>
              <a:gd name="connsiteY2-26" fmla="*/ 3822745 h 3822745"/>
              <a:gd name="connsiteX3-27" fmla="*/ 957263 w 5545512"/>
              <a:gd name="connsiteY3-28" fmla="*/ 3822745 h 3822745"/>
              <a:gd name="connsiteX4-29" fmla="*/ 0 w 5545512"/>
              <a:gd name="connsiteY4-30" fmla="*/ 0 h 3822745"/>
              <a:gd name="connsiteX0-31" fmla="*/ 0 w 5545512"/>
              <a:gd name="connsiteY0-32" fmla="*/ 0 h 3822745"/>
              <a:gd name="connsiteX1-33" fmla="*/ 5545512 w 5545512"/>
              <a:gd name="connsiteY1-34" fmla="*/ 0 h 3822745"/>
              <a:gd name="connsiteX2-35" fmla="*/ 4616824 w 5545512"/>
              <a:gd name="connsiteY2-36" fmla="*/ 3822745 h 3822745"/>
              <a:gd name="connsiteX3-37" fmla="*/ 85726 w 5545512"/>
              <a:gd name="connsiteY3-38" fmla="*/ 3822745 h 3822745"/>
              <a:gd name="connsiteX4-39" fmla="*/ 0 w 5545512"/>
              <a:gd name="connsiteY4-40" fmla="*/ 0 h 3822745"/>
              <a:gd name="connsiteX0-41" fmla="*/ 0 w 5545512"/>
              <a:gd name="connsiteY0-42" fmla="*/ 0 h 3822745"/>
              <a:gd name="connsiteX1-43" fmla="*/ 5545512 w 5545512"/>
              <a:gd name="connsiteY1-44" fmla="*/ 0 h 3822745"/>
              <a:gd name="connsiteX2-45" fmla="*/ 5516937 w 5545512"/>
              <a:gd name="connsiteY2-46" fmla="*/ 3822745 h 3822745"/>
              <a:gd name="connsiteX3-47" fmla="*/ 85726 w 5545512"/>
              <a:gd name="connsiteY3-48" fmla="*/ 3822745 h 3822745"/>
              <a:gd name="connsiteX4-49" fmla="*/ 0 w 5545512"/>
              <a:gd name="connsiteY4-50" fmla="*/ 0 h 3822745"/>
              <a:gd name="connsiteX0-51" fmla="*/ 0 w 5545512"/>
              <a:gd name="connsiteY0-52" fmla="*/ 0 h 3837032"/>
              <a:gd name="connsiteX1-53" fmla="*/ 5545512 w 5545512"/>
              <a:gd name="connsiteY1-54" fmla="*/ 0 h 3837032"/>
              <a:gd name="connsiteX2-55" fmla="*/ 5516937 w 5545512"/>
              <a:gd name="connsiteY2-56" fmla="*/ 3822745 h 3837032"/>
              <a:gd name="connsiteX3-57" fmla="*/ 14288 w 5545512"/>
              <a:gd name="connsiteY3-58" fmla="*/ 3837032 h 3837032"/>
              <a:gd name="connsiteX4-59" fmla="*/ 0 w 5545512"/>
              <a:gd name="connsiteY4-60" fmla="*/ 0 h 3837032"/>
              <a:gd name="connsiteX0-61" fmla="*/ 2458 w 5547970"/>
              <a:gd name="connsiteY0-62" fmla="*/ 0 h 4394971"/>
              <a:gd name="connsiteX1-63" fmla="*/ 5547970 w 5547970"/>
              <a:gd name="connsiteY1-64" fmla="*/ 0 h 4394971"/>
              <a:gd name="connsiteX2-65" fmla="*/ 5519395 w 5547970"/>
              <a:gd name="connsiteY2-66" fmla="*/ 3822745 h 4394971"/>
              <a:gd name="connsiteX3-67" fmla="*/ 1248 w 5547970"/>
              <a:gd name="connsiteY3-68" fmla="*/ 4394971 h 4394971"/>
              <a:gd name="connsiteX4-69" fmla="*/ 2458 w 5547970"/>
              <a:gd name="connsiteY4-70" fmla="*/ 0 h 4394971"/>
              <a:gd name="connsiteX0-71" fmla="*/ 2458 w 5547970"/>
              <a:gd name="connsiteY0-72" fmla="*/ 0 h 4395186"/>
              <a:gd name="connsiteX1-73" fmla="*/ 5547970 w 5547970"/>
              <a:gd name="connsiteY1-74" fmla="*/ 0 h 4395186"/>
              <a:gd name="connsiteX2-75" fmla="*/ 5519395 w 5547970"/>
              <a:gd name="connsiteY2-76" fmla="*/ 3822745 h 4395186"/>
              <a:gd name="connsiteX3-77" fmla="*/ 1248 w 5547970"/>
              <a:gd name="connsiteY3-78" fmla="*/ 4394971 h 4395186"/>
              <a:gd name="connsiteX4-79" fmla="*/ 2458 w 5547970"/>
              <a:gd name="connsiteY4-80" fmla="*/ 0 h 4395186"/>
              <a:gd name="connsiteX0-81" fmla="*/ 2458 w 5547970"/>
              <a:gd name="connsiteY0-82" fmla="*/ 0 h 4395434"/>
              <a:gd name="connsiteX1-83" fmla="*/ 5547970 w 5547970"/>
              <a:gd name="connsiteY1-84" fmla="*/ 0 h 4395434"/>
              <a:gd name="connsiteX2-85" fmla="*/ 5519395 w 5547970"/>
              <a:gd name="connsiteY2-86" fmla="*/ 3822745 h 4395434"/>
              <a:gd name="connsiteX3-87" fmla="*/ 1248 w 5547970"/>
              <a:gd name="connsiteY3-88" fmla="*/ 4394971 h 4395434"/>
              <a:gd name="connsiteX4-89" fmla="*/ 2458 w 5547970"/>
              <a:gd name="connsiteY4-90" fmla="*/ 0 h 4395434"/>
              <a:gd name="connsiteX0-91" fmla="*/ 2458 w 5547970"/>
              <a:gd name="connsiteY0-92" fmla="*/ 0 h 4398508"/>
              <a:gd name="connsiteX1-93" fmla="*/ 5547970 w 5547970"/>
              <a:gd name="connsiteY1-94" fmla="*/ 0 h 4398508"/>
              <a:gd name="connsiteX2-95" fmla="*/ 5519395 w 5547970"/>
              <a:gd name="connsiteY2-96" fmla="*/ 4010122 h 4398508"/>
              <a:gd name="connsiteX3-97" fmla="*/ 1248 w 5547970"/>
              <a:gd name="connsiteY3-98" fmla="*/ 4394971 h 4398508"/>
              <a:gd name="connsiteX4-99" fmla="*/ 2458 w 5547970"/>
              <a:gd name="connsiteY4-100" fmla="*/ 0 h 4398508"/>
              <a:gd name="connsiteX0-101" fmla="*/ 2458 w 5547970"/>
              <a:gd name="connsiteY0-102" fmla="*/ 0 h 4395496"/>
              <a:gd name="connsiteX1-103" fmla="*/ 5547970 w 5547970"/>
              <a:gd name="connsiteY1-104" fmla="*/ 0 h 4395496"/>
              <a:gd name="connsiteX2-105" fmla="*/ 5526890 w 5547970"/>
              <a:gd name="connsiteY2-106" fmla="*/ 3845230 h 4395496"/>
              <a:gd name="connsiteX3-107" fmla="*/ 1248 w 5547970"/>
              <a:gd name="connsiteY3-108" fmla="*/ 4394971 h 4395496"/>
              <a:gd name="connsiteX4-109" fmla="*/ 2458 w 5547970"/>
              <a:gd name="connsiteY4-110" fmla="*/ 0 h 4395496"/>
              <a:gd name="connsiteX0-111" fmla="*/ 2458 w 5547970"/>
              <a:gd name="connsiteY0-112" fmla="*/ 0 h 4395324"/>
              <a:gd name="connsiteX1-113" fmla="*/ 5547970 w 5547970"/>
              <a:gd name="connsiteY1-114" fmla="*/ 0 h 4395324"/>
              <a:gd name="connsiteX2-115" fmla="*/ 5526890 w 5547970"/>
              <a:gd name="connsiteY2-116" fmla="*/ 3845230 h 4395324"/>
              <a:gd name="connsiteX3-117" fmla="*/ 1248 w 5547970"/>
              <a:gd name="connsiteY3-118" fmla="*/ 4394971 h 4395324"/>
              <a:gd name="connsiteX4-119" fmla="*/ 2458 w 5547970"/>
              <a:gd name="connsiteY4-120" fmla="*/ 0 h 4395324"/>
              <a:gd name="connsiteX0-121" fmla="*/ 2458 w 5547970"/>
              <a:gd name="connsiteY0-122" fmla="*/ 0 h 4394971"/>
              <a:gd name="connsiteX1-123" fmla="*/ 5547970 w 5547970"/>
              <a:gd name="connsiteY1-124" fmla="*/ 0 h 4394971"/>
              <a:gd name="connsiteX2-125" fmla="*/ 5526890 w 5547970"/>
              <a:gd name="connsiteY2-126" fmla="*/ 3845230 h 4394971"/>
              <a:gd name="connsiteX3-127" fmla="*/ 1248 w 5547970"/>
              <a:gd name="connsiteY3-128" fmla="*/ 4394971 h 4394971"/>
              <a:gd name="connsiteX4-129" fmla="*/ 2458 w 5547970"/>
              <a:gd name="connsiteY4-130" fmla="*/ 0 h 439497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47970" h="4394971">
                <a:moveTo>
                  <a:pt x="2458" y="0"/>
                </a:moveTo>
                <a:lnTo>
                  <a:pt x="5547970" y="0"/>
                </a:lnTo>
                <a:lnTo>
                  <a:pt x="5526890" y="3845230"/>
                </a:lnTo>
                <a:cubicBezTo>
                  <a:pt x="4738724" y="4170503"/>
                  <a:pt x="1978083" y="4375726"/>
                  <a:pt x="1248" y="4394971"/>
                </a:cubicBezTo>
                <a:cubicBezTo>
                  <a:pt x="-3515" y="3115960"/>
                  <a:pt x="7221" y="1279011"/>
                  <a:pt x="2458" y="0"/>
                </a:cubicBezTo>
                <a:close/>
              </a:path>
            </a:pathLst>
          </a:custGeom>
          <a:gradFill>
            <a:gsLst>
              <a:gs pos="8000">
                <a:schemeClr val="bg1">
                  <a:lumMod val="95000"/>
                  <a:alpha val="0"/>
                </a:schemeClr>
              </a:gs>
              <a:gs pos="97000">
                <a:srgbClr val="79B192">
                  <a:alpha val="0"/>
                </a:srgbClr>
              </a:gs>
              <a:gs pos="46000">
                <a:srgbClr val="598F44">
                  <a:alpha val="68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120" name="椭圆 119"/>
          <p:cNvSpPr/>
          <p:nvPr/>
        </p:nvSpPr>
        <p:spPr>
          <a:xfrm>
            <a:off x="7689721" y="932072"/>
            <a:ext cx="3632392" cy="729930"/>
          </a:xfrm>
          <a:prstGeom prst="ellipse">
            <a:avLst/>
          </a:prstGeom>
          <a:noFill/>
          <a:ln w="38100" cap="rnd">
            <a:gradFill flip="none" rotWithShape="1">
              <a:gsLst>
                <a:gs pos="0">
                  <a:srgbClr val="538234">
                    <a:alpha val="0"/>
                  </a:srgbClr>
                </a:gs>
                <a:gs pos="100000">
                  <a:srgbClr val="538234"/>
                </a:gs>
              </a:gsLst>
              <a:lin ang="5400000" scaled="0"/>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1" name="椭圆 120"/>
          <p:cNvSpPr/>
          <p:nvPr/>
        </p:nvSpPr>
        <p:spPr>
          <a:xfrm>
            <a:off x="7644333" y="1985819"/>
            <a:ext cx="3743291" cy="729930"/>
          </a:xfrm>
          <a:prstGeom prst="ellipse">
            <a:avLst/>
          </a:prstGeom>
          <a:noFill/>
          <a:ln w="3175">
            <a:gradFill>
              <a:gsLst>
                <a:gs pos="36000">
                  <a:srgbClr val="007032">
                    <a:alpha val="22000"/>
                  </a:srgbClr>
                </a:gs>
                <a:gs pos="100000">
                  <a:srgbClr val="007032"/>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2" name="椭圆 121"/>
          <p:cNvSpPr/>
          <p:nvPr/>
        </p:nvSpPr>
        <p:spPr>
          <a:xfrm>
            <a:off x="7644333" y="2869681"/>
            <a:ext cx="3743291" cy="729930"/>
          </a:xfrm>
          <a:prstGeom prst="ellipse">
            <a:avLst/>
          </a:prstGeom>
          <a:noFill/>
          <a:ln w="3175">
            <a:gradFill>
              <a:gsLst>
                <a:gs pos="36000">
                  <a:srgbClr val="007032">
                    <a:alpha val="9000"/>
                  </a:srgbClr>
                </a:gs>
                <a:gs pos="100000">
                  <a:srgbClr val="007032"/>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3" name="矩形 15"/>
          <p:cNvSpPr/>
          <p:nvPr/>
        </p:nvSpPr>
        <p:spPr>
          <a:xfrm>
            <a:off x="7689721" y="2431771"/>
            <a:ext cx="3623249" cy="1175544"/>
          </a:xfrm>
          <a:custGeom>
            <a:avLst/>
            <a:gdLst>
              <a:gd name="connsiteX0" fmla="*/ 0 w 5544495"/>
              <a:gd name="connsiteY0" fmla="*/ 0 h 1153582"/>
              <a:gd name="connsiteX1" fmla="*/ 5544495 w 5544495"/>
              <a:gd name="connsiteY1" fmla="*/ 0 h 1153582"/>
              <a:gd name="connsiteX2" fmla="*/ 5544495 w 5544495"/>
              <a:gd name="connsiteY2" fmla="*/ 1153582 h 1153582"/>
              <a:gd name="connsiteX3" fmla="*/ 0 w 5544495"/>
              <a:gd name="connsiteY3" fmla="*/ 1153582 h 1153582"/>
              <a:gd name="connsiteX4" fmla="*/ 0 w 5544495"/>
              <a:gd name="connsiteY4" fmla="*/ 0 h 1153582"/>
              <a:gd name="connsiteX0-1" fmla="*/ 0 w 5544495"/>
              <a:gd name="connsiteY0-2" fmla="*/ 0 h 1153582"/>
              <a:gd name="connsiteX1-3" fmla="*/ 5544495 w 5544495"/>
              <a:gd name="connsiteY1-4" fmla="*/ 0 h 1153582"/>
              <a:gd name="connsiteX2-5" fmla="*/ 5544495 w 5544495"/>
              <a:gd name="connsiteY2-6" fmla="*/ 1153582 h 1153582"/>
              <a:gd name="connsiteX3-7" fmla="*/ 2714213 w 5544495"/>
              <a:gd name="connsiteY3-8" fmla="*/ 1153582 h 1153582"/>
              <a:gd name="connsiteX4-9" fmla="*/ 0 w 5544495"/>
              <a:gd name="connsiteY4-10" fmla="*/ 1153582 h 1153582"/>
              <a:gd name="connsiteX5" fmla="*/ 0 w 5544495"/>
              <a:gd name="connsiteY5" fmla="*/ 0 h 1153582"/>
              <a:gd name="connsiteX0-11" fmla="*/ 0 w 5544495"/>
              <a:gd name="connsiteY0-12" fmla="*/ 0 h 1467907"/>
              <a:gd name="connsiteX1-13" fmla="*/ 5544495 w 5544495"/>
              <a:gd name="connsiteY1-14" fmla="*/ 0 h 1467907"/>
              <a:gd name="connsiteX2-15" fmla="*/ 5544495 w 5544495"/>
              <a:gd name="connsiteY2-16" fmla="*/ 1153582 h 1467907"/>
              <a:gd name="connsiteX3-17" fmla="*/ 2742788 w 5544495"/>
              <a:gd name="connsiteY3-18" fmla="*/ 1467907 h 1467907"/>
              <a:gd name="connsiteX4-19" fmla="*/ 0 w 5544495"/>
              <a:gd name="connsiteY4-20" fmla="*/ 1153582 h 1467907"/>
              <a:gd name="connsiteX5-21" fmla="*/ 0 w 5544495"/>
              <a:gd name="connsiteY5-22" fmla="*/ 0 h 1467907"/>
              <a:gd name="connsiteX0-23" fmla="*/ 0 w 5544495"/>
              <a:gd name="connsiteY0-24" fmla="*/ 0 h 1467907"/>
              <a:gd name="connsiteX1-25" fmla="*/ 5544495 w 5544495"/>
              <a:gd name="connsiteY1-26" fmla="*/ 0 h 1467907"/>
              <a:gd name="connsiteX2-27" fmla="*/ 5544495 w 5544495"/>
              <a:gd name="connsiteY2-28" fmla="*/ 1153582 h 1467907"/>
              <a:gd name="connsiteX3-29" fmla="*/ 2742788 w 5544495"/>
              <a:gd name="connsiteY3-30" fmla="*/ 1467907 h 1467907"/>
              <a:gd name="connsiteX4-31" fmla="*/ 0 w 5544495"/>
              <a:gd name="connsiteY4-32" fmla="*/ 1153582 h 1467907"/>
              <a:gd name="connsiteX5-33" fmla="*/ 0 w 5544495"/>
              <a:gd name="connsiteY5-34" fmla="*/ 0 h 1467907"/>
              <a:gd name="connsiteX0-35" fmla="*/ 0 w 5544495"/>
              <a:gd name="connsiteY0-36" fmla="*/ 0 h 1467907"/>
              <a:gd name="connsiteX1-37" fmla="*/ 5544495 w 5544495"/>
              <a:gd name="connsiteY1-38" fmla="*/ 0 h 1467907"/>
              <a:gd name="connsiteX2-39" fmla="*/ 5544495 w 5544495"/>
              <a:gd name="connsiteY2-40" fmla="*/ 1153582 h 1467907"/>
              <a:gd name="connsiteX3-41" fmla="*/ 2742788 w 5544495"/>
              <a:gd name="connsiteY3-42" fmla="*/ 1467907 h 1467907"/>
              <a:gd name="connsiteX4-43" fmla="*/ 0 w 5544495"/>
              <a:gd name="connsiteY4-44" fmla="*/ 1153582 h 1467907"/>
              <a:gd name="connsiteX5-45" fmla="*/ 0 w 5544495"/>
              <a:gd name="connsiteY5-46" fmla="*/ 0 h 1467907"/>
              <a:gd name="connsiteX0-47" fmla="*/ 0 w 5544495"/>
              <a:gd name="connsiteY0-48" fmla="*/ 0 h 1467907"/>
              <a:gd name="connsiteX1-49" fmla="*/ 5544495 w 5544495"/>
              <a:gd name="connsiteY1-50" fmla="*/ 0 h 1467907"/>
              <a:gd name="connsiteX2-51" fmla="*/ 5544495 w 5544495"/>
              <a:gd name="connsiteY2-52" fmla="*/ 1153582 h 1467907"/>
              <a:gd name="connsiteX3-53" fmla="*/ 2742788 w 5544495"/>
              <a:gd name="connsiteY3-54" fmla="*/ 1467907 h 1467907"/>
              <a:gd name="connsiteX4-55" fmla="*/ 0 w 5544495"/>
              <a:gd name="connsiteY4-56" fmla="*/ 1153582 h 1467907"/>
              <a:gd name="connsiteX5-57" fmla="*/ 0 w 5544495"/>
              <a:gd name="connsiteY5-58" fmla="*/ 0 h 1467907"/>
              <a:gd name="connsiteX0-59" fmla="*/ 0 w 5544495"/>
              <a:gd name="connsiteY0-60" fmla="*/ 0 h 1467907"/>
              <a:gd name="connsiteX1-61" fmla="*/ 5544495 w 5544495"/>
              <a:gd name="connsiteY1-62" fmla="*/ 0 h 1467907"/>
              <a:gd name="connsiteX2-63" fmla="*/ 5544495 w 5544495"/>
              <a:gd name="connsiteY2-64" fmla="*/ 1153582 h 1467907"/>
              <a:gd name="connsiteX3-65" fmla="*/ 2742788 w 5544495"/>
              <a:gd name="connsiteY3-66" fmla="*/ 1467907 h 1467907"/>
              <a:gd name="connsiteX4-67" fmla="*/ 0 w 5544495"/>
              <a:gd name="connsiteY4-68" fmla="*/ 1153582 h 1467907"/>
              <a:gd name="connsiteX5-69" fmla="*/ 0 w 5544495"/>
              <a:gd name="connsiteY5-70" fmla="*/ 0 h 1467907"/>
              <a:gd name="connsiteX0-71" fmla="*/ 0 w 5544495"/>
              <a:gd name="connsiteY0-72" fmla="*/ 0 h 1467907"/>
              <a:gd name="connsiteX1-73" fmla="*/ 5544495 w 5544495"/>
              <a:gd name="connsiteY1-74" fmla="*/ 0 h 1467907"/>
              <a:gd name="connsiteX2-75" fmla="*/ 5544495 w 5544495"/>
              <a:gd name="connsiteY2-76" fmla="*/ 1153582 h 1467907"/>
              <a:gd name="connsiteX3-77" fmla="*/ 2742788 w 5544495"/>
              <a:gd name="connsiteY3-78" fmla="*/ 1467907 h 1467907"/>
              <a:gd name="connsiteX4-79" fmla="*/ 0 w 5544495"/>
              <a:gd name="connsiteY4-80" fmla="*/ 1153582 h 1467907"/>
              <a:gd name="connsiteX5-81" fmla="*/ 0 w 5544495"/>
              <a:gd name="connsiteY5-82" fmla="*/ 0 h 1467907"/>
              <a:gd name="connsiteX0-83" fmla="*/ 0 w 5544495"/>
              <a:gd name="connsiteY0-84" fmla="*/ 0 h 1467907"/>
              <a:gd name="connsiteX1-85" fmla="*/ 5544495 w 5544495"/>
              <a:gd name="connsiteY1-86" fmla="*/ 0 h 1467907"/>
              <a:gd name="connsiteX2-87" fmla="*/ 5544495 w 5544495"/>
              <a:gd name="connsiteY2-88" fmla="*/ 1153582 h 1467907"/>
              <a:gd name="connsiteX3-89" fmla="*/ 2742788 w 5544495"/>
              <a:gd name="connsiteY3-90" fmla="*/ 1467907 h 1467907"/>
              <a:gd name="connsiteX4-91" fmla="*/ 0 w 5544495"/>
              <a:gd name="connsiteY4-92" fmla="*/ 1153582 h 1467907"/>
              <a:gd name="connsiteX5-93" fmla="*/ 0 w 5544495"/>
              <a:gd name="connsiteY5-94" fmla="*/ 0 h 1467907"/>
              <a:gd name="connsiteX0-95" fmla="*/ 0 w 5544495"/>
              <a:gd name="connsiteY0-96" fmla="*/ 0 h 1467907"/>
              <a:gd name="connsiteX1-97" fmla="*/ 5544495 w 5544495"/>
              <a:gd name="connsiteY1-98" fmla="*/ 0 h 1467907"/>
              <a:gd name="connsiteX2-99" fmla="*/ 5544495 w 5544495"/>
              <a:gd name="connsiteY2-100" fmla="*/ 1153582 h 1467907"/>
              <a:gd name="connsiteX3-101" fmla="*/ 2742788 w 5544495"/>
              <a:gd name="connsiteY3-102" fmla="*/ 1467907 h 1467907"/>
              <a:gd name="connsiteX4-103" fmla="*/ 0 w 5544495"/>
              <a:gd name="connsiteY4-104" fmla="*/ 1153582 h 1467907"/>
              <a:gd name="connsiteX5-105" fmla="*/ 0 w 5544495"/>
              <a:gd name="connsiteY5-106" fmla="*/ 0 h 1467907"/>
              <a:gd name="connsiteX0-107" fmla="*/ 0 w 5544495"/>
              <a:gd name="connsiteY0-108" fmla="*/ 0 h 1467907"/>
              <a:gd name="connsiteX1-109" fmla="*/ 5544495 w 5544495"/>
              <a:gd name="connsiteY1-110" fmla="*/ 0 h 1467907"/>
              <a:gd name="connsiteX2-111" fmla="*/ 5544495 w 5544495"/>
              <a:gd name="connsiteY2-112" fmla="*/ 1153582 h 1467907"/>
              <a:gd name="connsiteX3-113" fmla="*/ 2742788 w 5544495"/>
              <a:gd name="connsiteY3-114" fmla="*/ 1467907 h 1467907"/>
              <a:gd name="connsiteX4-115" fmla="*/ 0 w 5544495"/>
              <a:gd name="connsiteY4-116" fmla="*/ 1153582 h 1467907"/>
              <a:gd name="connsiteX5-117" fmla="*/ 0 w 5544495"/>
              <a:gd name="connsiteY5-118" fmla="*/ 0 h 1467907"/>
              <a:gd name="connsiteX0-119" fmla="*/ 0 w 5544495"/>
              <a:gd name="connsiteY0-120" fmla="*/ 0 h 1467907"/>
              <a:gd name="connsiteX1-121" fmla="*/ 5544495 w 5544495"/>
              <a:gd name="connsiteY1-122" fmla="*/ 0 h 1467907"/>
              <a:gd name="connsiteX2-123" fmla="*/ 5544495 w 5544495"/>
              <a:gd name="connsiteY2-124" fmla="*/ 1153582 h 1467907"/>
              <a:gd name="connsiteX3-125" fmla="*/ 2742788 w 5544495"/>
              <a:gd name="connsiteY3-126" fmla="*/ 1467907 h 1467907"/>
              <a:gd name="connsiteX4-127" fmla="*/ 0 w 5544495"/>
              <a:gd name="connsiteY4-128" fmla="*/ 1153582 h 1467907"/>
              <a:gd name="connsiteX5-129" fmla="*/ 0 w 5544495"/>
              <a:gd name="connsiteY5-130" fmla="*/ 0 h 1467907"/>
              <a:gd name="connsiteX0-131" fmla="*/ 0 w 5544495"/>
              <a:gd name="connsiteY0-132" fmla="*/ 0 h 1467907"/>
              <a:gd name="connsiteX1-133" fmla="*/ 5544495 w 5544495"/>
              <a:gd name="connsiteY1-134" fmla="*/ 0 h 1467907"/>
              <a:gd name="connsiteX2-135" fmla="*/ 5544495 w 5544495"/>
              <a:gd name="connsiteY2-136" fmla="*/ 1153582 h 1467907"/>
              <a:gd name="connsiteX3-137" fmla="*/ 2742788 w 5544495"/>
              <a:gd name="connsiteY3-138" fmla="*/ 1467907 h 1467907"/>
              <a:gd name="connsiteX4-139" fmla="*/ 0 w 5544495"/>
              <a:gd name="connsiteY4-140" fmla="*/ 1153582 h 1467907"/>
              <a:gd name="connsiteX5-141" fmla="*/ 0 w 5544495"/>
              <a:gd name="connsiteY5-142" fmla="*/ 0 h 1467907"/>
              <a:gd name="connsiteX0-143" fmla="*/ 0 w 5544495"/>
              <a:gd name="connsiteY0-144" fmla="*/ 0 h 1467907"/>
              <a:gd name="connsiteX1-145" fmla="*/ 5544495 w 5544495"/>
              <a:gd name="connsiteY1-146" fmla="*/ 0 h 1467907"/>
              <a:gd name="connsiteX2-147" fmla="*/ 5544495 w 5544495"/>
              <a:gd name="connsiteY2-148" fmla="*/ 1153582 h 1467907"/>
              <a:gd name="connsiteX3-149" fmla="*/ 2742788 w 5544495"/>
              <a:gd name="connsiteY3-150" fmla="*/ 1467907 h 1467907"/>
              <a:gd name="connsiteX4-151" fmla="*/ 0 w 5544495"/>
              <a:gd name="connsiteY4-152" fmla="*/ 1153582 h 1467907"/>
              <a:gd name="connsiteX5-153" fmla="*/ 0 w 5544495"/>
              <a:gd name="connsiteY5-154" fmla="*/ 0 h 1467907"/>
              <a:gd name="connsiteX0-155" fmla="*/ 0 w 5544495"/>
              <a:gd name="connsiteY0-156" fmla="*/ 0 h 1467907"/>
              <a:gd name="connsiteX1-157" fmla="*/ 5544495 w 5544495"/>
              <a:gd name="connsiteY1-158" fmla="*/ 0 h 1467907"/>
              <a:gd name="connsiteX2-159" fmla="*/ 5544495 w 5544495"/>
              <a:gd name="connsiteY2-160" fmla="*/ 1153582 h 1467907"/>
              <a:gd name="connsiteX3-161" fmla="*/ 2742788 w 5544495"/>
              <a:gd name="connsiteY3-162" fmla="*/ 1467907 h 1467907"/>
              <a:gd name="connsiteX4-163" fmla="*/ 0 w 5544495"/>
              <a:gd name="connsiteY4-164" fmla="*/ 1153582 h 1467907"/>
              <a:gd name="connsiteX5-165" fmla="*/ 0 w 5544495"/>
              <a:gd name="connsiteY5-166" fmla="*/ 0 h 1467907"/>
              <a:gd name="connsiteX0-167" fmla="*/ 0 w 5544495"/>
              <a:gd name="connsiteY0-168" fmla="*/ 0 h 1467907"/>
              <a:gd name="connsiteX1-169" fmla="*/ 5544495 w 5544495"/>
              <a:gd name="connsiteY1-170" fmla="*/ 0 h 1467907"/>
              <a:gd name="connsiteX2-171" fmla="*/ 5544495 w 5544495"/>
              <a:gd name="connsiteY2-172" fmla="*/ 1153582 h 1467907"/>
              <a:gd name="connsiteX3-173" fmla="*/ 2742788 w 5544495"/>
              <a:gd name="connsiteY3-174" fmla="*/ 1467907 h 1467907"/>
              <a:gd name="connsiteX4-175" fmla="*/ 0 w 5544495"/>
              <a:gd name="connsiteY4-176" fmla="*/ 1153582 h 1467907"/>
              <a:gd name="connsiteX5-177" fmla="*/ 0 w 5544495"/>
              <a:gd name="connsiteY5-178" fmla="*/ 0 h 1467907"/>
              <a:gd name="connsiteX0-179" fmla="*/ 0 w 5544495"/>
              <a:gd name="connsiteY0-180" fmla="*/ 0 h 1467907"/>
              <a:gd name="connsiteX1-181" fmla="*/ 5544495 w 5544495"/>
              <a:gd name="connsiteY1-182" fmla="*/ 0 h 1467907"/>
              <a:gd name="connsiteX2-183" fmla="*/ 5544495 w 5544495"/>
              <a:gd name="connsiteY2-184" fmla="*/ 1153582 h 1467907"/>
              <a:gd name="connsiteX3-185" fmla="*/ 2742788 w 5544495"/>
              <a:gd name="connsiteY3-186" fmla="*/ 1467907 h 1467907"/>
              <a:gd name="connsiteX4-187" fmla="*/ 0 w 5544495"/>
              <a:gd name="connsiteY4-188" fmla="*/ 1153582 h 1467907"/>
              <a:gd name="connsiteX5-189" fmla="*/ 0 w 5544495"/>
              <a:gd name="connsiteY5-190" fmla="*/ 0 h 1467907"/>
              <a:gd name="connsiteX0-191" fmla="*/ 0 w 5544495"/>
              <a:gd name="connsiteY0-192" fmla="*/ 0 h 1467907"/>
              <a:gd name="connsiteX1-193" fmla="*/ 5544495 w 5544495"/>
              <a:gd name="connsiteY1-194" fmla="*/ 0 h 1467907"/>
              <a:gd name="connsiteX2-195" fmla="*/ 5544495 w 5544495"/>
              <a:gd name="connsiteY2-196" fmla="*/ 1153582 h 1467907"/>
              <a:gd name="connsiteX3-197" fmla="*/ 2742788 w 5544495"/>
              <a:gd name="connsiteY3-198" fmla="*/ 1467907 h 1467907"/>
              <a:gd name="connsiteX4-199" fmla="*/ 0 w 5544495"/>
              <a:gd name="connsiteY4-200" fmla="*/ 1153582 h 1467907"/>
              <a:gd name="connsiteX5-201" fmla="*/ 0 w 5544495"/>
              <a:gd name="connsiteY5-202" fmla="*/ 0 h 1467907"/>
              <a:gd name="connsiteX0-203" fmla="*/ 0 w 5544495"/>
              <a:gd name="connsiteY0-204" fmla="*/ 0 h 1667932"/>
              <a:gd name="connsiteX1-205" fmla="*/ 5544495 w 5544495"/>
              <a:gd name="connsiteY1-206" fmla="*/ 0 h 1667932"/>
              <a:gd name="connsiteX2-207" fmla="*/ 5544495 w 5544495"/>
              <a:gd name="connsiteY2-208" fmla="*/ 1153582 h 1667932"/>
              <a:gd name="connsiteX3-209" fmla="*/ 2785650 w 5544495"/>
              <a:gd name="connsiteY3-210" fmla="*/ 1667932 h 1667932"/>
              <a:gd name="connsiteX4-211" fmla="*/ 0 w 5544495"/>
              <a:gd name="connsiteY4-212" fmla="*/ 1153582 h 1667932"/>
              <a:gd name="connsiteX5-213" fmla="*/ 0 w 5544495"/>
              <a:gd name="connsiteY5-214" fmla="*/ 0 h 1667932"/>
              <a:gd name="connsiteX0-215" fmla="*/ 0 w 5544495"/>
              <a:gd name="connsiteY0-216" fmla="*/ 0 h 1482195"/>
              <a:gd name="connsiteX1-217" fmla="*/ 5544495 w 5544495"/>
              <a:gd name="connsiteY1-218" fmla="*/ 0 h 1482195"/>
              <a:gd name="connsiteX2-219" fmla="*/ 5544495 w 5544495"/>
              <a:gd name="connsiteY2-220" fmla="*/ 1153582 h 1482195"/>
              <a:gd name="connsiteX3-221" fmla="*/ 2714213 w 5544495"/>
              <a:gd name="connsiteY3-222" fmla="*/ 1482195 h 1482195"/>
              <a:gd name="connsiteX4-223" fmla="*/ 0 w 5544495"/>
              <a:gd name="connsiteY4-224" fmla="*/ 1153582 h 1482195"/>
              <a:gd name="connsiteX5-225" fmla="*/ 0 w 5544495"/>
              <a:gd name="connsiteY5-226" fmla="*/ 0 h 1482195"/>
              <a:gd name="connsiteX0-227" fmla="*/ 0 w 5544495"/>
              <a:gd name="connsiteY0-228" fmla="*/ 0 h 1482195"/>
              <a:gd name="connsiteX1-229" fmla="*/ 5544495 w 5544495"/>
              <a:gd name="connsiteY1-230" fmla="*/ 0 h 1482195"/>
              <a:gd name="connsiteX2-231" fmla="*/ 5544495 w 5544495"/>
              <a:gd name="connsiteY2-232" fmla="*/ 1153582 h 1482195"/>
              <a:gd name="connsiteX3-233" fmla="*/ 2714213 w 5544495"/>
              <a:gd name="connsiteY3-234" fmla="*/ 1482195 h 1482195"/>
              <a:gd name="connsiteX4-235" fmla="*/ 0 w 5544495"/>
              <a:gd name="connsiteY4-236" fmla="*/ 1153582 h 1482195"/>
              <a:gd name="connsiteX5-237" fmla="*/ 0 w 5544495"/>
              <a:gd name="connsiteY5-238" fmla="*/ 0 h 1482195"/>
              <a:gd name="connsiteX0-239" fmla="*/ 0 w 5544495"/>
              <a:gd name="connsiteY0-240" fmla="*/ 0 h 1482195"/>
              <a:gd name="connsiteX1-241" fmla="*/ 5544495 w 5544495"/>
              <a:gd name="connsiteY1-242" fmla="*/ 0 h 1482195"/>
              <a:gd name="connsiteX2-243" fmla="*/ 5544495 w 5544495"/>
              <a:gd name="connsiteY2-244" fmla="*/ 1153582 h 1482195"/>
              <a:gd name="connsiteX3-245" fmla="*/ 2714213 w 5544495"/>
              <a:gd name="connsiteY3-246" fmla="*/ 1482195 h 1482195"/>
              <a:gd name="connsiteX4-247" fmla="*/ 0 w 5544495"/>
              <a:gd name="connsiteY4-248" fmla="*/ 1153582 h 1482195"/>
              <a:gd name="connsiteX5-249" fmla="*/ 0 w 5544495"/>
              <a:gd name="connsiteY5-250" fmla="*/ 0 h 1482195"/>
              <a:gd name="connsiteX0-251" fmla="*/ 0 w 5544495"/>
              <a:gd name="connsiteY0-252" fmla="*/ 0 h 1482195"/>
              <a:gd name="connsiteX1-253" fmla="*/ 5544495 w 5544495"/>
              <a:gd name="connsiteY1-254" fmla="*/ 0 h 1482195"/>
              <a:gd name="connsiteX2-255" fmla="*/ 5544495 w 5544495"/>
              <a:gd name="connsiteY2-256" fmla="*/ 1153582 h 1482195"/>
              <a:gd name="connsiteX3-257" fmla="*/ 2714213 w 5544495"/>
              <a:gd name="connsiteY3-258" fmla="*/ 1482195 h 1482195"/>
              <a:gd name="connsiteX4-259" fmla="*/ 0 w 5544495"/>
              <a:gd name="connsiteY4-260" fmla="*/ 1153582 h 1482195"/>
              <a:gd name="connsiteX5-261" fmla="*/ 0 w 5544495"/>
              <a:gd name="connsiteY5-262" fmla="*/ 0 h 1482195"/>
              <a:gd name="connsiteX0-263" fmla="*/ 0 w 5544495"/>
              <a:gd name="connsiteY0-264" fmla="*/ 0 h 1482195"/>
              <a:gd name="connsiteX1-265" fmla="*/ 5544495 w 5544495"/>
              <a:gd name="connsiteY1-266" fmla="*/ 0 h 1482195"/>
              <a:gd name="connsiteX2-267" fmla="*/ 5544495 w 5544495"/>
              <a:gd name="connsiteY2-268" fmla="*/ 1153582 h 1482195"/>
              <a:gd name="connsiteX3-269" fmla="*/ 2714213 w 5544495"/>
              <a:gd name="connsiteY3-270" fmla="*/ 1482195 h 1482195"/>
              <a:gd name="connsiteX4-271" fmla="*/ 0 w 5544495"/>
              <a:gd name="connsiteY4-272" fmla="*/ 1153582 h 1482195"/>
              <a:gd name="connsiteX5-273" fmla="*/ 0 w 5544495"/>
              <a:gd name="connsiteY5-274" fmla="*/ 0 h 1482195"/>
              <a:gd name="connsiteX0-275" fmla="*/ 0 w 5544495"/>
              <a:gd name="connsiteY0-276" fmla="*/ 0 h 1482195"/>
              <a:gd name="connsiteX1-277" fmla="*/ 5544495 w 5544495"/>
              <a:gd name="connsiteY1-278" fmla="*/ 185738 h 1482195"/>
              <a:gd name="connsiteX2-279" fmla="*/ 5544495 w 5544495"/>
              <a:gd name="connsiteY2-280" fmla="*/ 1153582 h 1482195"/>
              <a:gd name="connsiteX3-281" fmla="*/ 2714213 w 5544495"/>
              <a:gd name="connsiteY3-282" fmla="*/ 1482195 h 1482195"/>
              <a:gd name="connsiteX4-283" fmla="*/ 0 w 5544495"/>
              <a:gd name="connsiteY4-284" fmla="*/ 1153582 h 1482195"/>
              <a:gd name="connsiteX5-285" fmla="*/ 0 w 5544495"/>
              <a:gd name="connsiteY5-286" fmla="*/ 0 h 1482195"/>
              <a:gd name="connsiteX0-287" fmla="*/ 0 w 5544495"/>
              <a:gd name="connsiteY0-288" fmla="*/ 0 h 1482195"/>
              <a:gd name="connsiteX1-289" fmla="*/ 5530207 w 5544495"/>
              <a:gd name="connsiteY1-290" fmla="*/ 28576 h 1482195"/>
              <a:gd name="connsiteX2-291" fmla="*/ 5544495 w 5544495"/>
              <a:gd name="connsiteY2-292" fmla="*/ 1153582 h 1482195"/>
              <a:gd name="connsiteX3-293" fmla="*/ 2714213 w 5544495"/>
              <a:gd name="connsiteY3-294" fmla="*/ 1482195 h 1482195"/>
              <a:gd name="connsiteX4-295" fmla="*/ 0 w 5544495"/>
              <a:gd name="connsiteY4-296" fmla="*/ 1153582 h 1482195"/>
              <a:gd name="connsiteX5-297" fmla="*/ 0 w 5544495"/>
              <a:gd name="connsiteY5-298" fmla="*/ 0 h 1482195"/>
              <a:gd name="connsiteX0-299" fmla="*/ 0 w 5544495"/>
              <a:gd name="connsiteY0-300" fmla="*/ 0 h 1482195"/>
              <a:gd name="connsiteX1-301" fmla="*/ 5530207 w 5544495"/>
              <a:gd name="connsiteY1-302" fmla="*/ 28576 h 1482195"/>
              <a:gd name="connsiteX2-303" fmla="*/ 5544495 w 5544495"/>
              <a:gd name="connsiteY2-304" fmla="*/ 1153582 h 1482195"/>
              <a:gd name="connsiteX3-305" fmla="*/ 2714213 w 5544495"/>
              <a:gd name="connsiteY3-306" fmla="*/ 1482195 h 1482195"/>
              <a:gd name="connsiteX4-307" fmla="*/ 0 w 5544495"/>
              <a:gd name="connsiteY4-308" fmla="*/ 1153582 h 1482195"/>
              <a:gd name="connsiteX5-309" fmla="*/ 0 w 5544495"/>
              <a:gd name="connsiteY5-310" fmla="*/ 0 h 1482195"/>
              <a:gd name="connsiteX0-311" fmla="*/ 0 w 5552432"/>
              <a:gd name="connsiteY0-312" fmla="*/ 0 h 1482195"/>
              <a:gd name="connsiteX1-313" fmla="*/ 5552432 w 5552432"/>
              <a:gd name="connsiteY1-314" fmla="*/ 25401 h 1482195"/>
              <a:gd name="connsiteX2-315" fmla="*/ 5544495 w 5552432"/>
              <a:gd name="connsiteY2-316" fmla="*/ 1153582 h 1482195"/>
              <a:gd name="connsiteX3-317" fmla="*/ 2714213 w 5552432"/>
              <a:gd name="connsiteY3-318" fmla="*/ 1482195 h 1482195"/>
              <a:gd name="connsiteX4-319" fmla="*/ 0 w 5552432"/>
              <a:gd name="connsiteY4-320" fmla="*/ 1153582 h 1482195"/>
              <a:gd name="connsiteX5-321" fmla="*/ 0 w 5552432"/>
              <a:gd name="connsiteY5-322" fmla="*/ 0 h 1482195"/>
              <a:gd name="connsiteX0-323" fmla="*/ 0 w 5552432"/>
              <a:gd name="connsiteY0-324" fmla="*/ 0 h 1482195"/>
              <a:gd name="connsiteX1-325" fmla="*/ 5552432 w 5552432"/>
              <a:gd name="connsiteY1-326" fmla="*/ 25401 h 1482195"/>
              <a:gd name="connsiteX2-327" fmla="*/ 5544495 w 5552432"/>
              <a:gd name="connsiteY2-328" fmla="*/ 1153582 h 1482195"/>
              <a:gd name="connsiteX3-329" fmla="*/ 2714213 w 5552432"/>
              <a:gd name="connsiteY3-330" fmla="*/ 1482195 h 1482195"/>
              <a:gd name="connsiteX4-331" fmla="*/ 0 w 5552432"/>
              <a:gd name="connsiteY4-332" fmla="*/ 1153582 h 1482195"/>
              <a:gd name="connsiteX5-333" fmla="*/ 0 w 5552432"/>
              <a:gd name="connsiteY5-334" fmla="*/ 0 h 1482195"/>
              <a:gd name="connsiteX0-335" fmla="*/ 0 w 5552432"/>
              <a:gd name="connsiteY0-336" fmla="*/ 0 h 1482195"/>
              <a:gd name="connsiteX1-337" fmla="*/ 5552432 w 5552432"/>
              <a:gd name="connsiteY1-338" fmla="*/ 25401 h 1482195"/>
              <a:gd name="connsiteX2-339" fmla="*/ 5544495 w 5552432"/>
              <a:gd name="connsiteY2-340" fmla="*/ 1153582 h 1482195"/>
              <a:gd name="connsiteX3-341" fmla="*/ 2714213 w 5552432"/>
              <a:gd name="connsiteY3-342" fmla="*/ 1482195 h 1482195"/>
              <a:gd name="connsiteX4-343" fmla="*/ 0 w 5552432"/>
              <a:gd name="connsiteY4-344" fmla="*/ 1153582 h 1482195"/>
              <a:gd name="connsiteX5-345" fmla="*/ 0 w 5552432"/>
              <a:gd name="connsiteY5-346" fmla="*/ 0 h 1482195"/>
              <a:gd name="connsiteX0-347" fmla="*/ 0 w 5552432"/>
              <a:gd name="connsiteY0-348" fmla="*/ 0 h 1482195"/>
              <a:gd name="connsiteX1-349" fmla="*/ 5552432 w 5552432"/>
              <a:gd name="connsiteY1-350" fmla="*/ 25401 h 1482195"/>
              <a:gd name="connsiteX2-351" fmla="*/ 5544495 w 5552432"/>
              <a:gd name="connsiteY2-352" fmla="*/ 1153582 h 1482195"/>
              <a:gd name="connsiteX3-353" fmla="*/ 2714213 w 5552432"/>
              <a:gd name="connsiteY3-354" fmla="*/ 1482195 h 1482195"/>
              <a:gd name="connsiteX4-355" fmla="*/ 0 w 5552432"/>
              <a:gd name="connsiteY4-356" fmla="*/ 1112485 h 1482195"/>
              <a:gd name="connsiteX5-357" fmla="*/ 0 w 5552432"/>
              <a:gd name="connsiteY5-358" fmla="*/ 0 h 1482195"/>
              <a:gd name="connsiteX0-359" fmla="*/ 0 w 5552432"/>
              <a:gd name="connsiteY0-360" fmla="*/ 0 h 1482195"/>
              <a:gd name="connsiteX1-361" fmla="*/ 5552432 w 5552432"/>
              <a:gd name="connsiteY1-362" fmla="*/ 25401 h 1482195"/>
              <a:gd name="connsiteX2-363" fmla="*/ 5544495 w 5552432"/>
              <a:gd name="connsiteY2-364" fmla="*/ 1153582 h 1482195"/>
              <a:gd name="connsiteX3-365" fmla="*/ 2714213 w 5552432"/>
              <a:gd name="connsiteY3-366" fmla="*/ 1482195 h 1482195"/>
              <a:gd name="connsiteX4-367" fmla="*/ 0 w 5552432"/>
              <a:gd name="connsiteY4-368" fmla="*/ 1112485 h 1482195"/>
              <a:gd name="connsiteX5-369" fmla="*/ 0 w 5552432"/>
              <a:gd name="connsiteY5-370" fmla="*/ 0 h 14821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552432" h="1482195">
                <a:moveTo>
                  <a:pt x="0" y="0"/>
                </a:moveTo>
                <a:cubicBezTo>
                  <a:pt x="976629" y="542924"/>
                  <a:pt x="4902829" y="423863"/>
                  <a:pt x="5552432" y="25401"/>
                </a:cubicBezTo>
                <a:cubicBezTo>
                  <a:pt x="5549786" y="401461"/>
                  <a:pt x="5547141" y="777522"/>
                  <a:pt x="5544495" y="1153582"/>
                </a:cubicBezTo>
                <a:cubicBezTo>
                  <a:pt x="5269406" y="1285343"/>
                  <a:pt x="4491078" y="1463144"/>
                  <a:pt x="2714213" y="1482195"/>
                </a:cubicBezTo>
                <a:cubicBezTo>
                  <a:pt x="1757087" y="1477433"/>
                  <a:pt x="239519" y="1338463"/>
                  <a:pt x="0" y="1112485"/>
                </a:cubicBezTo>
                <a:lnTo>
                  <a:pt x="0" y="0"/>
                </a:lnTo>
                <a:close/>
              </a:path>
            </a:pathLst>
          </a:custGeom>
          <a:gradFill flip="none" rotWithShape="1">
            <a:gsLst>
              <a:gs pos="6000">
                <a:schemeClr val="bg1">
                  <a:alpha val="39000"/>
                </a:schemeClr>
              </a:gs>
              <a:gs pos="100000">
                <a:schemeClr val="bg1">
                  <a:alpha val="12000"/>
                </a:schemeClr>
              </a:gs>
              <a:gs pos="46000">
                <a:schemeClr val="bg1">
                  <a:alpha val="53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29" name="下箭头 128"/>
          <p:cNvSpPr/>
          <p:nvPr/>
        </p:nvSpPr>
        <p:spPr>
          <a:xfrm>
            <a:off x="8947834" y="2651624"/>
            <a:ext cx="1071077" cy="1976763"/>
          </a:xfrm>
          <a:prstGeom prst="downArrow">
            <a:avLst>
              <a:gd name="adj1" fmla="val 90409"/>
              <a:gd name="adj2" fmla="val 21152"/>
            </a:avLst>
          </a:prstGeom>
          <a:noFill/>
          <a:ln>
            <a:gradFill>
              <a:gsLst>
                <a:gs pos="62000">
                  <a:srgbClr val="007032">
                    <a:alpha val="0"/>
                  </a:srgbClr>
                </a:gs>
                <a:gs pos="100000">
                  <a:srgbClr val="007032">
                    <a:alpha val="14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pic>
        <p:nvPicPr>
          <p:cNvPr id="83" name="图片 82"/>
          <p:cNvPicPr>
            <a:picLocks noChangeAspect="1"/>
          </p:cNvPicPr>
          <p:nvPr/>
        </p:nvPicPr>
        <p:blipFill>
          <a:blip r:embed="rId8" cstate="email"/>
          <a:srcRect/>
          <a:stretch>
            <a:fillRect/>
          </a:stretch>
        </p:blipFill>
        <p:spPr bwMode="auto">
          <a:xfrm>
            <a:off x="9412447" y="2933889"/>
            <a:ext cx="428660" cy="454537"/>
          </a:xfrm>
          <a:prstGeom prst="rect">
            <a:avLst/>
          </a:prstGeom>
          <a:noFill/>
          <a:ln>
            <a:noFill/>
          </a:ln>
        </p:spPr>
      </p:pic>
      <p:pic>
        <p:nvPicPr>
          <p:cNvPr id="28" name="图片 27"/>
          <p:cNvPicPr>
            <a:picLocks noChangeAspect="1"/>
          </p:cNvPicPr>
          <p:nvPr/>
        </p:nvPicPr>
        <p:blipFill>
          <a:blip r:embed="rId9" cstate="email"/>
          <a:stretch>
            <a:fillRect/>
          </a:stretch>
        </p:blipFill>
        <p:spPr>
          <a:xfrm>
            <a:off x="10053500" y="2931377"/>
            <a:ext cx="604385" cy="419794"/>
          </a:xfrm>
          <a:prstGeom prst="rect">
            <a:avLst/>
          </a:prstGeom>
        </p:spPr>
      </p:pic>
      <p:sp>
        <p:nvSpPr>
          <p:cNvPr id="102" name="椭圆 101"/>
          <p:cNvSpPr/>
          <p:nvPr/>
        </p:nvSpPr>
        <p:spPr>
          <a:xfrm>
            <a:off x="9200214" y="1816597"/>
            <a:ext cx="853311" cy="853311"/>
          </a:xfrm>
          <a:prstGeom prst="ellipse">
            <a:avLst/>
          </a:prstGeom>
          <a:gradFill>
            <a:gsLst>
              <a:gs pos="59000">
                <a:srgbClr val="598F44"/>
              </a:gs>
              <a:gs pos="0">
                <a:srgbClr val="538234">
                  <a:alpha val="37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03" name="矩形 102"/>
          <p:cNvSpPr/>
          <p:nvPr/>
        </p:nvSpPr>
        <p:spPr>
          <a:xfrm>
            <a:off x="9309634" y="2074120"/>
            <a:ext cx="655949" cy="430887"/>
          </a:xfrm>
          <a:prstGeom prst="rect">
            <a:avLst/>
          </a:prstGeom>
        </p:spPr>
        <p:txBody>
          <a:bodyPr wrap="none">
            <a:spAutoFit/>
          </a:bodyPr>
          <a:lstStyle/>
          <a:p>
            <a:pPr algn="ctr" defTabSz="913765"/>
            <a:r>
              <a:rPr lang="en-CA" altLang="zh-CN" sz="1100" dirty="0">
                <a:solidFill>
                  <a:schemeClr val="bg1"/>
                </a:solidFill>
                <a:latin typeface="Politica" panose="02000503000000000000" pitchFamily="2" charset="0"/>
                <a:cs typeface="Arial" panose="020B0604020202020204" pitchFamily="34" charset="0"/>
              </a:rPr>
              <a:t>RESOURCE </a:t>
            </a:r>
          </a:p>
          <a:p>
            <a:pPr algn="ctr" defTabSz="913765"/>
            <a:r>
              <a:rPr lang="en-CA" altLang="zh-CN" sz="1100" dirty="0">
                <a:solidFill>
                  <a:schemeClr val="bg1"/>
                </a:solidFill>
                <a:latin typeface="Politica" panose="02000503000000000000" pitchFamily="2" charset="0"/>
                <a:cs typeface="Arial" panose="020B0604020202020204" pitchFamily="34" charset="0"/>
              </a:rPr>
              <a:t>MINING</a:t>
            </a:r>
          </a:p>
        </p:txBody>
      </p:sp>
      <p:sp>
        <p:nvSpPr>
          <p:cNvPr id="62" name="矩形 61"/>
          <p:cNvSpPr/>
          <p:nvPr/>
        </p:nvSpPr>
        <p:spPr>
          <a:xfrm>
            <a:off x="7472393" y="3765714"/>
            <a:ext cx="4118644" cy="430887"/>
          </a:xfrm>
          <a:prstGeom prst="rect">
            <a:avLst/>
          </a:prstGeom>
        </p:spPr>
        <p:txBody>
          <a:bodyPr wrap="square">
            <a:spAutoFit/>
          </a:bodyPr>
          <a:lstStyle/>
          <a:p>
            <a:pPr marR="0" lvl="0" indent="0" algn="ctr" defTabSz="913765" fontAlgn="auto">
              <a:lnSpc>
                <a:spcPct val="100000"/>
              </a:lnSpc>
              <a:spcBef>
                <a:spcPts val="0"/>
              </a:spcBef>
              <a:spcAft>
                <a:spcPts val="0"/>
              </a:spcAft>
              <a:buClrTx/>
              <a:buSzTx/>
              <a:buFontTx/>
              <a:buNone/>
              <a:defRPr/>
            </a:pPr>
            <a:r>
              <a:rPr lang="en-HK" altLang="zh-CN" sz="1100" dirty="0">
                <a:solidFill>
                  <a:srgbClr val="007032"/>
                </a:solidFill>
                <a:latin typeface="Politica" panose="02000503000000000000" pitchFamily="2" charset="0"/>
                <a:cs typeface="Arial" panose="020B0604020202020204" pitchFamily="34" charset="0"/>
              </a:rPr>
              <a:t>Leverage the mining business, oil and gas resources</a:t>
            </a:r>
          </a:p>
          <a:p>
            <a:pPr marR="0" lvl="0" indent="0" algn="ctr" defTabSz="913765" fontAlgn="auto">
              <a:lnSpc>
                <a:spcPct val="100000"/>
              </a:lnSpc>
              <a:spcBef>
                <a:spcPts val="0"/>
              </a:spcBef>
              <a:spcAft>
                <a:spcPts val="0"/>
              </a:spcAft>
              <a:buClrTx/>
              <a:buSzTx/>
              <a:buFontTx/>
              <a:buNone/>
              <a:defRPr/>
            </a:pPr>
            <a:r>
              <a:rPr lang="en-HK" altLang="zh-CN" sz="1100" dirty="0">
                <a:solidFill>
                  <a:srgbClr val="007032"/>
                </a:solidFill>
                <a:latin typeface="Politica" panose="02000503000000000000" pitchFamily="2" charset="0"/>
                <a:cs typeface="Arial" panose="020B0604020202020204" pitchFamily="34" charset="0"/>
              </a:rPr>
              <a:t> to deploy the carbon peak and carbon neutrality green industry</a:t>
            </a:r>
          </a:p>
        </p:txBody>
      </p:sp>
      <p:sp>
        <p:nvSpPr>
          <p:cNvPr id="41" name="下箭头 40"/>
          <p:cNvSpPr/>
          <p:nvPr/>
        </p:nvSpPr>
        <p:spPr>
          <a:xfrm>
            <a:off x="3328006" y="3534166"/>
            <a:ext cx="1818585" cy="939699"/>
          </a:xfrm>
          <a:prstGeom prst="downArrow">
            <a:avLst>
              <a:gd name="adj1" fmla="val 85752"/>
              <a:gd name="adj2" fmla="val 23880"/>
            </a:avLst>
          </a:prstGeom>
          <a:noFill/>
          <a:ln>
            <a:gradFill>
              <a:gsLst>
                <a:gs pos="28000">
                  <a:srgbClr val="007032">
                    <a:alpha val="0"/>
                  </a:srgbClr>
                </a:gs>
                <a:gs pos="100000">
                  <a:srgbClr val="007032">
                    <a:alpha val="14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42" name="下箭头 41"/>
          <p:cNvSpPr/>
          <p:nvPr/>
        </p:nvSpPr>
        <p:spPr>
          <a:xfrm>
            <a:off x="5403940" y="3534166"/>
            <a:ext cx="1818585" cy="939699"/>
          </a:xfrm>
          <a:prstGeom prst="downArrow">
            <a:avLst>
              <a:gd name="adj1" fmla="val 85752"/>
              <a:gd name="adj2" fmla="val 23880"/>
            </a:avLst>
          </a:prstGeom>
          <a:noFill/>
          <a:ln>
            <a:gradFill>
              <a:gsLst>
                <a:gs pos="28000">
                  <a:srgbClr val="007032">
                    <a:alpha val="0"/>
                  </a:srgbClr>
                </a:gs>
                <a:gs pos="100000">
                  <a:srgbClr val="007032">
                    <a:alpha val="14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47" name="椭圆 46"/>
          <p:cNvSpPr/>
          <p:nvPr/>
        </p:nvSpPr>
        <p:spPr>
          <a:xfrm>
            <a:off x="1563736" y="1816597"/>
            <a:ext cx="853311" cy="853311"/>
          </a:xfrm>
          <a:prstGeom prst="ellipse">
            <a:avLst/>
          </a:prstGeom>
          <a:gradFill>
            <a:gsLst>
              <a:gs pos="59000">
                <a:srgbClr val="598F44"/>
              </a:gs>
              <a:gs pos="0">
                <a:srgbClr val="538234">
                  <a:alpha val="37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48" name="矩形 47"/>
          <p:cNvSpPr/>
          <p:nvPr/>
        </p:nvSpPr>
        <p:spPr>
          <a:xfrm>
            <a:off x="1563736" y="1943942"/>
            <a:ext cx="853311" cy="600164"/>
          </a:xfrm>
          <a:prstGeom prst="rect">
            <a:avLst/>
          </a:prstGeom>
        </p:spPr>
        <p:txBody>
          <a:bodyPr wrap="square">
            <a:spAutoFit/>
          </a:bodyPr>
          <a:lstStyle/>
          <a:p>
            <a:pPr algn="ctr" defTabSz="913765"/>
            <a:r>
              <a:rPr lang="en-CA" altLang="zh-CN" sz="1100" dirty="0">
                <a:solidFill>
                  <a:schemeClr val="bg1"/>
                </a:solidFill>
                <a:latin typeface="Politica" panose="02000503000000000000" pitchFamily="2" charset="0"/>
                <a:cs typeface="Arial" panose="020B0604020202020204" pitchFamily="34" charset="0"/>
              </a:rPr>
              <a:t>NEW CHEMICAL MATERIALS</a:t>
            </a:r>
            <a:endParaRPr lang="zh-CN" altLang="en-US" sz="1100" dirty="0">
              <a:solidFill>
                <a:schemeClr val="bg1"/>
              </a:solidFill>
              <a:latin typeface="Politica" panose="02000503000000000000" pitchFamily="2" charset="0"/>
              <a:cs typeface="Arial" panose="020B0604020202020204" pitchFamily="34" charset="0"/>
            </a:endParaRPr>
          </a:p>
        </p:txBody>
      </p:sp>
      <p:sp>
        <p:nvSpPr>
          <p:cNvPr id="49" name="椭圆 48"/>
          <p:cNvSpPr/>
          <p:nvPr/>
        </p:nvSpPr>
        <p:spPr>
          <a:xfrm>
            <a:off x="3749302" y="1827297"/>
            <a:ext cx="853311" cy="853311"/>
          </a:xfrm>
          <a:prstGeom prst="ellipse">
            <a:avLst/>
          </a:prstGeom>
          <a:gradFill>
            <a:gsLst>
              <a:gs pos="59000">
                <a:srgbClr val="598F44"/>
              </a:gs>
              <a:gs pos="0">
                <a:srgbClr val="538234">
                  <a:alpha val="37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50" name="矩形 49"/>
          <p:cNvSpPr/>
          <p:nvPr/>
        </p:nvSpPr>
        <p:spPr>
          <a:xfrm>
            <a:off x="3756859" y="1864223"/>
            <a:ext cx="853311" cy="769441"/>
          </a:xfrm>
          <a:prstGeom prst="rect">
            <a:avLst/>
          </a:prstGeom>
        </p:spPr>
        <p:txBody>
          <a:bodyPr wrap="square">
            <a:spAutoFit/>
          </a:bodyPr>
          <a:lstStyle/>
          <a:p>
            <a:pPr algn="ctr" defTabSz="913765"/>
            <a:r>
              <a:rPr lang="en-CA" altLang="zh-CN" sz="1100" dirty="0">
                <a:solidFill>
                  <a:schemeClr val="bg1"/>
                </a:solidFill>
                <a:latin typeface="Politica" panose="02000503000000000000" pitchFamily="2" charset="0"/>
                <a:cs typeface="Arial" panose="020B0604020202020204" pitchFamily="34" charset="0"/>
              </a:rPr>
              <a:t>INDUSTRIAL DIGITALIZATION AND AUTOMATION</a:t>
            </a:r>
            <a:endParaRPr lang="zh-CN" altLang="en-US" sz="1100" dirty="0">
              <a:solidFill>
                <a:schemeClr val="bg1"/>
              </a:solidFill>
              <a:latin typeface="Politica" panose="02000503000000000000" pitchFamily="2" charset="0"/>
              <a:cs typeface="Arial" panose="020B0604020202020204" pitchFamily="34" charset="0"/>
            </a:endParaRPr>
          </a:p>
        </p:txBody>
      </p:sp>
      <p:sp>
        <p:nvSpPr>
          <p:cNvPr id="51" name="椭圆 50"/>
          <p:cNvSpPr/>
          <p:nvPr/>
        </p:nvSpPr>
        <p:spPr>
          <a:xfrm>
            <a:off x="5775809" y="1827297"/>
            <a:ext cx="853311" cy="853311"/>
          </a:xfrm>
          <a:prstGeom prst="ellipse">
            <a:avLst/>
          </a:prstGeom>
          <a:gradFill>
            <a:gsLst>
              <a:gs pos="59000">
                <a:srgbClr val="598F44"/>
              </a:gs>
              <a:gs pos="0">
                <a:srgbClr val="538234">
                  <a:alpha val="37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52" name="矩形 51"/>
          <p:cNvSpPr/>
          <p:nvPr/>
        </p:nvSpPr>
        <p:spPr>
          <a:xfrm>
            <a:off x="5715002" y="1861997"/>
            <a:ext cx="969345" cy="769441"/>
          </a:xfrm>
          <a:prstGeom prst="rect">
            <a:avLst/>
          </a:prstGeom>
        </p:spPr>
        <p:txBody>
          <a:bodyPr wrap="square">
            <a:spAutoFit/>
          </a:bodyPr>
          <a:lstStyle/>
          <a:p>
            <a:pPr algn="ctr" defTabSz="913765">
              <a:spcBef>
                <a:spcPts val="400"/>
              </a:spcBef>
              <a:defRPr/>
            </a:pPr>
            <a:r>
              <a:rPr lang="en-HK" altLang="zh-CN" sz="1100" dirty="0">
                <a:solidFill>
                  <a:schemeClr val="bg1"/>
                </a:solidFill>
                <a:latin typeface="Politica" panose="02000503000000000000" pitchFamily="2" charset="0"/>
                <a:cs typeface="Arial" panose="020B0604020202020204" pitchFamily="34" charset="0"/>
              </a:rPr>
              <a:t>VEHICLE ELECTRIFICATION AND INTELLIGENCE</a:t>
            </a:r>
            <a:endParaRPr lang="en-US" altLang="zh-CN" sz="1100" dirty="0">
              <a:solidFill>
                <a:schemeClr val="bg1"/>
              </a:solidFill>
              <a:latin typeface="Politica" panose="02000503000000000000" pitchFamily="2" charset="0"/>
              <a:cs typeface="Arial" panose="020B0604020202020204" pitchFamily="34" charset="0"/>
            </a:endParaRPr>
          </a:p>
        </p:txBody>
      </p:sp>
      <p:pic>
        <p:nvPicPr>
          <p:cNvPr id="92" name="图片 91"/>
          <p:cNvPicPr>
            <a:picLocks noChangeAspect="1"/>
          </p:cNvPicPr>
          <p:nvPr/>
        </p:nvPicPr>
        <p:blipFill>
          <a:blip r:embed="rId10" cstate="email"/>
          <a:stretch>
            <a:fillRect/>
          </a:stretch>
        </p:blipFill>
        <p:spPr>
          <a:xfrm>
            <a:off x="1802700" y="2969543"/>
            <a:ext cx="368277" cy="296960"/>
          </a:xfrm>
          <a:prstGeom prst="rect">
            <a:avLst/>
          </a:prstGeom>
        </p:spPr>
      </p:pic>
      <p:pic>
        <p:nvPicPr>
          <p:cNvPr id="14" name="图片 13"/>
          <p:cNvPicPr>
            <a:picLocks noChangeAspect="1"/>
          </p:cNvPicPr>
          <p:nvPr/>
        </p:nvPicPr>
        <p:blipFill>
          <a:blip r:embed="rId11" cstate="email"/>
          <a:stretch>
            <a:fillRect/>
          </a:stretch>
        </p:blipFill>
        <p:spPr>
          <a:xfrm>
            <a:off x="3860010" y="3046461"/>
            <a:ext cx="739524" cy="320498"/>
          </a:xfrm>
          <a:prstGeom prst="rect">
            <a:avLst/>
          </a:prstGeom>
        </p:spPr>
      </p:pic>
      <p:pic>
        <p:nvPicPr>
          <p:cNvPr id="86" name="图片 85"/>
          <p:cNvPicPr>
            <a:picLocks noChangeAspect="1"/>
          </p:cNvPicPr>
          <p:nvPr/>
        </p:nvPicPr>
        <p:blipFill>
          <a:blip r:embed="rId12" cstate="email"/>
          <a:stretch>
            <a:fillRect/>
          </a:stretch>
        </p:blipFill>
        <p:spPr>
          <a:xfrm>
            <a:off x="5447148" y="3142371"/>
            <a:ext cx="795332" cy="291940"/>
          </a:xfrm>
          <a:prstGeom prst="rect">
            <a:avLst/>
          </a:prstGeom>
        </p:spPr>
      </p:pic>
      <p:pic>
        <p:nvPicPr>
          <p:cNvPr id="80" name="图片 79"/>
          <p:cNvPicPr>
            <a:picLocks noChangeAspect="1"/>
          </p:cNvPicPr>
          <p:nvPr/>
        </p:nvPicPr>
        <p:blipFill>
          <a:blip r:embed="rId13" cstate="email"/>
          <a:stretch>
            <a:fillRect/>
          </a:stretch>
        </p:blipFill>
        <p:spPr>
          <a:xfrm>
            <a:off x="5920092" y="2869753"/>
            <a:ext cx="562212" cy="196256"/>
          </a:xfrm>
          <a:prstGeom prst="rect">
            <a:avLst/>
          </a:prstGeom>
        </p:spPr>
      </p:pic>
      <p:sp>
        <p:nvSpPr>
          <p:cNvPr id="66" name="矩形 65"/>
          <p:cNvSpPr/>
          <p:nvPr/>
        </p:nvSpPr>
        <p:spPr>
          <a:xfrm>
            <a:off x="6242397" y="3164565"/>
            <a:ext cx="853311" cy="246221"/>
          </a:xfrm>
          <a:prstGeom prst="rect">
            <a:avLst/>
          </a:prstGeom>
          <a:noFill/>
        </p:spPr>
        <p:txBody>
          <a:bodyPr wrap="square">
            <a:spAutoFit/>
          </a:bodyPr>
          <a:lstStyle/>
          <a:p>
            <a:pPr algn="ctr" defTabSz="914400">
              <a:spcBef>
                <a:spcPts val="400"/>
              </a:spcBef>
              <a:defRPr/>
            </a:pPr>
            <a:r>
              <a:rPr kumimoji="1" lang="zh-CN" altLang="en-US" sz="1000" b="1" kern="0" dirty="0">
                <a:solidFill>
                  <a:schemeClr val="accent6">
                    <a:lumMod val="50000"/>
                  </a:schemeClr>
                </a:solidFill>
                <a:latin typeface="HYQIHEIX1-45W EXTRALIGHT" pitchFamily="18" charset="-122"/>
                <a:ea typeface="HYQIHEIX1-45W EXTRALIGHT" pitchFamily="18" charset="-122"/>
                <a:cs typeface="Arial" panose="020B0604020202020204" pitchFamily="34" charset="0"/>
              </a:rPr>
              <a:t>复睿微电子</a:t>
            </a:r>
            <a:endParaRPr kumimoji="1" lang="en-US" altLang="zh-CN" sz="1000" b="1" kern="0" dirty="0">
              <a:solidFill>
                <a:schemeClr val="accent6">
                  <a:lumMod val="50000"/>
                </a:schemeClr>
              </a:solidFill>
              <a:latin typeface="HYQIHEIX1-45W EXTRALIGHT" pitchFamily="18" charset="-122"/>
              <a:ea typeface="HYQIHEIX1-45W EXTRALIGHT" pitchFamily="18" charset="-122"/>
              <a:cs typeface="Arial" panose="020B0604020202020204" pitchFamily="34" charset="0"/>
            </a:endParaRPr>
          </a:p>
        </p:txBody>
      </p:sp>
      <p:sp>
        <p:nvSpPr>
          <p:cNvPr id="67" name="矩形 66"/>
          <p:cNvSpPr/>
          <p:nvPr/>
        </p:nvSpPr>
        <p:spPr>
          <a:xfrm>
            <a:off x="869316" y="3765714"/>
            <a:ext cx="2147216" cy="600164"/>
          </a:xfrm>
          <a:prstGeom prst="rect">
            <a:avLst/>
          </a:prstGeom>
        </p:spPr>
        <p:txBody>
          <a:bodyPr wrap="square">
            <a:spAutoFit/>
          </a:bodyPr>
          <a:lstStyle/>
          <a:p>
            <a:pPr algn="ctr" defTabSz="913765">
              <a:defRPr/>
            </a:pPr>
            <a:r>
              <a:rPr lang="en-HK" altLang="zh-CN" sz="1100" dirty="0">
                <a:solidFill>
                  <a:srgbClr val="007032"/>
                </a:solidFill>
                <a:latin typeface="Politica" panose="02000503000000000000" pitchFamily="2" charset="0"/>
                <a:cs typeface="Arial" panose="020B0604020202020204" pitchFamily="34" charset="0"/>
              </a:rPr>
              <a:t>Achieve breakthrough in core technology of advanced materials to upgrade the service manufacturing industry</a:t>
            </a:r>
            <a:endParaRPr lang="zh-CN" altLang="en-US" sz="1100" dirty="0">
              <a:solidFill>
                <a:srgbClr val="007032"/>
              </a:solidFill>
              <a:latin typeface="Politica" panose="02000503000000000000" pitchFamily="2" charset="0"/>
              <a:cs typeface="Arial" panose="020B0604020202020204" pitchFamily="34" charset="0"/>
            </a:endParaRPr>
          </a:p>
        </p:txBody>
      </p:sp>
      <p:sp>
        <p:nvSpPr>
          <p:cNvPr id="68" name="矩形 67"/>
          <p:cNvSpPr/>
          <p:nvPr/>
        </p:nvSpPr>
        <p:spPr>
          <a:xfrm>
            <a:off x="5262301" y="3765714"/>
            <a:ext cx="2157152" cy="600164"/>
          </a:xfrm>
          <a:prstGeom prst="rect">
            <a:avLst/>
          </a:prstGeom>
        </p:spPr>
        <p:txBody>
          <a:bodyPr wrap="square">
            <a:spAutoFit/>
          </a:bodyPr>
          <a:lstStyle/>
          <a:p>
            <a:pPr algn="ctr" defTabSz="913765">
              <a:defRPr/>
            </a:pPr>
            <a:r>
              <a:rPr lang="en-CA" altLang="zh-CN" sz="1100" dirty="0">
                <a:solidFill>
                  <a:srgbClr val="007032"/>
                </a:solidFill>
                <a:latin typeface="Politica" panose="02000503000000000000" pitchFamily="2" charset="0"/>
                <a:cs typeface="Arial" panose="020B0604020202020204" pitchFamily="34" charset="0"/>
              </a:rPr>
              <a:t>Grasp </a:t>
            </a:r>
            <a:r>
              <a:rPr lang="en-HK" altLang="zh-CN" sz="1100" dirty="0">
                <a:solidFill>
                  <a:srgbClr val="007032"/>
                </a:solidFill>
                <a:latin typeface="Politica" panose="02000503000000000000" pitchFamily="2" charset="0"/>
                <a:cs typeface="Arial" panose="020B0604020202020204" pitchFamily="34" charset="0"/>
              </a:rPr>
              <a:t>strategic opportunities in the mobility industry  to create an integrated solution for intelligent mobility</a:t>
            </a:r>
          </a:p>
        </p:txBody>
      </p:sp>
      <p:sp>
        <p:nvSpPr>
          <p:cNvPr id="69" name="矩形 68"/>
          <p:cNvSpPr/>
          <p:nvPr/>
        </p:nvSpPr>
        <p:spPr>
          <a:xfrm>
            <a:off x="3098117" y="3765714"/>
            <a:ext cx="2224238" cy="600164"/>
          </a:xfrm>
          <a:prstGeom prst="rect">
            <a:avLst/>
          </a:prstGeom>
        </p:spPr>
        <p:txBody>
          <a:bodyPr wrap="square">
            <a:spAutoFit/>
          </a:bodyPr>
          <a:lstStyle/>
          <a:p>
            <a:pPr algn="ctr" defTabSz="913765">
              <a:defRPr/>
            </a:pPr>
            <a:r>
              <a:rPr lang="en-HK" altLang="zh-CN" sz="1100" dirty="0">
                <a:solidFill>
                  <a:srgbClr val="007032"/>
                </a:solidFill>
                <a:latin typeface="Politica" panose="02000503000000000000" pitchFamily="2" charset="0"/>
                <a:cs typeface="Arial" panose="020B0604020202020204" pitchFamily="34" charset="0"/>
              </a:rPr>
              <a:t>A leader of intelligent manufacturing system</a:t>
            </a:r>
            <a:r>
              <a:rPr lang="en-CA" altLang="zh-CN" sz="1100" dirty="0">
                <a:solidFill>
                  <a:srgbClr val="007032"/>
                </a:solidFill>
                <a:latin typeface="Politica" panose="02000503000000000000" pitchFamily="2" charset="0"/>
                <a:cs typeface="Arial" panose="020B0604020202020204" pitchFamily="34" charset="0"/>
              </a:rPr>
              <a:t>, helping the intelligent transformation of the manufacturing industry</a:t>
            </a:r>
            <a:endParaRPr lang="zh-CN" altLang="en-US" sz="1100" dirty="0">
              <a:solidFill>
                <a:srgbClr val="007032"/>
              </a:solidFill>
              <a:latin typeface="Politica" panose="02000503000000000000" pitchFamily="2" charset="0"/>
              <a:cs typeface="Arial" panose="020B0604020202020204" pitchFamily="34" charset="0"/>
            </a:endParaRPr>
          </a:p>
        </p:txBody>
      </p:sp>
      <p:sp>
        <p:nvSpPr>
          <p:cNvPr id="72" name="矩形 4"/>
          <p:cNvSpPr/>
          <p:nvPr/>
        </p:nvSpPr>
        <p:spPr>
          <a:xfrm>
            <a:off x="869315" y="5639435"/>
            <a:ext cx="11322685" cy="940435"/>
          </a:xfrm>
          <a:prstGeom prst="rect">
            <a:avLst/>
          </a:prstGeom>
          <a:gradFill>
            <a:gsLst>
              <a:gs pos="0">
                <a:srgbClr val="00B050">
                  <a:alpha val="0"/>
                </a:srgbClr>
              </a:gs>
              <a:gs pos="74000">
                <a:srgbClr val="598F44"/>
              </a:gs>
            </a:gsLst>
            <a:lin ang="10800000" scaled="0"/>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76" name="文本框 8"/>
          <p:cNvSpPr txBox="1"/>
          <p:nvPr/>
        </p:nvSpPr>
        <p:spPr>
          <a:xfrm>
            <a:off x="2910484" y="5799796"/>
            <a:ext cx="1342846" cy="715581"/>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4.83 billion</a:t>
            </a:r>
            <a:endParaRPr sz="1400" b="1" dirty="0">
              <a:solidFill>
                <a:schemeClr val="bg1"/>
              </a:solidFill>
              <a:latin typeface="Politica" panose="02000503000000000000" pitchFamily="2" charset="0"/>
              <a:ea typeface="HYQIHEIX1-45W EXTRALIGHT" pitchFamily="18" charset="-122"/>
              <a:cs typeface="Arial" panose="020B0604020202020204" pitchFamily="34" charset="0"/>
            </a:endParaRPr>
          </a:p>
          <a:p>
            <a:pPr>
              <a:spcBef>
                <a:spcPts val="100"/>
              </a:spcBef>
              <a:defRPr sz="1200">
                <a:solidFill>
                  <a:srgbClr val="262626"/>
                </a:solidFill>
              </a:defRPr>
            </a:pPr>
            <a:r>
              <a:rPr lang="en-CA"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Hainan Mining’s revenue</a:t>
            </a:r>
            <a:r>
              <a:rPr kumimoji="0" lang="en-CA" altLang="zh-CN" sz="1000" b="0" i="0" u="none" strike="noStrike" kern="1200" cap="none" spc="0" normalizeH="0" baseline="0" noProof="0" dirty="0">
                <a:ln>
                  <a:noFill/>
                </a:ln>
                <a:solidFill>
                  <a:prstClr val="white"/>
                </a:solidFill>
                <a:effectLst/>
                <a:uLnTx/>
                <a:uFillTx/>
                <a:latin typeface="Politica" panose="02000503000000000000" pitchFamily="2" charset="0"/>
                <a:ea typeface="等线" panose="02010600030101010101" pitchFamily="2" charset="-122"/>
                <a:cs typeface="Arial" panose="020B0604020202020204" pitchFamily="34" charset="0"/>
              </a:rPr>
              <a:t> in 2022,</a:t>
            </a:r>
          </a:p>
          <a:p>
            <a:pPr>
              <a:spcBef>
                <a:spcPts val="100"/>
              </a:spcBef>
              <a:defRPr sz="1200">
                <a:solidFill>
                  <a:srgbClr val="262626"/>
                </a:solidFill>
              </a:defRPr>
            </a:pPr>
            <a:r>
              <a:rPr lang="en-US"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+17.26%yoy</a:t>
            </a:r>
          </a:p>
          <a:p>
            <a:pPr>
              <a:spcBef>
                <a:spcPts val="100"/>
              </a:spcBef>
              <a:defRPr sz="1200">
                <a:solidFill>
                  <a:srgbClr val="262626"/>
                </a:solidFill>
              </a:defRPr>
            </a:pPr>
            <a:endParaRPr lang="en-US" altLang="zh-CN" sz="1000" dirty="0">
              <a:solidFill>
                <a:schemeClr val="bg1"/>
              </a:solidFill>
              <a:latin typeface="HYQIHEIX1-45W EXTRALIGHT" pitchFamily="18" charset="-122"/>
              <a:ea typeface="HYQIHEIX1-45W EXTRALIGHT" pitchFamily="18" charset="-122"/>
              <a:cs typeface="Arial" panose="020B0604020202020204" pitchFamily="34" charset="0"/>
            </a:endParaRPr>
          </a:p>
        </p:txBody>
      </p:sp>
      <p:sp>
        <p:nvSpPr>
          <p:cNvPr id="78" name="文本框 11"/>
          <p:cNvSpPr txBox="1"/>
          <p:nvPr/>
        </p:nvSpPr>
        <p:spPr>
          <a:xfrm>
            <a:off x="4599305" y="5800090"/>
            <a:ext cx="1531620" cy="689932"/>
          </a:xfrm>
          <a:prstGeom prst="rect">
            <a:avLst/>
          </a:prstGeom>
          <a:ln w="12700">
            <a:miter lim="400000"/>
          </a:ln>
        </p:spPr>
        <p:txBody>
          <a:bodyPr wrap="square" lIns="0" tIns="0" rIns="0" bIns="0">
            <a:spAutoFit/>
          </a:bodyPr>
          <a:lstStyle/>
          <a:p>
            <a:pPr>
              <a:spcBef>
                <a:spcPts val="100"/>
              </a:spcBef>
              <a:defRPr>
                <a:solidFill>
                  <a:srgbClr val="986537"/>
                </a:solidFill>
              </a:defRPr>
            </a:pP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20,000 </a:t>
            </a:r>
            <a:r>
              <a:rPr lang="en-CA" altLang="zh-CN" sz="1400" b="1" dirty="0">
                <a:solidFill>
                  <a:schemeClr val="bg1"/>
                </a:solidFill>
                <a:latin typeface="Politica" panose="02000503000000000000" pitchFamily="2" charset="0"/>
                <a:ea typeface="HYQIHEIX1-45W EXTRALIGHT" pitchFamily="18" charset="-122"/>
                <a:cs typeface="Arial" panose="020B0604020202020204" pitchFamily="34" charset="0"/>
              </a:rPr>
              <a:t>tons</a:t>
            </a:r>
            <a:endParaRPr lang="zh-CN" altLang="en-US" sz="1400" b="1" dirty="0">
              <a:solidFill>
                <a:schemeClr val="bg1"/>
              </a:solidFill>
              <a:latin typeface="Politica" panose="02000503000000000000" pitchFamily="2" charset="0"/>
              <a:ea typeface="HYQIHEIX1-45W EXTRALIGHT" pitchFamily="18" charset="-122"/>
              <a:cs typeface="Arial" panose="020B0604020202020204" pitchFamily="34" charset="0"/>
            </a:endParaRPr>
          </a:p>
          <a:p>
            <a:pPr>
              <a:spcBef>
                <a:spcPts val="100"/>
              </a:spcBef>
              <a:defRPr sz="1200">
                <a:solidFill>
                  <a:srgbClr val="262626"/>
                </a:solidFill>
              </a:defRPr>
            </a:pPr>
            <a:r>
              <a:rPr lang="en-CA"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The battery-grade lithium hydroxide project invested by Hainan Mining has begun construction</a:t>
            </a:r>
            <a:endParaRPr lang="zh-CN" altLang="en-US" sz="1000" dirty="0">
              <a:solidFill>
                <a:prstClr val="white"/>
              </a:solidFill>
              <a:latin typeface="Politica" panose="02000503000000000000" pitchFamily="2" charset="0"/>
              <a:ea typeface="等线" panose="02010600030101010101" pitchFamily="2" charset="-122"/>
              <a:cs typeface="Arial" panose="020B0604020202020204" pitchFamily="34" charset="0"/>
            </a:endParaRPr>
          </a:p>
        </p:txBody>
      </p:sp>
      <p:pic>
        <p:nvPicPr>
          <p:cNvPr id="105" name="图片 104" descr="徽标&#10;&#10;描述已自动生成"/>
          <p:cNvPicPr>
            <a:picLocks noChangeAspect="1"/>
          </p:cNvPicPr>
          <p:nvPr/>
        </p:nvPicPr>
        <p:blipFill>
          <a:blip r:embed="rId14" cstate="email"/>
          <a:stretch>
            <a:fillRect/>
          </a:stretch>
        </p:blipFill>
        <p:spPr>
          <a:xfrm>
            <a:off x="8759825" y="2893060"/>
            <a:ext cx="429895" cy="495300"/>
          </a:xfrm>
          <a:prstGeom prst="rect">
            <a:avLst/>
          </a:prstGeom>
        </p:spPr>
      </p:pic>
      <p:sp>
        <p:nvSpPr>
          <p:cNvPr id="3" name="文本框 11"/>
          <p:cNvSpPr txBox="1"/>
          <p:nvPr/>
        </p:nvSpPr>
        <p:spPr>
          <a:xfrm>
            <a:off x="1177925" y="5800090"/>
            <a:ext cx="1674132" cy="382156"/>
          </a:xfrm>
          <a:prstGeom prst="rect">
            <a:avLst/>
          </a:prstGeom>
          <a:ln w="12700">
            <a:miter lim="400000"/>
          </a:ln>
        </p:spPr>
        <p:txBody>
          <a:bodyPr wrap="square" lIns="0" tIns="0" rIns="0" bIns="0">
            <a:spAutoFit/>
          </a:bodyPr>
          <a:lstStyle/>
          <a:p>
            <a:pPr>
              <a:spcBef>
                <a:spcPts val="100"/>
              </a:spcBef>
              <a:defRPr sz="1200">
                <a:solidFill>
                  <a:srgbClr val="262626"/>
                </a:solidFill>
              </a:defRPr>
            </a:pPr>
            <a:r>
              <a:rPr lang="en-US" sz="1400" b="1" dirty="0">
                <a:solidFill>
                  <a:schemeClr val="bg1"/>
                </a:solidFill>
                <a:latin typeface="Politica" panose="02000503000000000000" pitchFamily="2" charset="0"/>
                <a:ea typeface="HYQIHEIX1-45W EXTRALIGHT" pitchFamily="18" charset="-122"/>
                <a:cs typeface="Arial" panose="020B0604020202020204" pitchFamily="34" charset="0"/>
              </a:rPr>
              <a:t>70.667 </a:t>
            </a:r>
            <a:r>
              <a:rPr lang="en-CA" sz="1400" b="1" dirty="0">
                <a:solidFill>
                  <a:schemeClr val="bg1"/>
                </a:solidFill>
                <a:latin typeface="Politica" panose="02000503000000000000" pitchFamily="2" charset="0"/>
                <a:ea typeface="HYQIHEIX1-45W EXTRALIGHT" pitchFamily="18" charset="-122"/>
                <a:cs typeface="Arial" panose="020B0604020202020204" pitchFamily="34" charset="0"/>
              </a:rPr>
              <a:t>billion</a:t>
            </a:r>
            <a:endParaRPr lang="en-US" sz="1400" b="1" dirty="0">
              <a:solidFill>
                <a:schemeClr val="bg1"/>
              </a:solidFill>
              <a:latin typeface="Politica" panose="02000503000000000000" pitchFamily="2" charset="0"/>
              <a:ea typeface="HYQIHEIX1-45W EXTRALIGHT" pitchFamily="18" charset="-122"/>
              <a:cs typeface="Arial" panose="020B0604020202020204" pitchFamily="34" charset="0"/>
            </a:endParaRPr>
          </a:p>
          <a:p>
            <a:pPr>
              <a:spcBef>
                <a:spcPts val="100"/>
              </a:spcBef>
              <a:defRPr sz="1200">
                <a:solidFill>
                  <a:srgbClr val="262626"/>
                </a:solidFill>
              </a:defRPr>
            </a:pPr>
            <a:r>
              <a:rPr lang="en-CA" altLang="zh-CN" sz="1000" dirty="0">
                <a:solidFill>
                  <a:schemeClr val="bg1"/>
                </a:solidFill>
                <a:latin typeface="Politica" panose="02000503000000000000" pitchFamily="2" charset="0"/>
                <a:cs typeface="Arial" panose="020B0604020202020204" pitchFamily="34" charset="0"/>
              </a:rPr>
              <a:t>Nanjing Iron &amp; Steel’s revenue in 2022</a:t>
            </a:r>
            <a:endParaRPr lang="zh-CN" altLang="en-US" sz="1000" dirty="0">
              <a:solidFill>
                <a:schemeClr val="bg1"/>
              </a:solidFill>
              <a:latin typeface="Politica" panose="02000503000000000000" pitchFamily="2" charset="0"/>
              <a:cs typeface="Arial" panose="020B0604020202020204" pitchFamily="34" charset="0"/>
            </a:endParaRPr>
          </a:p>
        </p:txBody>
      </p:sp>
      <p:sp>
        <p:nvSpPr>
          <p:cNvPr id="4" name="文本框 11"/>
          <p:cNvSpPr txBox="1"/>
          <p:nvPr/>
        </p:nvSpPr>
        <p:spPr>
          <a:xfrm>
            <a:off x="6336030" y="5800090"/>
            <a:ext cx="1531620" cy="382156"/>
          </a:xfrm>
          <a:prstGeom prst="rect">
            <a:avLst/>
          </a:prstGeom>
          <a:ln w="12700">
            <a:miter lim="400000"/>
          </a:ln>
        </p:spPr>
        <p:txBody>
          <a:bodyPr wrap="square" lIns="0" tIns="0" rIns="0" bIns="0">
            <a:spAutoFit/>
          </a:bodyPr>
          <a:lstStyle/>
          <a:p>
            <a:pPr>
              <a:spcBef>
                <a:spcPts val="100"/>
              </a:spcBef>
              <a:defRPr sz="1200">
                <a:solidFill>
                  <a:srgbClr val="262626"/>
                </a:solidFill>
              </a:defRPr>
            </a:pPr>
            <a:r>
              <a:rPr lang="en-US" sz="1400" b="1" dirty="0">
                <a:solidFill>
                  <a:schemeClr val="bg1"/>
                </a:solidFill>
                <a:latin typeface="Politica" panose="02000503000000000000" pitchFamily="2" charset="0"/>
                <a:ea typeface="HYQIHEIX1-45W EXTRALIGHT" pitchFamily="18" charset="-122"/>
                <a:cs typeface="Arial" panose="020B0604020202020204" pitchFamily="34" charset="0"/>
              </a:rPr>
              <a:t>3.56 </a:t>
            </a:r>
            <a:r>
              <a:rPr lang="en-CA" sz="1400" b="1" dirty="0">
                <a:solidFill>
                  <a:schemeClr val="bg1"/>
                </a:solidFill>
                <a:latin typeface="Politica" panose="02000503000000000000" pitchFamily="2" charset="0"/>
                <a:ea typeface="HYQIHEIX1-45W EXTRALIGHT" pitchFamily="18" charset="-122"/>
                <a:cs typeface="Arial" panose="020B0604020202020204" pitchFamily="34" charset="0"/>
              </a:rPr>
              <a:t>billion</a:t>
            </a:r>
            <a:endParaRPr lang="en-US" sz="1400" b="1" dirty="0">
              <a:solidFill>
                <a:schemeClr val="bg1"/>
              </a:solidFill>
              <a:latin typeface="Politica" panose="02000503000000000000" pitchFamily="2" charset="0"/>
              <a:ea typeface="HYQIHEIX1-45W EXTRALIGHT" pitchFamily="18" charset="-122"/>
              <a:cs typeface="Arial" panose="020B0604020202020204" pitchFamily="34" charset="0"/>
            </a:endParaRPr>
          </a:p>
          <a:p>
            <a:pPr>
              <a:spcBef>
                <a:spcPts val="100"/>
              </a:spcBef>
              <a:defRPr sz="1200">
                <a:solidFill>
                  <a:srgbClr val="262626"/>
                </a:solidFill>
              </a:defRPr>
            </a:pPr>
            <a:r>
              <a:rPr lang="en-CA" altLang="zh-CN" sz="1000" dirty="0" err="1">
                <a:solidFill>
                  <a:prstClr val="white"/>
                </a:solidFill>
                <a:latin typeface="Politica" panose="02000503000000000000" pitchFamily="2" charset="0"/>
                <a:ea typeface="等线" panose="02010600030101010101" pitchFamily="2" charset="-122"/>
                <a:cs typeface="Arial" panose="020B0604020202020204" pitchFamily="34" charset="0"/>
              </a:rPr>
              <a:t>Wansheng</a:t>
            </a:r>
            <a:r>
              <a:rPr lang="en-CA"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 Co.’s revenue in 2022</a:t>
            </a:r>
            <a:endParaRPr lang="zh-CN" altLang="en-US" sz="1000" dirty="0">
              <a:solidFill>
                <a:prstClr val="white"/>
              </a:solidFill>
              <a:latin typeface="Politica" panose="02000503000000000000" pitchFamily="2" charset="0"/>
              <a:ea typeface="等线" panose="02010600030101010101" pitchFamily="2" charset="-122"/>
              <a:cs typeface="Arial" panose="020B0604020202020204" pitchFamily="34" charset="0"/>
            </a:endParaRPr>
          </a:p>
        </p:txBody>
      </p:sp>
      <p:sp>
        <p:nvSpPr>
          <p:cNvPr id="5" name="文本框 11"/>
          <p:cNvSpPr txBox="1"/>
          <p:nvPr/>
        </p:nvSpPr>
        <p:spPr>
          <a:xfrm>
            <a:off x="8107680" y="5800090"/>
            <a:ext cx="1733550" cy="536044"/>
          </a:xfrm>
          <a:prstGeom prst="rect">
            <a:avLst/>
          </a:prstGeom>
          <a:ln w="12700">
            <a:miter lim="400000"/>
          </a:ln>
        </p:spPr>
        <p:txBody>
          <a:bodyPr wrap="square" lIns="0" tIns="0" rIns="0" bIns="0">
            <a:spAutoFit/>
          </a:bodyPr>
          <a:lstStyle/>
          <a:p>
            <a:pPr>
              <a:spcBef>
                <a:spcPts val="100"/>
              </a:spcBef>
              <a:defRPr>
                <a:solidFill>
                  <a:srgbClr val="986537"/>
                </a:solidFill>
              </a:defRPr>
            </a:pPr>
            <a:r>
              <a:rPr lang="en-CA" sz="1400" b="1" dirty="0">
                <a:solidFill>
                  <a:schemeClr val="bg1"/>
                </a:solidFill>
                <a:latin typeface="Politica" panose="02000503000000000000" pitchFamily="2" charset="0"/>
                <a:ea typeface="HYQIHEIX1-45W EXTRALIGHT" pitchFamily="18" charset="-122"/>
                <a:cs typeface="Arial" panose="020B0604020202020204" pitchFamily="34" charset="0"/>
              </a:rPr>
              <a:t> More than </a:t>
            </a:r>
            <a:r>
              <a:rPr sz="1400" b="1" dirty="0">
                <a:solidFill>
                  <a:schemeClr val="bg1"/>
                </a:solidFill>
                <a:latin typeface="Politica" panose="02000503000000000000" pitchFamily="2" charset="0"/>
                <a:ea typeface="HYQIHEIX1-45W EXTRALIGHT" pitchFamily="18" charset="-122"/>
                <a:cs typeface="Arial" panose="020B0604020202020204" pitchFamily="34" charset="0"/>
              </a:rPr>
              <a:t>80%</a:t>
            </a:r>
            <a:endParaRPr sz="1000" dirty="0">
              <a:solidFill>
                <a:prstClr val="white"/>
              </a:solidFill>
              <a:latin typeface="Politica" panose="02000503000000000000" pitchFamily="2" charset="0"/>
              <a:ea typeface="等线" panose="02010600030101010101" pitchFamily="2" charset="-122"/>
              <a:cs typeface="Arial" panose="020B0604020202020204" pitchFamily="34" charset="0"/>
            </a:endParaRPr>
          </a:p>
          <a:p>
            <a:pPr>
              <a:spcBef>
                <a:spcPts val="100"/>
              </a:spcBef>
              <a:defRPr>
                <a:solidFill>
                  <a:srgbClr val="986537"/>
                </a:solidFill>
              </a:defRPr>
            </a:pPr>
            <a:r>
              <a:rPr lang="en-CA" altLang="zh-CN" sz="1000" dirty="0" err="1">
                <a:solidFill>
                  <a:prstClr val="white"/>
                </a:solidFill>
                <a:latin typeface="Politica" panose="02000503000000000000" pitchFamily="2" charset="0"/>
                <a:ea typeface="等线" panose="02010600030101010101" pitchFamily="2" charset="-122"/>
                <a:cs typeface="Arial" panose="020B0604020202020204" pitchFamily="34" charset="0"/>
              </a:rPr>
              <a:t>Yoy</a:t>
            </a:r>
            <a:r>
              <a:rPr lang="en-CA"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 growth of </a:t>
            </a:r>
            <a:r>
              <a:rPr lang="zh-CN"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FFT</a:t>
            </a:r>
            <a:r>
              <a:rPr lang="en-CA"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 (Shanghai)</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’s</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newly</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signed</a:t>
            </a:r>
            <a:r>
              <a:rPr lang="zh-TW" altLang="en-US" sz="1000" dirty="0">
                <a:solidFill>
                  <a:prstClr val="white"/>
                </a:solidFill>
                <a:latin typeface="Politica" panose="02000503000000000000" pitchFamily="2" charset="0"/>
                <a:ea typeface="等线" panose="02010600030101010101" pitchFamily="2" charset="-122"/>
                <a:cs typeface="Arial" panose="020B0604020202020204" pitchFamily="34" charset="0"/>
              </a:rPr>
              <a:t> </a:t>
            </a:r>
            <a:r>
              <a:rPr lang="en-US" altLang="zh-TW" sz="1000" dirty="0">
                <a:solidFill>
                  <a:prstClr val="white"/>
                </a:solidFill>
                <a:latin typeface="Politica" panose="02000503000000000000" pitchFamily="2" charset="0"/>
                <a:ea typeface="等线" panose="02010600030101010101" pitchFamily="2" charset="-122"/>
                <a:cs typeface="Arial" panose="020B0604020202020204" pitchFamily="34" charset="0"/>
              </a:rPr>
              <a:t>orders</a:t>
            </a:r>
            <a:r>
              <a:rPr lang="en-CA" altLang="zh-CN" sz="1000" dirty="0">
                <a:solidFill>
                  <a:prstClr val="white"/>
                </a:solidFill>
                <a:latin typeface="Politica" panose="02000503000000000000" pitchFamily="2" charset="0"/>
                <a:ea typeface="等线" panose="02010600030101010101" pitchFamily="2" charset="-122"/>
                <a:cs typeface="Arial" panose="020B0604020202020204" pitchFamily="34" charset="0"/>
              </a:rPr>
              <a:t> during the reporting period</a:t>
            </a:r>
            <a:endParaRPr lang="zh-CN" altLang="en-US" sz="1000" dirty="0">
              <a:solidFill>
                <a:prstClr val="white"/>
              </a:solidFill>
              <a:latin typeface="Politica" panose="02000503000000000000" pitchFamily="2" charset="0"/>
              <a:ea typeface="等线" panose="02010600030101010101" pitchFamily="2" charset="-122"/>
              <a:cs typeface="Arial" panose="020B0604020202020204" pitchFamily="34" charset="0"/>
            </a:endParaRPr>
          </a:p>
        </p:txBody>
      </p:sp>
      <p:pic>
        <p:nvPicPr>
          <p:cNvPr id="7" name="图片 6" descr="/Users/jerrymiao/Desktop/复星Jerry/LOGO系列 杂/复星logo1-01.png复星logo1-01"/>
          <p:cNvPicPr>
            <a:picLocks noChangeAspect="1"/>
          </p:cNvPicPr>
          <p:nvPr/>
        </p:nvPicPr>
        <p:blipFill>
          <a:blip r:embed="rId15"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8" name="Title 1">
            <a:extLst>
              <a:ext uri="{FF2B5EF4-FFF2-40B4-BE49-F238E27FC236}">
                <a16:creationId xmlns:a16="http://schemas.microsoft.com/office/drawing/2014/main" id="{F6EC2D34-28B4-2ACF-5B36-2C7A9DAE6156}"/>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solidFill>
                  <a:srgbClr val="598F44"/>
                </a:solidFill>
                <a:latin typeface="Politica" panose="02000503000000000000" pitchFamily="2" charset="0"/>
                <a:ea typeface="HYQIHEIX1-45W EXTRALIGHT" pitchFamily="18" charset="-122"/>
                <a:cs typeface="Arial" panose="020B0604020202020204" pitchFamily="34" charset="0"/>
              </a:rPr>
              <a:t>INDUSTRIAL LANDSCAPE</a:t>
            </a:r>
            <a:endParaRPr lang="zh-CN" altLang="en-US" sz="3200" b="0" spc="0" dirty="0">
              <a:solidFill>
                <a:srgbClr val="598F44"/>
              </a:solidFill>
              <a:latin typeface="Politica" panose="02000503000000000000" pitchFamily="2" charset="0"/>
              <a:ea typeface="HYQIHEIX1-45W EXTRALIGHT" pitchFamily="18" charset="-122"/>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Users/jerrymiao/Library/Mobile Documents/com~apple~CloudDocs/Desktop/复星23年封面更新/22.jpg22"/>
          <p:cNvPicPr>
            <a:picLocks noChangeAspect="1"/>
          </p:cNvPicPr>
          <p:nvPr/>
        </p:nvPicPr>
        <p:blipFill>
          <a:blip r:embed="rId2"/>
          <a:srcRect/>
          <a:stretch>
            <a:fillRect/>
          </a:stretch>
        </p:blipFill>
        <p:spPr>
          <a:xfrm>
            <a:off x="0" y="318"/>
            <a:ext cx="12186920" cy="6857365"/>
          </a:xfrm>
          <a:prstGeom prst="rect">
            <a:avLst/>
          </a:prstGeom>
        </p:spPr>
      </p:pic>
      <p:sp>
        <p:nvSpPr>
          <p:cNvPr id="14" name="矩形 13"/>
          <p:cNvSpPr/>
          <p:nvPr/>
        </p:nvSpPr>
        <p:spPr>
          <a:xfrm>
            <a:off x="-25466" y="34697"/>
            <a:ext cx="12196445" cy="6864985"/>
          </a:xfrm>
          <a:prstGeom prst="rect">
            <a:avLst/>
          </a:prstGeom>
          <a:gradFill>
            <a:gsLst>
              <a:gs pos="100000">
                <a:schemeClr val="bg1">
                  <a:alpha val="75000"/>
                </a:schemeClr>
              </a:gs>
              <a:gs pos="19000">
                <a:schemeClr val="bg1">
                  <a:alpha val="85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8" name="圆角矩形 97"/>
          <p:cNvSpPr/>
          <p:nvPr/>
        </p:nvSpPr>
        <p:spPr>
          <a:xfrm>
            <a:off x="457714" y="1247562"/>
            <a:ext cx="4217035" cy="1911611"/>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99" name="圆角矩形 98"/>
          <p:cNvSpPr/>
          <p:nvPr/>
        </p:nvSpPr>
        <p:spPr>
          <a:xfrm>
            <a:off x="7652993" y="4357937"/>
            <a:ext cx="4217035" cy="1758424"/>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pic>
        <p:nvPicPr>
          <p:cNvPr id="3" name="图形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2421" y="1718973"/>
            <a:ext cx="9247157" cy="4527798"/>
          </a:xfrm>
          <a:prstGeom prst="rect">
            <a:avLst/>
          </a:prstGeom>
        </p:spPr>
      </p:pic>
      <p:grpSp>
        <p:nvGrpSpPr>
          <p:cNvPr id="4" name="组合 3"/>
          <p:cNvGrpSpPr/>
          <p:nvPr/>
        </p:nvGrpSpPr>
        <p:grpSpPr>
          <a:xfrm>
            <a:off x="3668707" y="975795"/>
            <a:ext cx="5084064" cy="5084064"/>
            <a:chOff x="3235326" y="716066"/>
            <a:chExt cx="6039692" cy="6039692"/>
          </a:xfrm>
          <a:effectLst/>
        </p:grpSpPr>
        <p:sp>
          <p:nvSpPr>
            <p:cNvPr id="53" name="椭圆 52"/>
            <p:cNvSpPr/>
            <p:nvPr/>
          </p:nvSpPr>
          <p:spPr>
            <a:xfrm rot="10800000">
              <a:off x="3235326" y="716066"/>
              <a:ext cx="6039692" cy="6039692"/>
            </a:xfrm>
            <a:prstGeom prst="ellipse">
              <a:avLst/>
            </a:prstGeom>
            <a:gradFill>
              <a:gsLst>
                <a:gs pos="100000">
                  <a:srgbClr val="C4AD8F">
                    <a:alpha val="11000"/>
                  </a:srgbClr>
                </a:gs>
                <a:gs pos="0">
                  <a:srgbClr val="C4AD8F">
                    <a:alpha val="0"/>
                  </a:srgbClr>
                </a:gs>
              </a:gsLst>
              <a:lin ang="7800000" scaled="0"/>
            </a:gradFill>
            <a:ln>
              <a:gradFill>
                <a:gsLst>
                  <a:gs pos="0">
                    <a:schemeClr val="accent1">
                      <a:lumMod val="5000"/>
                      <a:lumOff val="95000"/>
                      <a:alpha val="31000"/>
                    </a:schemeClr>
                  </a:gs>
                  <a:gs pos="63000">
                    <a:srgbClr val="C4AD8F">
                      <a:alpha val="28000"/>
                    </a:srgbClr>
                  </a:gs>
                  <a:gs pos="75000">
                    <a:srgbClr val="93683D">
                      <a:alpha val="23000"/>
                    </a:srgbClr>
                  </a:gs>
                  <a:gs pos="100000">
                    <a:srgbClr val="C4AD8F">
                      <a:alpha val="13000"/>
                    </a:srgbClr>
                  </a:gs>
                </a:gsLst>
                <a:lin ang="21594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2" name="椭圆 721"/>
            <p:cNvSpPr/>
            <p:nvPr/>
          </p:nvSpPr>
          <p:spPr>
            <a:xfrm rot="10800000">
              <a:off x="4063249" y="1543988"/>
              <a:ext cx="4383847" cy="4383847"/>
            </a:xfrm>
            <a:prstGeom prst="ellipse">
              <a:avLst/>
            </a:prstGeom>
            <a:gradFill>
              <a:gsLst>
                <a:gs pos="100000">
                  <a:srgbClr val="C4AD8F">
                    <a:alpha val="11000"/>
                  </a:srgbClr>
                </a:gs>
                <a:gs pos="0">
                  <a:srgbClr val="C4AD8F">
                    <a:alpha val="0"/>
                  </a:srgbClr>
                </a:gs>
              </a:gsLst>
              <a:lin ang="7800000" scaled="0"/>
            </a:gradFill>
            <a:ln>
              <a:gradFill>
                <a:gsLst>
                  <a:gs pos="0">
                    <a:schemeClr val="accent1">
                      <a:lumMod val="5000"/>
                      <a:lumOff val="95000"/>
                      <a:alpha val="31000"/>
                    </a:schemeClr>
                  </a:gs>
                  <a:gs pos="63000">
                    <a:srgbClr val="C4AD8F">
                      <a:alpha val="28000"/>
                    </a:srgbClr>
                  </a:gs>
                  <a:gs pos="75000">
                    <a:srgbClr val="93683D">
                      <a:alpha val="23000"/>
                    </a:srgbClr>
                  </a:gs>
                  <a:gs pos="100000">
                    <a:srgbClr val="C4AD8F">
                      <a:alpha val="13000"/>
                    </a:srgbClr>
                  </a:gs>
                </a:gsLst>
                <a:lin ang="21594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705" name="圆角矩形 704"/>
          <p:cNvSpPr/>
          <p:nvPr/>
        </p:nvSpPr>
        <p:spPr>
          <a:xfrm>
            <a:off x="457714" y="4382478"/>
            <a:ext cx="4217035" cy="1758424"/>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23" name="矩形 22"/>
          <p:cNvSpPr/>
          <p:nvPr/>
        </p:nvSpPr>
        <p:spPr>
          <a:xfrm>
            <a:off x="0" y="68729"/>
            <a:ext cx="10082531" cy="913420"/>
          </a:xfrm>
          <a:prstGeom prst="rect">
            <a:avLst/>
          </a:prstGeom>
          <a:gradFill>
            <a:gsLst>
              <a:gs pos="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7" name="矩形 76" descr="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
          <p:cNvSpPr/>
          <p:nvPr/>
        </p:nvSpPr>
        <p:spPr>
          <a:xfrm>
            <a:off x="7808785" y="5025535"/>
            <a:ext cx="4061243" cy="960584"/>
          </a:xfrm>
          <a:prstGeom prst="rect">
            <a:avLst/>
          </a:prstGeom>
        </p:spPr>
        <p:txBody>
          <a:bodyPr wrap="square">
            <a:spAutoFit/>
          </a:bodyPr>
          <a:lstStyle/>
          <a:p>
            <a:pPr lvl="0" algn="just">
              <a:lnSpc>
                <a:spcPct val="120000"/>
              </a:lnSpc>
              <a:defRPr/>
            </a:pPr>
            <a:r>
              <a:rPr lang="en-US"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Fosun Entrepreneurship / Ecosystem System</a:t>
            </a:r>
          </a:p>
          <a:p>
            <a:pPr lvl="0" algn="just">
              <a:lnSpc>
                <a:spcPct val="120000"/>
              </a:lnSpc>
              <a:defRPr/>
            </a:pPr>
            <a:r>
              <a:rPr lang="en-HK"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rPr>
              <a:t>Provide systematic methodology, tools and processes to realize</a:t>
            </a:r>
          </a:p>
          <a:p>
            <a:pPr lvl="0" algn="just">
              <a:lnSpc>
                <a:spcPct val="120000"/>
              </a:lnSpc>
              <a:defRPr/>
            </a:pPr>
            <a:r>
              <a:rPr lang="en-HK"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rPr>
              <a:t>Fosun’s globalization, innovation and ecosystem operation</a:t>
            </a:r>
          </a:p>
          <a:p>
            <a:pPr lvl="0" algn="just">
              <a:lnSpc>
                <a:spcPct val="120000"/>
              </a:lnSpc>
              <a:defRPr/>
            </a:pPr>
            <a:r>
              <a:rPr lang="en-CA"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Improve operational capabilities to create  a sustainable operation system</a:t>
            </a:r>
            <a:endParaRPr lang="en-US"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endParaRPr>
          </a:p>
        </p:txBody>
      </p:sp>
      <p:sp>
        <p:nvSpPr>
          <p:cNvPr id="78" name="TextBox 1"/>
          <p:cNvSpPr txBox="1"/>
          <p:nvPr/>
        </p:nvSpPr>
        <p:spPr>
          <a:xfrm>
            <a:off x="7808786" y="4640719"/>
            <a:ext cx="13292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u="none" strike="noStrike" kern="1200" cap="none" spc="0" normalizeH="0" baseline="0" noProof="0" dirty="0">
                <a:ln>
                  <a:noFill/>
                </a:ln>
                <a:solidFill>
                  <a:srgbClr val="93683D"/>
                </a:solidFill>
                <a:effectLst/>
                <a:uLnTx/>
                <a:uFillTx/>
                <a:latin typeface="Politica" panose="02000503000000000000" pitchFamily="2" charset="0"/>
                <a:ea typeface="HYQiHeiX1-75W" pitchFamily="18" charset="-122"/>
                <a:cs typeface="Arial" panose="020B0604020202020204" pitchFamily="34" charset="0"/>
                <a:sym typeface="Arial" panose="020B0604020202020204" pitchFamily="34" charset="0"/>
              </a:rPr>
              <a:t>FES SYSTEM</a:t>
            </a:r>
            <a:endParaRPr kumimoji="0" lang="vi-VN" sz="2400" u="none" strike="noStrike" kern="1200" cap="none" spc="0" normalizeH="0" baseline="0" noProof="0" dirty="0">
              <a:ln>
                <a:noFill/>
              </a:ln>
              <a:solidFill>
                <a:srgbClr val="93683D"/>
              </a:solidFill>
              <a:effectLst/>
              <a:uLnTx/>
              <a:uFillTx/>
              <a:latin typeface="Arial" panose="020B0604020202020204" pitchFamily="34" charset="0"/>
              <a:ea typeface="HYQiHeiX1-75W" pitchFamily="18" charset="-122"/>
              <a:cs typeface="Arial" panose="020B0604020202020204" pitchFamily="34" charset="0"/>
              <a:sym typeface="Arial" panose="020B0604020202020204" pitchFamily="34" charset="0"/>
            </a:endParaRPr>
          </a:p>
        </p:txBody>
      </p:sp>
      <p:sp>
        <p:nvSpPr>
          <p:cNvPr id="79" name="矩形 78" descr="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
          <p:cNvSpPr/>
          <p:nvPr/>
        </p:nvSpPr>
        <p:spPr>
          <a:xfrm>
            <a:off x="-1" y="2031087"/>
            <a:ext cx="4471178" cy="738985"/>
          </a:xfrm>
          <a:prstGeom prst="rect">
            <a:avLst/>
          </a:prstGeom>
        </p:spPr>
        <p:txBody>
          <a:bodyPr wrap="square">
            <a:spAutoFit/>
          </a:bodyPr>
          <a:lstStyle/>
          <a:p>
            <a:pPr lvl="0" algn="r">
              <a:lnSpc>
                <a:spcPct val="120000"/>
              </a:lnSpc>
              <a:defRPr/>
            </a:pPr>
            <a:r>
              <a:rPr lang="en-CA"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Combining global resources with global growth momentum</a:t>
            </a:r>
            <a:endParaRPr lang="en-US"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endParaRPr>
          </a:p>
          <a:p>
            <a:pPr lvl="0" algn="r">
              <a:lnSpc>
                <a:spcPct val="120000"/>
              </a:lnSpc>
              <a:defRPr/>
            </a:pPr>
            <a:r>
              <a:rPr lang="en-CA"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Driven by China and the World</a:t>
            </a:r>
            <a:endParaRPr lang="en-US"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endParaRPr>
          </a:p>
          <a:p>
            <a:pPr lvl="0" algn="r">
              <a:lnSpc>
                <a:spcPct val="120000"/>
              </a:lnSpc>
              <a:defRPr/>
            </a:pPr>
            <a:r>
              <a:rPr lang="en-CA"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Global organization + local operations</a:t>
            </a:r>
            <a:endParaRPr lang="zh-CN" altLang="en-US"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endParaRPr>
          </a:p>
        </p:txBody>
      </p:sp>
      <p:sp>
        <p:nvSpPr>
          <p:cNvPr id="80" name="TextBox 1"/>
          <p:cNvSpPr txBox="1"/>
          <p:nvPr/>
        </p:nvSpPr>
        <p:spPr>
          <a:xfrm>
            <a:off x="385935" y="1600762"/>
            <a:ext cx="4276452" cy="46166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sz="2400" b="1">
                <a:solidFill>
                  <a:srgbClr val="93683D"/>
                </a:solidFill>
                <a:latin typeface="Politica" panose="02000506020000090004" pitchFamily="2" charset="0"/>
                <a:cs typeface="Arial" panose="020B0704020202090204" pitchFamily="34" charset="0"/>
              </a:defRPr>
            </a:lvl1pPr>
          </a:lstStyle>
          <a:p>
            <a:pPr algn="r"/>
            <a:r>
              <a:rPr lang="en-CA" altLang="zh-CN" dirty="0">
                <a:sym typeface="Arial" panose="020B0604020202020204" pitchFamily="34" charset="0"/>
              </a:rPr>
              <a:t>PROFOUND GLOBAL OPERATIONS</a:t>
            </a:r>
            <a:endParaRPr lang="vi-VN" dirty="0">
              <a:sym typeface="Arial" panose="020B0604020202020204" pitchFamily="34" charset="0"/>
            </a:endParaRPr>
          </a:p>
        </p:txBody>
      </p:sp>
      <p:grpSp>
        <p:nvGrpSpPr>
          <p:cNvPr id="84" name="组合 83"/>
          <p:cNvGrpSpPr/>
          <p:nvPr/>
        </p:nvGrpSpPr>
        <p:grpSpPr>
          <a:xfrm flipH="1">
            <a:off x="4746528" y="2128834"/>
            <a:ext cx="2895950" cy="2883943"/>
            <a:chOff x="4674737" y="2106205"/>
            <a:chExt cx="2837414" cy="2830731"/>
          </a:xfrm>
          <a:gradFill>
            <a:gsLst>
              <a:gs pos="0">
                <a:srgbClr val="93683D">
                  <a:alpha val="14000"/>
                </a:srgbClr>
              </a:gs>
              <a:gs pos="100000">
                <a:srgbClr val="93683D">
                  <a:alpha val="71000"/>
                </a:srgbClr>
              </a:gs>
            </a:gsLst>
            <a:lin ang="16200000" scaled="0"/>
          </a:gradFill>
        </p:grpSpPr>
        <p:sp>
          <p:nvSpPr>
            <p:cNvPr id="89" name="任意多边形 2"/>
            <p:cNvSpPr/>
            <p:nvPr/>
          </p:nvSpPr>
          <p:spPr>
            <a:xfrm rot="10800000">
              <a:off x="4674737" y="2106205"/>
              <a:ext cx="1664820" cy="1398714"/>
            </a:xfrm>
            <a:custGeom>
              <a:avLst/>
              <a:gdLst>
                <a:gd name="connsiteX0" fmla="*/ 370825 w 2466521"/>
                <a:gd name="connsiteY0" fmla="*/ 2072270 h 2072270"/>
                <a:gd name="connsiteX1" fmla="*/ 303147 w 2466521"/>
                <a:gd name="connsiteY1" fmla="*/ 2068853 h 2072270"/>
                <a:gd name="connsiteX2" fmla="*/ 284239 w 2466521"/>
                <a:gd name="connsiteY2" fmla="*/ 2066281 h 2072270"/>
                <a:gd name="connsiteX3" fmla="*/ 47099 w 2466521"/>
                <a:gd name="connsiteY3" fmla="*/ 1877727 h 2072270"/>
                <a:gd name="connsiteX4" fmla="*/ 62381 w 2466521"/>
                <a:gd name="connsiteY4" fmla="*/ 1481505 h 2072270"/>
                <a:gd name="connsiteX5" fmla="*/ 215929 w 2466521"/>
                <a:gd name="connsiteY5" fmla="*/ 1344762 h 2072270"/>
                <a:gd name="connsiteX6" fmla="*/ 307716 w 2466521"/>
                <a:gd name="connsiteY6" fmla="*/ 1313682 h 2072270"/>
                <a:gd name="connsiteX7" fmla="*/ 370825 w 2466521"/>
                <a:gd name="connsiteY7" fmla="*/ 1316868 h 2072270"/>
                <a:gd name="connsiteX8" fmla="*/ 1705439 w 2466521"/>
                <a:gd name="connsiteY8" fmla="*/ 112493 h 2072270"/>
                <a:gd name="connsiteX9" fmla="*/ 1709142 w 2466521"/>
                <a:gd name="connsiteY9" fmla="*/ 39163 h 2072270"/>
                <a:gd name="connsiteX10" fmla="*/ 1718451 w 2466521"/>
                <a:gd name="connsiteY10" fmla="*/ 53001 h 2072270"/>
                <a:gd name="connsiteX11" fmla="*/ 1815545 w 2466521"/>
                <a:gd name="connsiteY11" fmla="*/ 136486 h 2072270"/>
                <a:gd name="connsiteX12" fmla="*/ 2300446 w 2466521"/>
                <a:gd name="connsiteY12" fmla="*/ 155189 h 2072270"/>
                <a:gd name="connsiteX13" fmla="*/ 2403682 w 2466521"/>
                <a:gd name="connsiteY13" fmla="*/ 79431 h 2072270"/>
                <a:gd name="connsiteX14" fmla="*/ 2466521 w 2466521"/>
                <a:gd name="connsiteY14" fmla="*/ 0 h 2072270"/>
                <a:gd name="connsiteX15" fmla="*/ 2456941 w 2466521"/>
                <a:gd name="connsiteY15" fmla="*/ 189728 h 2072270"/>
                <a:gd name="connsiteX16" fmla="*/ 370825 w 2466521"/>
                <a:gd name="connsiteY16" fmla="*/ 2072270 h 207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66521" h="2072270">
                  <a:moveTo>
                    <a:pt x="370825" y="2072270"/>
                  </a:moveTo>
                  <a:lnTo>
                    <a:pt x="303147" y="2068853"/>
                  </a:lnTo>
                  <a:lnTo>
                    <a:pt x="284239" y="2066281"/>
                  </a:lnTo>
                  <a:cubicBezTo>
                    <a:pt x="184305" y="2038557"/>
                    <a:pt x="98017" y="1971400"/>
                    <a:pt x="47099" y="1877727"/>
                  </a:cubicBezTo>
                  <a:cubicBezTo>
                    <a:pt x="-20793" y="1752830"/>
                    <a:pt x="-14929" y="1600802"/>
                    <a:pt x="62381" y="1481505"/>
                  </a:cubicBezTo>
                  <a:cubicBezTo>
                    <a:pt x="101036" y="1421857"/>
                    <a:pt x="154456" y="1375169"/>
                    <a:pt x="215929" y="1344762"/>
                  </a:cubicBezTo>
                  <a:lnTo>
                    <a:pt x="307716" y="1313682"/>
                  </a:lnTo>
                  <a:lnTo>
                    <a:pt x="370825" y="1316868"/>
                  </a:lnTo>
                  <a:cubicBezTo>
                    <a:pt x="1065430" y="1316868"/>
                    <a:pt x="1636739" y="788972"/>
                    <a:pt x="1705439" y="112493"/>
                  </a:cubicBezTo>
                  <a:lnTo>
                    <a:pt x="1709142" y="39163"/>
                  </a:lnTo>
                  <a:lnTo>
                    <a:pt x="1718451" y="53001"/>
                  </a:lnTo>
                  <a:cubicBezTo>
                    <a:pt x="1746512" y="84662"/>
                    <a:pt x="1779046" y="112833"/>
                    <a:pt x="1815545" y="136486"/>
                  </a:cubicBezTo>
                  <a:cubicBezTo>
                    <a:pt x="1961542" y="231099"/>
                    <a:pt x="2147595" y="238275"/>
                    <a:pt x="2300446" y="155189"/>
                  </a:cubicBezTo>
                  <a:cubicBezTo>
                    <a:pt x="2338659" y="134418"/>
                    <a:pt x="2373266" y="108837"/>
                    <a:pt x="2403682" y="79431"/>
                  </a:cubicBezTo>
                  <a:lnTo>
                    <a:pt x="2466521" y="0"/>
                  </a:lnTo>
                  <a:lnTo>
                    <a:pt x="2456941" y="189728"/>
                  </a:lnTo>
                  <a:cubicBezTo>
                    <a:pt x="2349556" y="1247124"/>
                    <a:pt x="1456552" y="2072270"/>
                    <a:pt x="370825" y="2072270"/>
                  </a:cubicBezTo>
                  <a:close/>
                </a:path>
              </a:pathLst>
            </a:custGeom>
            <a:gradFill>
              <a:gsLst>
                <a:gs pos="0">
                  <a:srgbClr val="93683D">
                    <a:alpha val="14000"/>
                  </a:srgbClr>
                </a:gs>
                <a:gs pos="100000">
                  <a:srgbClr val="93683D">
                    <a:alpha val="7100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sp>
          <p:nvSpPr>
            <p:cNvPr id="90" name="任意多边形 3"/>
            <p:cNvSpPr/>
            <p:nvPr/>
          </p:nvSpPr>
          <p:spPr>
            <a:xfrm rot="10800000">
              <a:off x="6255463" y="2120030"/>
              <a:ext cx="1256688" cy="1620065"/>
            </a:xfrm>
            <a:custGeom>
              <a:avLst/>
              <a:gdLst>
                <a:gd name="connsiteX0" fmla="*/ 1807547 w 1861852"/>
                <a:gd name="connsiteY0" fmla="*/ 2400216 h 2400216"/>
                <a:gd name="connsiteX1" fmla="*/ 1674335 w 1861852"/>
                <a:gd name="connsiteY1" fmla="*/ 2379885 h 2400216"/>
                <a:gd name="connsiteX2" fmla="*/ 0 w 1861852"/>
                <a:gd name="connsiteY2" fmla="*/ 325545 h 2400216"/>
                <a:gd name="connsiteX3" fmla="*/ 1464 w 1861852"/>
                <a:gd name="connsiteY3" fmla="*/ 296556 h 2400216"/>
                <a:gd name="connsiteX4" fmla="*/ 3139 w 1861852"/>
                <a:gd name="connsiteY4" fmla="*/ 284239 h 2400216"/>
                <a:gd name="connsiteX5" fmla="*/ 191693 w 1861852"/>
                <a:gd name="connsiteY5" fmla="*/ 47099 h 2400216"/>
                <a:gd name="connsiteX6" fmla="*/ 587915 w 1861852"/>
                <a:gd name="connsiteY6" fmla="*/ 62381 h 2400216"/>
                <a:gd name="connsiteX7" fmla="*/ 724658 w 1861852"/>
                <a:gd name="connsiteY7" fmla="*/ 215929 h 2400216"/>
                <a:gd name="connsiteX8" fmla="*/ 756229 w 1861852"/>
                <a:gd name="connsiteY8" fmla="*/ 309165 h 2400216"/>
                <a:gd name="connsiteX9" fmla="*/ 755402 w 1861852"/>
                <a:gd name="connsiteY9" fmla="*/ 325545 h 2400216"/>
                <a:gd name="connsiteX10" fmla="*/ 1826575 w 1861852"/>
                <a:gd name="connsiteY10" fmla="*/ 1639830 h 2400216"/>
                <a:gd name="connsiteX11" fmla="*/ 1861852 w 1861852"/>
                <a:gd name="connsiteY11" fmla="*/ 1645214 h 2400216"/>
                <a:gd name="connsiteX12" fmla="*/ 1799125 w 1861852"/>
                <a:gd name="connsiteY12" fmla="*/ 1687413 h 2400216"/>
                <a:gd name="connsiteX13" fmla="*/ 1715640 w 1861852"/>
                <a:gd name="connsiteY13" fmla="*/ 1784507 h 2400216"/>
                <a:gd name="connsiteX14" fmla="*/ 1696937 w 1861852"/>
                <a:gd name="connsiteY14" fmla="*/ 2269408 h 2400216"/>
                <a:gd name="connsiteX15" fmla="*/ 1772695 w 1861852"/>
                <a:gd name="connsiteY15" fmla="*/ 2372644 h 2400216"/>
                <a:gd name="connsiteX16" fmla="*/ 1807547 w 1861852"/>
                <a:gd name="connsiteY16" fmla="*/ 2400216 h 240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1852" h="2400216">
                  <a:moveTo>
                    <a:pt x="1807547" y="2400216"/>
                  </a:moveTo>
                  <a:lnTo>
                    <a:pt x="1674335" y="2379885"/>
                  </a:lnTo>
                  <a:cubicBezTo>
                    <a:pt x="718794" y="2184353"/>
                    <a:pt x="0" y="1338891"/>
                    <a:pt x="0" y="325545"/>
                  </a:cubicBezTo>
                  <a:lnTo>
                    <a:pt x="1464" y="296556"/>
                  </a:lnTo>
                  <a:lnTo>
                    <a:pt x="3139" y="284239"/>
                  </a:lnTo>
                  <a:cubicBezTo>
                    <a:pt x="30863" y="184305"/>
                    <a:pt x="98020" y="98017"/>
                    <a:pt x="191693" y="47099"/>
                  </a:cubicBezTo>
                  <a:cubicBezTo>
                    <a:pt x="316590" y="-20793"/>
                    <a:pt x="468618" y="-14929"/>
                    <a:pt x="587915" y="62381"/>
                  </a:cubicBezTo>
                  <a:cubicBezTo>
                    <a:pt x="647564" y="101036"/>
                    <a:pt x="694251" y="154456"/>
                    <a:pt x="724658" y="215929"/>
                  </a:cubicBezTo>
                  <a:lnTo>
                    <a:pt x="756229" y="309165"/>
                  </a:lnTo>
                  <a:lnTo>
                    <a:pt x="755402" y="325545"/>
                  </a:lnTo>
                  <a:cubicBezTo>
                    <a:pt x="755402" y="973843"/>
                    <a:pt x="1215258" y="1514736"/>
                    <a:pt x="1826575" y="1639830"/>
                  </a:cubicBezTo>
                  <a:lnTo>
                    <a:pt x="1861852" y="1645214"/>
                  </a:lnTo>
                  <a:lnTo>
                    <a:pt x="1799125" y="1687413"/>
                  </a:lnTo>
                  <a:cubicBezTo>
                    <a:pt x="1767464" y="1715474"/>
                    <a:pt x="1739293" y="1748008"/>
                    <a:pt x="1715640" y="1784507"/>
                  </a:cubicBezTo>
                  <a:cubicBezTo>
                    <a:pt x="1621027" y="1930504"/>
                    <a:pt x="1613851" y="2116557"/>
                    <a:pt x="1696937" y="2269408"/>
                  </a:cubicBezTo>
                  <a:cubicBezTo>
                    <a:pt x="1717709" y="2307621"/>
                    <a:pt x="1743290" y="2342228"/>
                    <a:pt x="1772695" y="2372644"/>
                  </a:cubicBezTo>
                  <a:lnTo>
                    <a:pt x="1807547" y="2400216"/>
                  </a:lnTo>
                  <a:close/>
                </a:path>
              </a:pathLst>
            </a:custGeom>
            <a:gradFill>
              <a:gsLst>
                <a:gs pos="0">
                  <a:srgbClr val="93683D">
                    <a:alpha val="14000"/>
                  </a:srgbClr>
                </a:gs>
                <a:gs pos="100000">
                  <a:srgbClr val="93683D">
                    <a:alpha val="71000"/>
                  </a:srgbClr>
                </a:gs>
              </a:gsLst>
              <a:lin ang="4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sp>
          <p:nvSpPr>
            <p:cNvPr id="91" name="任意多边形 4"/>
            <p:cNvSpPr/>
            <p:nvPr/>
          </p:nvSpPr>
          <p:spPr>
            <a:xfrm rot="10800000">
              <a:off x="4680913" y="3419867"/>
              <a:ext cx="1243855" cy="1499149"/>
            </a:xfrm>
            <a:custGeom>
              <a:avLst/>
              <a:gdLst>
                <a:gd name="connsiteX0" fmla="*/ 1444238 w 1842839"/>
                <a:gd name="connsiteY0" fmla="*/ 2220782 h 2221070"/>
                <a:gd name="connsiteX1" fmla="*/ 1248227 w 1842839"/>
                <a:gd name="connsiteY1" fmla="*/ 2158690 h 2221070"/>
                <a:gd name="connsiteX2" fmla="*/ 1111484 w 1842839"/>
                <a:gd name="connsiteY2" fmla="*/ 2005141 h 2221070"/>
                <a:gd name="connsiteX3" fmla="*/ 1091568 w 1842839"/>
                <a:gd name="connsiteY3" fmla="*/ 1946324 h 2221070"/>
                <a:gd name="connsiteX4" fmla="*/ 1090906 w 1842839"/>
                <a:gd name="connsiteY4" fmla="*/ 1933225 h 2221070"/>
                <a:gd name="connsiteX5" fmla="*/ 1073259 w 1842839"/>
                <a:gd name="connsiteY5" fmla="*/ 1817593 h 2221070"/>
                <a:gd name="connsiteX6" fmla="*/ 1072426 w 1842839"/>
                <a:gd name="connsiteY6" fmla="*/ 1803275 h 2221070"/>
                <a:gd name="connsiteX7" fmla="*/ 1071057 w 1842839"/>
                <a:gd name="connsiteY7" fmla="*/ 1803169 h 2221070"/>
                <a:gd name="connsiteX8" fmla="*/ 1070577 w 1842839"/>
                <a:gd name="connsiteY8" fmla="*/ 1800023 h 2221070"/>
                <a:gd name="connsiteX9" fmla="*/ 26659 w 1842839"/>
                <a:gd name="connsiteY9" fmla="*/ 756105 h 2221070"/>
                <a:gd name="connsiteX10" fmla="*/ 0 w 1842839"/>
                <a:gd name="connsiteY10" fmla="*/ 752036 h 2221070"/>
                <a:gd name="connsiteX11" fmla="*/ 71201 w 1842839"/>
                <a:gd name="connsiteY11" fmla="*/ 704136 h 2221070"/>
                <a:gd name="connsiteX12" fmla="*/ 154686 w 1842839"/>
                <a:gd name="connsiteY12" fmla="*/ 607042 h 2221070"/>
                <a:gd name="connsiteX13" fmla="*/ 173389 w 1842839"/>
                <a:gd name="connsiteY13" fmla="*/ 122141 h 2221070"/>
                <a:gd name="connsiteX14" fmla="*/ 97631 w 1842839"/>
                <a:gd name="connsiteY14" fmla="*/ 18905 h 2221070"/>
                <a:gd name="connsiteX15" fmla="*/ 73735 w 1842839"/>
                <a:gd name="connsiteY15" fmla="*/ 0 h 2221070"/>
                <a:gd name="connsiteX16" fmla="*/ 178899 w 1842839"/>
                <a:gd name="connsiteY16" fmla="*/ 16050 h 2221070"/>
                <a:gd name="connsiteX17" fmla="*/ 1842408 w 1842839"/>
                <a:gd name="connsiteY17" fmla="*/ 1855990 h 2221070"/>
                <a:gd name="connsiteX18" fmla="*/ 1842839 w 1842839"/>
                <a:gd name="connsiteY18" fmla="*/ 1864516 h 2221070"/>
                <a:gd name="connsiteX19" fmla="*/ 1833003 w 1842839"/>
                <a:gd name="connsiteY19" fmla="*/ 1936832 h 2221070"/>
                <a:gd name="connsiteX20" fmla="*/ 1644449 w 1842839"/>
                <a:gd name="connsiteY20" fmla="*/ 2173972 h 2221070"/>
                <a:gd name="connsiteX21" fmla="*/ 1444238 w 1842839"/>
                <a:gd name="connsiteY21" fmla="*/ 2220782 h 222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2839" h="2221070">
                  <a:moveTo>
                    <a:pt x="1444238" y="2220782"/>
                  </a:moveTo>
                  <a:cubicBezTo>
                    <a:pt x="1375707" y="2218139"/>
                    <a:pt x="1307876" y="2197345"/>
                    <a:pt x="1248227" y="2158690"/>
                  </a:cubicBezTo>
                  <a:cubicBezTo>
                    <a:pt x="1188579" y="2120035"/>
                    <a:pt x="1141891" y="2066615"/>
                    <a:pt x="1111484" y="2005141"/>
                  </a:cubicBezTo>
                  <a:lnTo>
                    <a:pt x="1091568" y="1946324"/>
                  </a:lnTo>
                  <a:lnTo>
                    <a:pt x="1090906" y="1933225"/>
                  </a:lnTo>
                  <a:lnTo>
                    <a:pt x="1073259" y="1817593"/>
                  </a:lnTo>
                  <a:lnTo>
                    <a:pt x="1072426" y="1803275"/>
                  </a:lnTo>
                  <a:lnTo>
                    <a:pt x="1071057" y="1803169"/>
                  </a:lnTo>
                  <a:lnTo>
                    <a:pt x="1070577" y="1800023"/>
                  </a:lnTo>
                  <a:cubicBezTo>
                    <a:pt x="963354" y="1276037"/>
                    <a:pt x="550645" y="863328"/>
                    <a:pt x="26659" y="756105"/>
                  </a:cubicBezTo>
                  <a:lnTo>
                    <a:pt x="0" y="752036"/>
                  </a:lnTo>
                  <a:lnTo>
                    <a:pt x="71201" y="704136"/>
                  </a:lnTo>
                  <a:cubicBezTo>
                    <a:pt x="102862" y="676075"/>
                    <a:pt x="131033" y="643541"/>
                    <a:pt x="154686" y="607042"/>
                  </a:cubicBezTo>
                  <a:cubicBezTo>
                    <a:pt x="249299" y="461045"/>
                    <a:pt x="256475" y="274992"/>
                    <a:pt x="173389" y="122141"/>
                  </a:cubicBezTo>
                  <a:cubicBezTo>
                    <a:pt x="152618" y="83928"/>
                    <a:pt x="127037" y="49321"/>
                    <a:pt x="97631" y="18905"/>
                  </a:cubicBezTo>
                  <a:lnTo>
                    <a:pt x="73735" y="0"/>
                  </a:lnTo>
                  <a:lnTo>
                    <a:pt x="178899" y="16050"/>
                  </a:lnTo>
                  <a:cubicBezTo>
                    <a:pt x="1066187" y="197616"/>
                    <a:pt x="1749341" y="939580"/>
                    <a:pt x="1842408" y="1855990"/>
                  </a:cubicBezTo>
                  <a:lnTo>
                    <a:pt x="1842839" y="1864516"/>
                  </a:lnTo>
                  <a:lnTo>
                    <a:pt x="1833003" y="1936832"/>
                  </a:lnTo>
                  <a:cubicBezTo>
                    <a:pt x="1805279" y="2036766"/>
                    <a:pt x="1738122" y="2123054"/>
                    <a:pt x="1644449" y="2173972"/>
                  </a:cubicBezTo>
                  <a:cubicBezTo>
                    <a:pt x="1582001" y="2207918"/>
                    <a:pt x="1512769" y="2223425"/>
                    <a:pt x="1444238" y="2220782"/>
                  </a:cubicBezTo>
                  <a:close/>
                </a:path>
              </a:pathLst>
            </a:custGeom>
            <a:gradFill>
              <a:gsLst>
                <a:gs pos="0">
                  <a:srgbClr val="93683D">
                    <a:alpha val="14000"/>
                  </a:srgbClr>
                </a:gs>
                <a:gs pos="100000">
                  <a:srgbClr val="93683D">
                    <a:alpha val="71000"/>
                  </a:srgb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sp>
          <p:nvSpPr>
            <p:cNvPr id="92" name="任意多边形 5"/>
            <p:cNvSpPr/>
            <p:nvPr/>
          </p:nvSpPr>
          <p:spPr>
            <a:xfrm rot="10800000">
              <a:off x="5827432" y="3653006"/>
              <a:ext cx="1667483" cy="1283930"/>
            </a:xfrm>
            <a:custGeom>
              <a:avLst/>
              <a:gdLst>
                <a:gd name="connsiteX0" fmla="*/ 756723 w 2470467"/>
                <a:gd name="connsiteY0" fmla="*/ 1902212 h 1902212"/>
                <a:gd name="connsiteX1" fmla="*/ 717833 w 2470467"/>
                <a:gd name="connsiteY1" fmla="*/ 1844405 h 1902212"/>
                <a:gd name="connsiteX2" fmla="*/ 620739 w 2470467"/>
                <a:gd name="connsiteY2" fmla="*/ 1760920 h 1902212"/>
                <a:gd name="connsiteX3" fmla="*/ 135838 w 2470467"/>
                <a:gd name="connsiteY3" fmla="*/ 1742217 h 1902212"/>
                <a:gd name="connsiteX4" fmla="*/ 32602 w 2470467"/>
                <a:gd name="connsiteY4" fmla="*/ 1817975 h 1902212"/>
                <a:gd name="connsiteX5" fmla="*/ 0 w 2470467"/>
                <a:gd name="connsiteY5" fmla="*/ 1859186 h 1902212"/>
                <a:gd name="connsiteX6" fmla="*/ 28211 w 2470467"/>
                <a:gd name="connsiteY6" fmla="*/ 1674335 h 1902212"/>
                <a:gd name="connsiteX7" fmla="*/ 2082551 w 2470467"/>
                <a:gd name="connsiteY7" fmla="*/ 0 h 1902212"/>
                <a:gd name="connsiteX8" fmla="*/ 2195875 w 2470467"/>
                <a:gd name="connsiteY8" fmla="*/ 5722 h 1902212"/>
                <a:gd name="connsiteX9" fmla="*/ 2280810 w 2470467"/>
                <a:gd name="connsiteY9" fmla="*/ 41993 h 1902212"/>
                <a:gd name="connsiteX10" fmla="*/ 2423369 w 2470467"/>
                <a:gd name="connsiteY10" fmla="*/ 190157 h 1902212"/>
                <a:gd name="connsiteX11" fmla="*/ 2408087 w 2470467"/>
                <a:gd name="connsiteY11" fmla="*/ 586379 h 1902212"/>
                <a:gd name="connsiteX12" fmla="*/ 2157128 w 2470467"/>
                <a:gd name="connsiteY12" fmla="*/ 756107 h 1902212"/>
                <a:gd name="connsiteX13" fmla="*/ 2128954 w 2470467"/>
                <a:gd name="connsiteY13" fmla="*/ 757745 h 1902212"/>
                <a:gd name="connsiteX14" fmla="*/ 2082551 w 2470467"/>
                <a:gd name="connsiteY14" fmla="*/ 755402 h 1902212"/>
                <a:gd name="connsiteX15" fmla="*/ 768266 w 2470467"/>
                <a:gd name="connsiteY15" fmla="*/ 1826575 h 1902212"/>
                <a:gd name="connsiteX16" fmla="*/ 756723 w 2470467"/>
                <a:gd name="connsiteY16" fmla="*/ 1902212 h 190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0467" h="1902212">
                  <a:moveTo>
                    <a:pt x="756723" y="1902212"/>
                  </a:moveTo>
                  <a:lnTo>
                    <a:pt x="717833" y="1844405"/>
                  </a:lnTo>
                  <a:cubicBezTo>
                    <a:pt x="689772" y="1812744"/>
                    <a:pt x="657238" y="1784573"/>
                    <a:pt x="620739" y="1760920"/>
                  </a:cubicBezTo>
                  <a:cubicBezTo>
                    <a:pt x="474742" y="1666307"/>
                    <a:pt x="288689" y="1659131"/>
                    <a:pt x="135838" y="1742217"/>
                  </a:cubicBezTo>
                  <a:cubicBezTo>
                    <a:pt x="97625" y="1762989"/>
                    <a:pt x="63018" y="1788570"/>
                    <a:pt x="32602" y="1817975"/>
                  </a:cubicBezTo>
                  <a:lnTo>
                    <a:pt x="0" y="1859186"/>
                  </a:lnTo>
                  <a:lnTo>
                    <a:pt x="28211" y="1674335"/>
                  </a:lnTo>
                  <a:cubicBezTo>
                    <a:pt x="223744" y="718794"/>
                    <a:pt x="1069206" y="0"/>
                    <a:pt x="2082551" y="0"/>
                  </a:cubicBezTo>
                  <a:lnTo>
                    <a:pt x="2195875" y="5722"/>
                  </a:lnTo>
                  <a:lnTo>
                    <a:pt x="2280810" y="41993"/>
                  </a:lnTo>
                  <a:cubicBezTo>
                    <a:pt x="2339758" y="77045"/>
                    <a:pt x="2389424" y="127708"/>
                    <a:pt x="2423369" y="190157"/>
                  </a:cubicBezTo>
                  <a:cubicBezTo>
                    <a:pt x="2491261" y="315054"/>
                    <a:pt x="2485397" y="467082"/>
                    <a:pt x="2408087" y="586379"/>
                  </a:cubicBezTo>
                  <a:cubicBezTo>
                    <a:pt x="2350105" y="675852"/>
                    <a:pt x="2258900" y="736163"/>
                    <a:pt x="2157128" y="756107"/>
                  </a:cubicBezTo>
                  <a:lnTo>
                    <a:pt x="2128954" y="757745"/>
                  </a:lnTo>
                  <a:lnTo>
                    <a:pt x="2082551" y="755402"/>
                  </a:lnTo>
                  <a:cubicBezTo>
                    <a:pt x="1434253" y="755402"/>
                    <a:pt x="893360" y="1215258"/>
                    <a:pt x="768266" y="1826575"/>
                  </a:cubicBezTo>
                  <a:lnTo>
                    <a:pt x="756723" y="1902212"/>
                  </a:lnTo>
                  <a:close/>
                </a:path>
              </a:pathLst>
            </a:custGeom>
            <a:gradFill>
              <a:gsLst>
                <a:gs pos="0">
                  <a:srgbClr val="93683D">
                    <a:alpha val="14000"/>
                  </a:srgbClr>
                </a:gs>
                <a:gs pos="100000">
                  <a:srgbClr val="93683D">
                    <a:alpha val="71000"/>
                  </a:srgbClr>
                </a:gs>
              </a:gsLst>
              <a:lin ang="10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2135" b="0" i="0" u="none" strike="noStrike" kern="1200" cap="none" spc="0" normalizeH="0" baseline="0" noProof="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grpSp>
      <p:pic>
        <p:nvPicPr>
          <p:cNvPr id="95" name="Picture 2" descr="https://ir.fosun.com/images/logo.png"/>
          <p:cNvPicPr>
            <a:picLocks noChangeAspect="1" noChangeArrowheads="1"/>
          </p:cNvPicPr>
          <p:nvPr/>
        </p:nvPicPr>
        <p:blipFill>
          <a:blip r:embed="rId5" cstate="email"/>
          <a:srcRect/>
          <a:stretch>
            <a:fillRect/>
          </a:stretch>
        </p:blipFill>
        <p:spPr bwMode="auto">
          <a:xfrm>
            <a:off x="5490895" y="3470955"/>
            <a:ext cx="1463949" cy="193941"/>
          </a:xfrm>
          <a:prstGeom prst="rect">
            <a:avLst/>
          </a:prstGeom>
          <a:noFill/>
          <a:extLst>
            <a:ext uri="{909E8E84-426E-40DD-AFC4-6F175D3DCCD1}">
              <a14:hiddenFill xmlns:a14="http://schemas.microsoft.com/office/drawing/2010/main">
                <a:solidFill>
                  <a:srgbClr val="FFFFFF"/>
                </a:solidFill>
              </a14:hiddenFill>
            </a:ext>
          </a:extLst>
        </p:spPr>
      </p:pic>
      <p:sp>
        <p:nvSpPr>
          <p:cNvPr id="85" name="椭圆 54"/>
          <p:cNvSpPr/>
          <p:nvPr/>
        </p:nvSpPr>
        <p:spPr>
          <a:xfrm flipH="1">
            <a:off x="6096000" y="2256632"/>
            <a:ext cx="288237" cy="268809"/>
          </a:xfrm>
          <a:custGeom>
            <a:avLst/>
            <a:gdLst>
              <a:gd name="connsiteX0" fmla="*/ 159472 w 338138"/>
              <a:gd name="connsiteY0" fmla="*/ 265112 h 315913"/>
              <a:gd name="connsiteX1" fmla="*/ 155575 w 338138"/>
              <a:gd name="connsiteY1" fmla="*/ 269194 h 315913"/>
              <a:gd name="connsiteX2" fmla="*/ 155575 w 338138"/>
              <a:gd name="connsiteY2" fmla="*/ 289605 h 315913"/>
              <a:gd name="connsiteX3" fmla="*/ 158173 w 338138"/>
              <a:gd name="connsiteY3" fmla="*/ 293687 h 315913"/>
              <a:gd name="connsiteX4" fmla="*/ 181553 w 338138"/>
              <a:gd name="connsiteY4" fmla="*/ 293687 h 315913"/>
              <a:gd name="connsiteX5" fmla="*/ 184150 w 338138"/>
              <a:gd name="connsiteY5" fmla="*/ 290966 h 315913"/>
              <a:gd name="connsiteX6" fmla="*/ 184150 w 338138"/>
              <a:gd name="connsiteY6" fmla="*/ 269194 h 315913"/>
              <a:gd name="connsiteX7" fmla="*/ 181553 w 338138"/>
              <a:gd name="connsiteY7" fmla="*/ 265112 h 315913"/>
              <a:gd name="connsiteX8" fmla="*/ 159472 w 338138"/>
              <a:gd name="connsiteY8" fmla="*/ 265112 h 315913"/>
              <a:gd name="connsiteX9" fmla="*/ 169069 w 338138"/>
              <a:gd name="connsiteY9" fmla="*/ 222250 h 315913"/>
              <a:gd name="connsiteX10" fmla="*/ 155575 w 338138"/>
              <a:gd name="connsiteY10" fmla="*/ 235744 h 315913"/>
              <a:gd name="connsiteX11" fmla="*/ 169069 w 338138"/>
              <a:gd name="connsiteY11" fmla="*/ 249238 h 315913"/>
              <a:gd name="connsiteX12" fmla="*/ 182563 w 338138"/>
              <a:gd name="connsiteY12" fmla="*/ 235744 h 315913"/>
              <a:gd name="connsiteX13" fmla="*/ 169069 w 338138"/>
              <a:gd name="connsiteY13" fmla="*/ 222250 h 315913"/>
              <a:gd name="connsiteX14" fmla="*/ 145852 w 338138"/>
              <a:gd name="connsiteY14" fmla="*/ 55033 h 315913"/>
              <a:gd name="connsiteX15" fmla="*/ 157704 w 338138"/>
              <a:gd name="connsiteY15" fmla="*/ 56356 h 315913"/>
              <a:gd name="connsiteX16" fmla="*/ 156388 w 338138"/>
              <a:gd name="connsiteY16" fmla="*/ 68262 h 315913"/>
              <a:gd name="connsiteX17" fmla="*/ 57619 w 338138"/>
              <a:gd name="connsiteY17" fmla="*/ 137054 h 315913"/>
              <a:gd name="connsiteX18" fmla="*/ 53669 w 338138"/>
              <a:gd name="connsiteY18" fmla="*/ 139700 h 315913"/>
              <a:gd name="connsiteX19" fmla="*/ 47084 w 338138"/>
              <a:gd name="connsiteY19" fmla="*/ 135731 h 315913"/>
              <a:gd name="connsiteX20" fmla="*/ 48401 w 338138"/>
              <a:gd name="connsiteY20" fmla="*/ 123825 h 315913"/>
              <a:gd name="connsiteX21" fmla="*/ 145852 w 338138"/>
              <a:gd name="connsiteY21" fmla="*/ 55033 h 315913"/>
              <a:gd name="connsiteX22" fmla="*/ 88577 w 338138"/>
              <a:gd name="connsiteY22" fmla="*/ 47055 h 315913"/>
              <a:gd name="connsiteX23" fmla="*/ 100532 w 338138"/>
              <a:gd name="connsiteY23" fmla="*/ 48358 h 315913"/>
              <a:gd name="connsiteX24" fmla="*/ 99203 w 338138"/>
              <a:gd name="connsiteY24" fmla="*/ 60081 h 315913"/>
              <a:gd name="connsiteX25" fmla="*/ 52712 w 338138"/>
              <a:gd name="connsiteY25" fmla="*/ 92645 h 315913"/>
              <a:gd name="connsiteX26" fmla="*/ 47399 w 338138"/>
              <a:gd name="connsiteY26" fmla="*/ 95250 h 315913"/>
              <a:gd name="connsiteX27" fmla="*/ 40757 w 338138"/>
              <a:gd name="connsiteY27" fmla="*/ 91342 h 315913"/>
              <a:gd name="connsiteX28" fmla="*/ 43414 w 338138"/>
              <a:gd name="connsiteY28" fmla="*/ 79619 h 315913"/>
              <a:gd name="connsiteX29" fmla="*/ 88577 w 338138"/>
              <a:gd name="connsiteY29" fmla="*/ 47055 h 315913"/>
              <a:gd name="connsiteX30" fmla="*/ 35086 w 338138"/>
              <a:gd name="connsiteY30" fmla="*/ 22225 h 315913"/>
              <a:gd name="connsiteX31" fmla="*/ 20637 w 338138"/>
              <a:gd name="connsiteY31" fmla="*/ 35344 h 315913"/>
              <a:gd name="connsiteX32" fmla="*/ 20637 w 338138"/>
              <a:gd name="connsiteY32" fmla="*/ 196707 h 315913"/>
              <a:gd name="connsiteX33" fmla="*/ 35086 w 338138"/>
              <a:gd name="connsiteY33" fmla="*/ 211138 h 315913"/>
              <a:gd name="connsiteX34" fmla="*/ 303051 w 338138"/>
              <a:gd name="connsiteY34" fmla="*/ 211138 h 315913"/>
              <a:gd name="connsiteX35" fmla="*/ 317500 w 338138"/>
              <a:gd name="connsiteY35" fmla="*/ 196707 h 315913"/>
              <a:gd name="connsiteX36" fmla="*/ 317500 w 338138"/>
              <a:gd name="connsiteY36" fmla="*/ 35344 h 315913"/>
              <a:gd name="connsiteX37" fmla="*/ 303051 w 338138"/>
              <a:gd name="connsiteY37" fmla="*/ 22225 h 315913"/>
              <a:gd name="connsiteX38" fmla="*/ 35086 w 338138"/>
              <a:gd name="connsiteY38" fmla="*/ 22225 h 315913"/>
              <a:gd name="connsiteX39" fmla="*/ 14529 w 338138"/>
              <a:gd name="connsiteY39" fmla="*/ 0 h 315913"/>
              <a:gd name="connsiteX40" fmla="*/ 323609 w 338138"/>
              <a:gd name="connsiteY40" fmla="*/ 0 h 315913"/>
              <a:gd name="connsiteX41" fmla="*/ 338138 w 338138"/>
              <a:gd name="connsiteY41" fmla="*/ 13163 h 315913"/>
              <a:gd name="connsiteX42" fmla="*/ 338138 w 338138"/>
              <a:gd name="connsiteY42" fmla="*/ 251414 h 315913"/>
              <a:gd name="connsiteX43" fmla="*/ 323609 w 338138"/>
              <a:gd name="connsiteY43" fmla="*/ 265893 h 315913"/>
              <a:gd name="connsiteX44" fmla="*/ 210016 w 338138"/>
              <a:gd name="connsiteY44" fmla="*/ 265893 h 315913"/>
              <a:gd name="connsiteX45" fmla="*/ 207374 w 338138"/>
              <a:gd name="connsiteY45" fmla="*/ 268526 h 315913"/>
              <a:gd name="connsiteX46" fmla="*/ 207374 w 338138"/>
              <a:gd name="connsiteY46" fmla="*/ 290903 h 315913"/>
              <a:gd name="connsiteX47" fmla="*/ 208695 w 338138"/>
              <a:gd name="connsiteY47" fmla="*/ 293536 h 315913"/>
              <a:gd name="connsiteX48" fmla="*/ 239074 w 338138"/>
              <a:gd name="connsiteY48" fmla="*/ 293536 h 315913"/>
              <a:gd name="connsiteX49" fmla="*/ 250962 w 338138"/>
              <a:gd name="connsiteY49" fmla="*/ 305383 h 315913"/>
              <a:gd name="connsiteX50" fmla="*/ 239074 w 338138"/>
              <a:gd name="connsiteY50" fmla="*/ 315913 h 315913"/>
              <a:gd name="connsiteX51" fmla="*/ 99064 w 338138"/>
              <a:gd name="connsiteY51" fmla="*/ 315913 h 315913"/>
              <a:gd name="connsiteX52" fmla="*/ 87176 w 338138"/>
              <a:gd name="connsiteY52" fmla="*/ 305383 h 315913"/>
              <a:gd name="connsiteX53" fmla="*/ 99064 w 338138"/>
              <a:gd name="connsiteY53" fmla="*/ 293536 h 315913"/>
              <a:gd name="connsiteX54" fmla="*/ 129444 w 338138"/>
              <a:gd name="connsiteY54" fmla="*/ 293536 h 315913"/>
              <a:gd name="connsiteX55" fmla="*/ 130765 w 338138"/>
              <a:gd name="connsiteY55" fmla="*/ 289587 h 315913"/>
              <a:gd name="connsiteX56" fmla="*/ 130765 w 338138"/>
              <a:gd name="connsiteY56" fmla="*/ 268526 h 315913"/>
              <a:gd name="connsiteX57" fmla="*/ 126802 w 338138"/>
              <a:gd name="connsiteY57" fmla="*/ 265893 h 315913"/>
              <a:gd name="connsiteX58" fmla="*/ 14529 w 338138"/>
              <a:gd name="connsiteY58" fmla="*/ 265893 h 315913"/>
              <a:gd name="connsiteX59" fmla="*/ 0 w 338138"/>
              <a:gd name="connsiteY59" fmla="*/ 251414 h 315913"/>
              <a:gd name="connsiteX60" fmla="*/ 0 w 338138"/>
              <a:gd name="connsiteY60" fmla="*/ 13163 h 315913"/>
              <a:gd name="connsiteX61" fmla="*/ 14529 w 338138"/>
              <a:gd name="connsiteY61" fmla="*/ 0 h 31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8138" h="315913">
                <a:moveTo>
                  <a:pt x="159472" y="265112"/>
                </a:moveTo>
                <a:cubicBezTo>
                  <a:pt x="159472" y="265112"/>
                  <a:pt x="155575" y="265112"/>
                  <a:pt x="155575" y="269194"/>
                </a:cubicBezTo>
                <a:cubicBezTo>
                  <a:pt x="155575" y="269194"/>
                  <a:pt x="155575" y="269194"/>
                  <a:pt x="155575" y="289605"/>
                </a:cubicBezTo>
                <a:cubicBezTo>
                  <a:pt x="155575" y="292326"/>
                  <a:pt x="155575" y="293687"/>
                  <a:pt x="158173" y="293687"/>
                </a:cubicBezTo>
                <a:cubicBezTo>
                  <a:pt x="158173" y="293687"/>
                  <a:pt x="158173" y="293687"/>
                  <a:pt x="181553" y="293687"/>
                </a:cubicBezTo>
                <a:cubicBezTo>
                  <a:pt x="182851" y="293687"/>
                  <a:pt x="184150" y="292326"/>
                  <a:pt x="184150" y="290966"/>
                </a:cubicBezTo>
                <a:cubicBezTo>
                  <a:pt x="184150" y="290966"/>
                  <a:pt x="184150" y="290966"/>
                  <a:pt x="184150" y="269194"/>
                </a:cubicBezTo>
                <a:cubicBezTo>
                  <a:pt x="184150" y="265112"/>
                  <a:pt x="181553" y="265112"/>
                  <a:pt x="181553" y="265112"/>
                </a:cubicBezTo>
                <a:cubicBezTo>
                  <a:pt x="181553" y="265112"/>
                  <a:pt x="181553" y="265112"/>
                  <a:pt x="159472" y="265112"/>
                </a:cubicBezTo>
                <a:close/>
                <a:moveTo>
                  <a:pt x="169069" y="222250"/>
                </a:moveTo>
                <a:cubicBezTo>
                  <a:pt x="161616" y="222250"/>
                  <a:pt x="155575" y="228291"/>
                  <a:pt x="155575" y="235744"/>
                </a:cubicBezTo>
                <a:cubicBezTo>
                  <a:pt x="155575" y="243197"/>
                  <a:pt x="161616" y="249238"/>
                  <a:pt x="169069" y="249238"/>
                </a:cubicBezTo>
                <a:cubicBezTo>
                  <a:pt x="176522" y="249238"/>
                  <a:pt x="182563" y="243197"/>
                  <a:pt x="182563" y="235744"/>
                </a:cubicBezTo>
                <a:cubicBezTo>
                  <a:pt x="182563" y="228291"/>
                  <a:pt x="176522" y="222250"/>
                  <a:pt x="169069" y="222250"/>
                </a:cubicBezTo>
                <a:close/>
                <a:moveTo>
                  <a:pt x="145852" y="55033"/>
                </a:moveTo>
                <a:cubicBezTo>
                  <a:pt x="149803" y="52387"/>
                  <a:pt x="155071" y="52387"/>
                  <a:pt x="157704" y="56356"/>
                </a:cubicBezTo>
                <a:cubicBezTo>
                  <a:pt x="160338" y="60325"/>
                  <a:pt x="159021" y="65616"/>
                  <a:pt x="156388" y="68262"/>
                </a:cubicBezTo>
                <a:cubicBezTo>
                  <a:pt x="57619" y="137054"/>
                  <a:pt x="57619" y="137054"/>
                  <a:pt x="57619" y="137054"/>
                </a:cubicBezTo>
                <a:cubicBezTo>
                  <a:pt x="56302" y="138377"/>
                  <a:pt x="54986" y="139700"/>
                  <a:pt x="53669" y="139700"/>
                </a:cubicBezTo>
                <a:cubicBezTo>
                  <a:pt x="51035" y="139700"/>
                  <a:pt x="48401" y="138377"/>
                  <a:pt x="47084" y="135731"/>
                </a:cubicBezTo>
                <a:cubicBezTo>
                  <a:pt x="44450" y="131762"/>
                  <a:pt x="44450" y="126471"/>
                  <a:pt x="48401" y="123825"/>
                </a:cubicBezTo>
                <a:cubicBezTo>
                  <a:pt x="145852" y="55033"/>
                  <a:pt x="145852" y="55033"/>
                  <a:pt x="145852" y="55033"/>
                </a:cubicBezTo>
                <a:close/>
                <a:moveTo>
                  <a:pt x="88577" y="47055"/>
                </a:moveTo>
                <a:cubicBezTo>
                  <a:pt x="92562" y="44450"/>
                  <a:pt x="97875" y="44450"/>
                  <a:pt x="100532" y="48358"/>
                </a:cubicBezTo>
                <a:cubicBezTo>
                  <a:pt x="103188" y="52265"/>
                  <a:pt x="101860" y="57476"/>
                  <a:pt x="99203" y="60081"/>
                </a:cubicBezTo>
                <a:cubicBezTo>
                  <a:pt x="52712" y="92645"/>
                  <a:pt x="52712" y="92645"/>
                  <a:pt x="52712" y="92645"/>
                </a:cubicBezTo>
                <a:cubicBezTo>
                  <a:pt x="51384" y="93947"/>
                  <a:pt x="50055" y="95250"/>
                  <a:pt x="47399" y="95250"/>
                </a:cubicBezTo>
                <a:cubicBezTo>
                  <a:pt x="44742" y="95250"/>
                  <a:pt x="42085" y="93947"/>
                  <a:pt x="40757" y="91342"/>
                </a:cubicBezTo>
                <a:cubicBezTo>
                  <a:pt x="38100" y="87435"/>
                  <a:pt x="39429" y="82224"/>
                  <a:pt x="43414" y="79619"/>
                </a:cubicBezTo>
                <a:cubicBezTo>
                  <a:pt x="88577" y="47055"/>
                  <a:pt x="88577" y="47055"/>
                  <a:pt x="88577" y="47055"/>
                </a:cubicBezTo>
                <a:close/>
                <a:moveTo>
                  <a:pt x="35086" y="22225"/>
                </a:moveTo>
                <a:cubicBezTo>
                  <a:pt x="27205" y="22225"/>
                  <a:pt x="20637" y="28785"/>
                  <a:pt x="20637" y="35344"/>
                </a:cubicBezTo>
                <a:cubicBezTo>
                  <a:pt x="20637" y="35344"/>
                  <a:pt x="20637" y="35344"/>
                  <a:pt x="20637" y="196707"/>
                </a:cubicBezTo>
                <a:cubicBezTo>
                  <a:pt x="20637" y="204579"/>
                  <a:pt x="27205" y="211138"/>
                  <a:pt x="35086" y="211138"/>
                </a:cubicBezTo>
                <a:cubicBezTo>
                  <a:pt x="35086" y="211138"/>
                  <a:pt x="35086" y="211138"/>
                  <a:pt x="303051" y="211138"/>
                </a:cubicBezTo>
                <a:cubicBezTo>
                  <a:pt x="310932" y="211138"/>
                  <a:pt x="317500" y="204579"/>
                  <a:pt x="317500" y="196707"/>
                </a:cubicBezTo>
                <a:lnTo>
                  <a:pt x="317500" y="35344"/>
                </a:lnTo>
                <a:cubicBezTo>
                  <a:pt x="317500" y="28785"/>
                  <a:pt x="310932" y="22225"/>
                  <a:pt x="303051" y="22225"/>
                </a:cubicBezTo>
                <a:cubicBezTo>
                  <a:pt x="303051" y="22225"/>
                  <a:pt x="303051" y="22225"/>
                  <a:pt x="35086" y="22225"/>
                </a:cubicBezTo>
                <a:close/>
                <a:moveTo>
                  <a:pt x="14529" y="0"/>
                </a:moveTo>
                <a:cubicBezTo>
                  <a:pt x="14529" y="0"/>
                  <a:pt x="14529" y="0"/>
                  <a:pt x="323609" y="0"/>
                </a:cubicBezTo>
                <a:cubicBezTo>
                  <a:pt x="331534" y="0"/>
                  <a:pt x="338138" y="5265"/>
                  <a:pt x="338138" y="13163"/>
                </a:cubicBezTo>
                <a:cubicBezTo>
                  <a:pt x="338138" y="13163"/>
                  <a:pt x="338138" y="13163"/>
                  <a:pt x="338138" y="251414"/>
                </a:cubicBezTo>
                <a:cubicBezTo>
                  <a:pt x="338138" y="259312"/>
                  <a:pt x="331534" y="265893"/>
                  <a:pt x="323609" y="265893"/>
                </a:cubicBezTo>
                <a:cubicBezTo>
                  <a:pt x="323609" y="265893"/>
                  <a:pt x="323609" y="265893"/>
                  <a:pt x="210016" y="265893"/>
                </a:cubicBezTo>
                <a:cubicBezTo>
                  <a:pt x="210016" y="265893"/>
                  <a:pt x="207374" y="265893"/>
                  <a:pt x="207374" y="268526"/>
                </a:cubicBezTo>
                <a:cubicBezTo>
                  <a:pt x="207374" y="268526"/>
                  <a:pt x="207374" y="268526"/>
                  <a:pt x="207374" y="290903"/>
                </a:cubicBezTo>
                <a:cubicBezTo>
                  <a:pt x="207374" y="292220"/>
                  <a:pt x="207374" y="293536"/>
                  <a:pt x="208695" y="293536"/>
                </a:cubicBezTo>
                <a:cubicBezTo>
                  <a:pt x="208695" y="293536"/>
                  <a:pt x="208695" y="293536"/>
                  <a:pt x="239074" y="293536"/>
                </a:cubicBezTo>
                <a:cubicBezTo>
                  <a:pt x="245679" y="293536"/>
                  <a:pt x="250962" y="298801"/>
                  <a:pt x="250962" y="305383"/>
                </a:cubicBezTo>
                <a:cubicBezTo>
                  <a:pt x="250962" y="310648"/>
                  <a:pt x="245679" y="315913"/>
                  <a:pt x="239074" y="315913"/>
                </a:cubicBezTo>
                <a:cubicBezTo>
                  <a:pt x="239074" y="315913"/>
                  <a:pt x="239074" y="315913"/>
                  <a:pt x="99064" y="315913"/>
                </a:cubicBezTo>
                <a:cubicBezTo>
                  <a:pt x="92460" y="315913"/>
                  <a:pt x="87176" y="310648"/>
                  <a:pt x="87176" y="305383"/>
                </a:cubicBezTo>
                <a:cubicBezTo>
                  <a:pt x="87176" y="298801"/>
                  <a:pt x="92460" y="293536"/>
                  <a:pt x="99064" y="293536"/>
                </a:cubicBezTo>
                <a:cubicBezTo>
                  <a:pt x="99064" y="293536"/>
                  <a:pt x="99064" y="293536"/>
                  <a:pt x="129444" y="293536"/>
                </a:cubicBezTo>
                <a:cubicBezTo>
                  <a:pt x="130765" y="293536"/>
                  <a:pt x="130765" y="292220"/>
                  <a:pt x="130765" y="289587"/>
                </a:cubicBezTo>
                <a:cubicBezTo>
                  <a:pt x="130765" y="289587"/>
                  <a:pt x="130765" y="289587"/>
                  <a:pt x="130765" y="268526"/>
                </a:cubicBezTo>
                <a:cubicBezTo>
                  <a:pt x="130765" y="264577"/>
                  <a:pt x="126802" y="265893"/>
                  <a:pt x="126802" y="265893"/>
                </a:cubicBezTo>
                <a:cubicBezTo>
                  <a:pt x="126802" y="265893"/>
                  <a:pt x="126802" y="265893"/>
                  <a:pt x="14529" y="265893"/>
                </a:cubicBezTo>
                <a:cubicBezTo>
                  <a:pt x="6604" y="265893"/>
                  <a:pt x="0" y="259312"/>
                  <a:pt x="0" y="251414"/>
                </a:cubicBezTo>
                <a:cubicBezTo>
                  <a:pt x="0" y="251414"/>
                  <a:pt x="0" y="251414"/>
                  <a:pt x="0" y="13163"/>
                </a:cubicBezTo>
                <a:cubicBezTo>
                  <a:pt x="0" y="5265"/>
                  <a:pt x="6604" y="0"/>
                  <a:pt x="14529" y="0"/>
                </a:cubicBezTo>
                <a:close/>
              </a:path>
            </a:pathLst>
          </a:cu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1200" cap="none" spc="0" normalizeH="0" baseline="0" noProof="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sp>
        <p:nvSpPr>
          <p:cNvPr id="86" name="椭圆 55"/>
          <p:cNvSpPr/>
          <p:nvPr/>
        </p:nvSpPr>
        <p:spPr>
          <a:xfrm flipH="1">
            <a:off x="6006073" y="4568161"/>
            <a:ext cx="315595" cy="355263"/>
          </a:xfrm>
          <a:custGeom>
            <a:avLst/>
            <a:gdLst>
              <a:gd name="connsiteX0" fmla="*/ 83998 w 298823"/>
              <a:gd name="connsiteY0" fmla="*/ 191940 h 336988"/>
              <a:gd name="connsiteX1" fmla="*/ 75231 w 298823"/>
              <a:gd name="connsiteY1" fmla="*/ 198416 h 336988"/>
              <a:gd name="connsiteX2" fmla="*/ 73932 w 298823"/>
              <a:gd name="connsiteY2" fmla="*/ 208776 h 336988"/>
              <a:gd name="connsiteX3" fmla="*/ 80426 w 298823"/>
              <a:gd name="connsiteY3" fmla="*/ 217842 h 336988"/>
              <a:gd name="connsiteX4" fmla="*/ 115496 w 298823"/>
              <a:gd name="connsiteY4" fmla="*/ 238563 h 336988"/>
              <a:gd name="connsiteX5" fmla="*/ 114197 w 298823"/>
              <a:gd name="connsiteY5" fmla="*/ 233383 h 336988"/>
              <a:gd name="connsiteX6" fmla="*/ 98611 w 298823"/>
              <a:gd name="connsiteY6" fmla="*/ 195826 h 336988"/>
              <a:gd name="connsiteX7" fmla="*/ 94714 w 298823"/>
              <a:gd name="connsiteY7" fmla="*/ 193235 h 336988"/>
              <a:gd name="connsiteX8" fmla="*/ 83998 w 298823"/>
              <a:gd name="connsiteY8" fmla="*/ 191940 h 336988"/>
              <a:gd name="connsiteX9" fmla="*/ 73603 w 298823"/>
              <a:gd name="connsiteY9" fmla="*/ 53869 h 336988"/>
              <a:gd name="connsiteX10" fmla="*/ 65732 w 298823"/>
              <a:gd name="connsiteY10" fmla="*/ 70965 h 336988"/>
              <a:gd name="connsiteX11" fmla="*/ 127388 w 298823"/>
              <a:gd name="connsiteY11" fmla="*/ 227467 h 336988"/>
              <a:gd name="connsiteX12" fmla="*/ 178549 w 298823"/>
              <a:gd name="connsiteY12" fmla="*/ 274812 h 336988"/>
              <a:gd name="connsiteX13" fmla="*/ 183796 w 298823"/>
              <a:gd name="connsiteY13" fmla="*/ 278757 h 336988"/>
              <a:gd name="connsiteX14" fmla="*/ 199538 w 298823"/>
              <a:gd name="connsiteY14" fmla="*/ 319526 h 336988"/>
              <a:gd name="connsiteX15" fmla="*/ 282183 w 298823"/>
              <a:gd name="connsiteY15" fmla="*/ 286648 h 336988"/>
              <a:gd name="connsiteX16" fmla="*/ 266441 w 298823"/>
              <a:gd name="connsiteY16" fmla="*/ 245879 h 336988"/>
              <a:gd name="connsiteX17" fmla="*/ 266441 w 298823"/>
              <a:gd name="connsiteY17" fmla="*/ 239303 h 336988"/>
              <a:gd name="connsiteX18" fmla="*/ 271689 w 298823"/>
              <a:gd name="connsiteY18" fmla="*/ 170916 h 336988"/>
              <a:gd name="connsiteX19" fmla="*/ 244140 w 298823"/>
              <a:gd name="connsiteY19" fmla="*/ 99898 h 336988"/>
              <a:gd name="connsiteX20" fmla="*/ 225775 w 298823"/>
              <a:gd name="connsiteY20" fmla="*/ 92008 h 336988"/>
              <a:gd name="connsiteX21" fmla="*/ 217904 w 298823"/>
              <a:gd name="connsiteY21" fmla="*/ 110419 h 336988"/>
              <a:gd name="connsiteX22" fmla="*/ 229710 w 298823"/>
              <a:gd name="connsiteY22" fmla="*/ 138037 h 336988"/>
              <a:gd name="connsiteX23" fmla="*/ 225775 w 298823"/>
              <a:gd name="connsiteY23" fmla="*/ 147243 h 336988"/>
              <a:gd name="connsiteX24" fmla="*/ 215280 w 298823"/>
              <a:gd name="connsiteY24" fmla="*/ 143298 h 336988"/>
              <a:gd name="connsiteX25" fmla="*/ 204785 w 298823"/>
              <a:gd name="connsiteY25" fmla="*/ 115680 h 336988"/>
              <a:gd name="connsiteX26" fmla="*/ 203474 w 298823"/>
              <a:gd name="connsiteY26" fmla="*/ 113050 h 336988"/>
              <a:gd name="connsiteX27" fmla="*/ 200850 w 298823"/>
              <a:gd name="connsiteY27" fmla="*/ 105159 h 336988"/>
              <a:gd name="connsiteX28" fmla="*/ 192979 w 298823"/>
              <a:gd name="connsiteY28" fmla="*/ 98583 h 336988"/>
              <a:gd name="connsiteX29" fmla="*/ 182484 w 298823"/>
              <a:gd name="connsiteY29" fmla="*/ 97268 h 336988"/>
              <a:gd name="connsiteX30" fmla="*/ 174613 w 298823"/>
              <a:gd name="connsiteY30" fmla="*/ 105159 h 336988"/>
              <a:gd name="connsiteX31" fmla="*/ 174613 w 298823"/>
              <a:gd name="connsiteY31" fmla="*/ 115680 h 336988"/>
              <a:gd name="connsiteX32" fmla="*/ 190355 w 298823"/>
              <a:gd name="connsiteY32" fmla="*/ 155134 h 336988"/>
              <a:gd name="connsiteX33" fmla="*/ 186420 w 298823"/>
              <a:gd name="connsiteY33" fmla="*/ 164340 h 336988"/>
              <a:gd name="connsiteX34" fmla="*/ 177237 w 298823"/>
              <a:gd name="connsiteY34" fmla="*/ 160395 h 336988"/>
              <a:gd name="connsiteX35" fmla="*/ 157560 w 298823"/>
              <a:gd name="connsiteY35" fmla="*/ 111735 h 336988"/>
              <a:gd name="connsiteX36" fmla="*/ 149689 w 298823"/>
              <a:gd name="connsiteY36" fmla="*/ 103844 h 336988"/>
              <a:gd name="connsiteX37" fmla="*/ 139194 w 298823"/>
              <a:gd name="connsiteY37" fmla="*/ 103844 h 336988"/>
              <a:gd name="connsiteX38" fmla="*/ 131323 w 298823"/>
              <a:gd name="connsiteY38" fmla="*/ 122256 h 336988"/>
              <a:gd name="connsiteX39" fmla="*/ 149689 w 298823"/>
              <a:gd name="connsiteY39" fmla="*/ 169601 h 336988"/>
              <a:gd name="connsiteX40" fmla="*/ 145753 w 298823"/>
              <a:gd name="connsiteY40" fmla="*/ 178807 h 336988"/>
              <a:gd name="connsiteX41" fmla="*/ 136570 w 298823"/>
              <a:gd name="connsiteY41" fmla="*/ 174861 h 336988"/>
              <a:gd name="connsiteX42" fmla="*/ 118205 w 298823"/>
              <a:gd name="connsiteY42" fmla="*/ 127516 h 336988"/>
              <a:gd name="connsiteX43" fmla="*/ 91968 w 298823"/>
              <a:gd name="connsiteY43" fmla="*/ 61759 h 336988"/>
              <a:gd name="connsiteX44" fmla="*/ 84753 w 298823"/>
              <a:gd name="connsiteY44" fmla="*/ 53869 h 336988"/>
              <a:gd name="connsiteX45" fmla="*/ 73603 w 298823"/>
              <a:gd name="connsiteY45" fmla="*/ 53869 h 336988"/>
              <a:gd name="connsiteX46" fmla="*/ 56758 w 298823"/>
              <a:gd name="connsiteY46" fmla="*/ 49650 h 336988"/>
              <a:gd name="connsiteX47" fmla="*/ 49954 w 298823"/>
              <a:gd name="connsiteY47" fmla="*/ 55917 h 336988"/>
              <a:gd name="connsiteX48" fmla="*/ 48594 w 298823"/>
              <a:gd name="connsiteY48" fmla="*/ 67197 h 336988"/>
              <a:gd name="connsiteX49" fmla="*/ 51315 w 298823"/>
              <a:gd name="connsiteY49" fmla="*/ 73463 h 336988"/>
              <a:gd name="connsiteX50" fmla="*/ 56758 w 298823"/>
              <a:gd name="connsiteY50" fmla="*/ 49650 h 336988"/>
              <a:gd name="connsiteX51" fmla="*/ 46241 w 298823"/>
              <a:gd name="connsiteY51" fmla="*/ 18716 h 336988"/>
              <a:gd name="connsiteX52" fmla="*/ 18129 w 298823"/>
              <a:gd name="connsiteY52" fmla="*/ 45142 h 336988"/>
              <a:gd name="connsiteX53" fmla="*/ 44588 w 298823"/>
              <a:gd name="connsiteY53" fmla="*/ 109486 h 336988"/>
              <a:gd name="connsiteX54" fmla="*/ 67077 w 298823"/>
              <a:gd name="connsiteY54" fmla="*/ 113425 h 336988"/>
              <a:gd name="connsiteX55" fmla="*/ 59140 w 298823"/>
              <a:gd name="connsiteY55" fmla="*/ 95041 h 336988"/>
              <a:gd name="connsiteX56" fmla="*/ 48556 w 298823"/>
              <a:gd name="connsiteY56" fmla="*/ 91102 h 336988"/>
              <a:gd name="connsiteX57" fmla="*/ 34004 w 298823"/>
              <a:gd name="connsiteY57" fmla="*/ 71405 h 336988"/>
              <a:gd name="connsiteX58" fmla="*/ 37973 w 298823"/>
              <a:gd name="connsiteY58" fmla="*/ 47768 h 336988"/>
              <a:gd name="connsiteX59" fmla="*/ 81629 w 298823"/>
              <a:gd name="connsiteY59" fmla="*/ 37263 h 336988"/>
              <a:gd name="connsiteX60" fmla="*/ 84275 w 298823"/>
              <a:gd name="connsiteY60" fmla="*/ 38577 h 336988"/>
              <a:gd name="connsiteX61" fmla="*/ 105442 w 298823"/>
              <a:gd name="connsiteY61" fmla="*/ 56961 h 336988"/>
              <a:gd name="connsiteX62" fmla="*/ 113379 w 298823"/>
              <a:gd name="connsiteY62" fmla="*/ 75345 h 336988"/>
              <a:gd name="connsiteX63" fmla="*/ 84275 w 298823"/>
              <a:gd name="connsiteY63" fmla="*/ 18880 h 336988"/>
              <a:gd name="connsiteX64" fmla="*/ 46241 w 298823"/>
              <a:gd name="connsiteY64" fmla="*/ 18716 h 336988"/>
              <a:gd name="connsiteX65" fmla="*/ 64058 w 298823"/>
              <a:gd name="connsiteY65" fmla="*/ 0 h 336988"/>
              <a:gd name="connsiteX66" fmla="*/ 89065 w 298823"/>
              <a:gd name="connsiteY66" fmla="*/ 5387 h 336988"/>
              <a:gd name="connsiteX67" fmla="*/ 123284 w 298823"/>
              <a:gd name="connsiteY67" fmla="*/ 89604 h 336988"/>
              <a:gd name="connsiteX68" fmla="*/ 120652 w 298823"/>
              <a:gd name="connsiteY68" fmla="*/ 94867 h 336988"/>
              <a:gd name="connsiteX69" fmla="*/ 121968 w 298823"/>
              <a:gd name="connsiteY69" fmla="*/ 98815 h 336988"/>
              <a:gd name="connsiteX70" fmla="*/ 133813 w 298823"/>
              <a:gd name="connsiteY70" fmla="*/ 90920 h 336988"/>
              <a:gd name="connsiteX71" fmla="*/ 156188 w 298823"/>
              <a:gd name="connsiteY71" fmla="*/ 90920 h 336988"/>
              <a:gd name="connsiteX72" fmla="*/ 164084 w 298823"/>
              <a:gd name="connsiteY72" fmla="*/ 96183 h 336988"/>
              <a:gd name="connsiteX73" fmla="*/ 177246 w 298823"/>
              <a:gd name="connsiteY73" fmla="*/ 84340 h 336988"/>
              <a:gd name="connsiteX74" fmla="*/ 207517 w 298823"/>
              <a:gd name="connsiteY74" fmla="*/ 89604 h 336988"/>
              <a:gd name="connsiteX75" fmla="*/ 220678 w 298823"/>
              <a:gd name="connsiteY75" fmla="*/ 79077 h 336988"/>
              <a:gd name="connsiteX76" fmla="*/ 257530 w 298823"/>
              <a:gd name="connsiteY76" fmla="*/ 94867 h 336988"/>
              <a:gd name="connsiteX77" fmla="*/ 286485 w 298823"/>
              <a:gd name="connsiteY77" fmla="*/ 165925 h 336988"/>
              <a:gd name="connsiteX78" fmla="*/ 281220 w 298823"/>
              <a:gd name="connsiteY78" fmla="*/ 243561 h 336988"/>
              <a:gd name="connsiteX79" fmla="*/ 298330 w 298823"/>
              <a:gd name="connsiteY79" fmla="*/ 289617 h 336988"/>
              <a:gd name="connsiteX80" fmla="*/ 294382 w 298823"/>
              <a:gd name="connsiteY80" fmla="*/ 298828 h 336988"/>
              <a:gd name="connsiteX81" fmla="*/ 198304 w 298823"/>
              <a:gd name="connsiteY81" fmla="*/ 336988 h 336988"/>
              <a:gd name="connsiteX82" fmla="*/ 195672 w 298823"/>
              <a:gd name="connsiteY82" fmla="*/ 336988 h 336988"/>
              <a:gd name="connsiteX83" fmla="*/ 189091 w 298823"/>
              <a:gd name="connsiteY83" fmla="*/ 331725 h 336988"/>
              <a:gd name="connsiteX84" fmla="*/ 170665 w 298823"/>
              <a:gd name="connsiteY84" fmla="*/ 286985 h 336988"/>
              <a:gd name="connsiteX85" fmla="*/ 139078 w 298823"/>
              <a:gd name="connsiteY85" fmla="*/ 269879 h 336988"/>
              <a:gd name="connsiteX86" fmla="*/ 71955 w 298823"/>
              <a:gd name="connsiteY86" fmla="*/ 229087 h 336988"/>
              <a:gd name="connsiteX87" fmla="*/ 58794 w 298823"/>
              <a:gd name="connsiteY87" fmla="*/ 211980 h 336988"/>
              <a:gd name="connsiteX88" fmla="*/ 61426 w 298823"/>
              <a:gd name="connsiteY88" fmla="*/ 189610 h 336988"/>
              <a:gd name="connsiteX89" fmla="*/ 79852 w 298823"/>
              <a:gd name="connsiteY89" fmla="*/ 176452 h 336988"/>
              <a:gd name="connsiteX90" fmla="*/ 90381 w 298823"/>
              <a:gd name="connsiteY90" fmla="*/ 176452 h 336988"/>
              <a:gd name="connsiteX91" fmla="*/ 71955 w 298823"/>
              <a:gd name="connsiteY91" fmla="*/ 127764 h 336988"/>
              <a:gd name="connsiteX92" fmla="*/ 70639 w 298823"/>
              <a:gd name="connsiteY92" fmla="*/ 127764 h 336988"/>
              <a:gd name="connsiteX93" fmla="*/ 64058 w 298823"/>
              <a:gd name="connsiteY93" fmla="*/ 129080 h 336988"/>
              <a:gd name="connsiteX94" fmla="*/ 39052 w 298823"/>
              <a:gd name="connsiteY94" fmla="*/ 123817 h 336988"/>
              <a:gd name="connsiteX95" fmla="*/ 4832 w 298823"/>
              <a:gd name="connsiteY95" fmla="*/ 39600 h 336988"/>
              <a:gd name="connsiteX96" fmla="*/ 64058 w 298823"/>
              <a:gd name="connsiteY96" fmla="*/ 0 h 33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98823" h="336988">
                <a:moveTo>
                  <a:pt x="83998" y="191940"/>
                </a:moveTo>
                <a:cubicBezTo>
                  <a:pt x="80426" y="192912"/>
                  <a:pt x="77179" y="195178"/>
                  <a:pt x="75231" y="198416"/>
                </a:cubicBezTo>
                <a:cubicBezTo>
                  <a:pt x="72633" y="201006"/>
                  <a:pt x="72633" y="204891"/>
                  <a:pt x="73932" y="208776"/>
                </a:cubicBezTo>
                <a:cubicBezTo>
                  <a:pt x="73932" y="212662"/>
                  <a:pt x="76530" y="215252"/>
                  <a:pt x="80426" y="217842"/>
                </a:cubicBezTo>
                <a:lnTo>
                  <a:pt x="115496" y="238563"/>
                </a:lnTo>
                <a:cubicBezTo>
                  <a:pt x="115496" y="237268"/>
                  <a:pt x="114197" y="235973"/>
                  <a:pt x="114197" y="233383"/>
                </a:cubicBezTo>
                <a:cubicBezTo>
                  <a:pt x="114197" y="233383"/>
                  <a:pt x="114197" y="233383"/>
                  <a:pt x="98611" y="195826"/>
                </a:cubicBezTo>
                <a:cubicBezTo>
                  <a:pt x="98611" y="195826"/>
                  <a:pt x="98611" y="195826"/>
                  <a:pt x="94714" y="193235"/>
                </a:cubicBezTo>
                <a:cubicBezTo>
                  <a:pt x="91467" y="191293"/>
                  <a:pt x="87570" y="190969"/>
                  <a:pt x="83998" y="191940"/>
                </a:cubicBezTo>
                <a:close/>
                <a:moveTo>
                  <a:pt x="73603" y="53869"/>
                </a:moveTo>
                <a:cubicBezTo>
                  <a:pt x="65732" y="56499"/>
                  <a:pt x="63108" y="64390"/>
                  <a:pt x="65732" y="70965"/>
                </a:cubicBezTo>
                <a:cubicBezTo>
                  <a:pt x="65732" y="70965"/>
                  <a:pt x="65732" y="70965"/>
                  <a:pt x="127388" y="227467"/>
                </a:cubicBezTo>
                <a:cubicBezTo>
                  <a:pt x="136570" y="251139"/>
                  <a:pt x="154936" y="266921"/>
                  <a:pt x="178549" y="274812"/>
                </a:cubicBezTo>
                <a:cubicBezTo>
                  <a:pt x="181173" y="274812"/>
                  <a:pt x="182484" y="276127"/>
                  <a:pt x="183796" y="278757"/>
                </a:cubicBezTo>
                <a:cubicBezTo>
                  <a:pt x="183796" y="278757"/>
                  <a:pt x="183796" y="278757"/>
                  <a:pt x="199538" y="319526"/>
                </a:cubicBezTo>
                <a:lnTo>
                  <a:pt x="282183" y="286648"/>
                </a:lnTo>
                <a:cubicBezTo>
                  <a:pt x="282183" y="286648"/>
                  <a:pt x="282183" y="286648"/>
                  <a:pt x="266441" y="245879"/>
                </a:cubicBezTo>
                <a:cubicBezTo>
                  <a:pt x="265129" y="243248"/>
                  <a:pt x="265129" y="241933"/>
                  <a:pt x="266441" y="239303"/>
                </a:cubicBezTo>
                <a:cubicBezTo>
                  <a:pt x="279559" y="218261"/>
                  <a:pt x="280871" y="193273"/>
                  <a:pt x="271689" y="170916"/>
                </a:cubicBezTo>
                <a:cubicBezTo>
                  <a:pt x="271689" y="170916"/>
                  <a:pt x="271689" y="170916"/>
                  <a:pt x="244140" y="99898"/>
                </a:cubicBezTo>
                <a:cubicBezTo>
                  <a:pt x="241517" y="92008"/>
                  <a:pt x="233646" y="89377"/>
                  <a:pt x="225775" y="92008"/>
                </a:cubicBezTo>
                <a:cubicBezTo>
                  <a:pt x="219215" y="94638"/>
                  <a:pt x="215280" y="102529"/>
                  <a:pt x="217904" y="110419"/>
                </a:cubicBezTo>
                <a:cubicBezTo>
                  <a:pt x="217904" y="110419"/>
                  <a:pt x="217904" y="110419"/>
                  <a:pt x="229710" y="138037"/>
                </a:cubicBezTo>
                <a:cubicBezTo>
                  <a:pt x="231022" y="141983"/>
                  <a:pt x="228398" y="145928"/>
                  <a:pt x="225775" y="147243"/>
                </a:cubicBezTo>
                <a:cubicBezTo>
                  <a:pt x="221839" y="149874"/>
                  <a:pt x="217904" y="147243"/>
                  <a:pt x="215280" y="143298"/>
                </a:cubicBezTo>
                <a:cubicBezTo>
                  <a:pt x="215280" y="143298"/>
                  <a:pt x="215280" y="143298"/>
                  <a:pt x="204785" y="115680"/>
                </a:cubicBezTo>
                <a:cubicBezTo>
                  <a:pt x="204785" y="114365"/>
                  <a:pt x="204785" y="114365"/>
                  <a:pt x="203474" y="113050"/>
                </a:cubicBezTo>
                <a:cubicBezTo>
                  <a:pt x="203474" y="113050"/>
                  <a:pt x="203474" y="113050"/>
                  <a:pt x="200850" y="105159"/>
                </a:cubicBezTo>
                <a:cubicBezTo>
                  <a:pt x="199538" y="102529"/>
                  <a:pt x="196914" y="99898"/>
                  <a:pt x="192979" y="98583"/>
                </a:cubicBezTo>
                <a:cubicBezTo>
                  <a:pt x="190355" y="95953"/>
                  <a:pt x="186420" y="95953"/>
                  <a:pt x="182484" y="97268"/>
                </a:cubicBezTo>
                <a:cubicBezTo>
                  <a:pt x="178549" y="98583"/>
                  <a:pt x="175925" y="101213"/>
                  <a:pt x="174613" y="105159"/>
                </a:cubicBezTo>
                <a:cubicBezTo>
                  <a:pt x="173302" y="109104"/>
                  <a:pt x="173302" y="113050"/>
                  <a:pt x="174613" y="115680"/>
                </a:cubicBezTo>
                <a:cubicBezTo>
                  <a:pt x="174613" y="115680"/>
                  <a:pt x="174613" y="115680"/>
                  <a:pt x="190355" y="155134"/>
                </a:cubicBezTo>
                <a:cubicBezTo>
                  <a:pt x="191667" y="159080"/>
                  <a:pt x="190355" y="163025"/>
                  <a:pt x="186420" y="164340"/>
                </a:cubicBezTo>
                <a:cubicBezTo>
                  <a:pt x="182484" y="165655"/>
                  <a:pt x="178549" y="164340"/>
                  <a:pt x="177237" y="160395"/>
                </a:cubicBezTo>
                <a:cubicBezTo>
                  <a:pt x="177237" y="160395"/>
                  <a:pt x="177237" y="160395"/>
                  <a:pt x="157560" y="111735"/>
                </a:cubicBezTo>
                <a:cubicBezTo>
                  <a:pt x="156248" y="107789"/>
                  <a:pt x="153624" y="105159"/>
                  <a:pt x="149689" y="103844"/>
                </a:cubicBezTo>
                <a:cubicBezTo>
                  <a:pt x="147065" y="102529"/>
                  <a:pt x="143130" y="102529"/>
                  <a:pt x="139194" y="103844"/>
                </a:cubicBezTo>
                <a:cubicBezTo>
                  <a:pt x="132635" y="106474"/>
                  <a:pt x="128699" y="114365"/>
                  <a:pt x="131323" y="122256"/>
                </a:cubicBezTo>
                <a:cubicBezTo>
                  <a:pt x="131323" y="122256"/>
                  <a:pt x="131323" y="122256"/>
                  <a:pt x="149689" y="169601"/>
                </a:cubicBezTo>
                <a:cubicBezTo>
                  <a:pt x="151000" y="173546"/>
                  <a:pt x="149689" y="177491"/>
                  <a:pt x="145753" y="178807"/>
                </a:cubicBezTo>
                <a:cubicBezTo>
                  <a:pt x="141818" y="180122"/>
                  <a:pt x="137882" y="178807"/>
                  <a:pt x="136570" y="174861"/>
                </a:cubicBezTo>
                <a:cubicBezTo>
                  <a:pt x="136570" y="174861"/>
                  <a:pt x="136570" y="174861"/>
                  <a:pt x="118205" y="127516"/>
                </a:cubicBezTo>
                <a:cubicBezTo>
                  <a:pt x="118205" y="127516"/>
                  <a:pt x="118205" y="127516"/>
                  <a:pt x="91968" y="61759"/>
                </a:cubicBezTo>
                <a:cubicBezTo>
                  <a:pt x="90657" y="57814"/>
                  <a:pt x="88033" y="55184"/>
                  <a:pt x="84753" y="53869"/>
                </a:cubicBezTo>
                <a:cubicBezTo>
                  <a:pt x="81474" y="52554"/>
                  <a:pt x="77538" y="52554"/>
                  <a:pt x="73603" y="53869"/>
                </a:cubicBezTo>
                <a:close/>
                <a:moveTo>
                  <a:pt x="56758" y="49650"/>
                </a:moveTo>
                <a:cubicBezTo>
                  <a:pt x="54036" y="50903"/>
                  <a:pt x="51315" y="53410"/>
                  <a:pt x="49954" y="55917"/>
                </a:cubicBezTo>
                <a:cubicBezTo>
                  <a:pt x="47233" y="59677"/>
                  <a:pt x="47233" y="63437"/>
                  <a:pt x="48594" y="67197"/>
                </a:cubicBezTo>
                <a:cubicBezTo>
                  <a:pt x="48594" y="69703"/>
                  <a:pt x="49954" y="72210"/>
                  <a:pt x="51315" y="73463"/>
                </a:cubicBezTo>
                <a:cubicBezTo>
                  <a:pt x="48594" y="64690"/>
                  <a:pt x="51315" y="55917"/>
                  <a:pt x="56758" y="49650"/>
                </a:cubicBezTo>
                <a:close/>
                <a:moveTo>
                  <a:pt x="46241" y="18716"/>
                </a:moveTo>
                <a:cubicBezTo>
                  <a:pt x="34335" y="23476"/>
                  <a:pt x="24082" y="32668"/>
                  <a:pt x="18129" y="45142"/>
                </a:cubicBezTo>
                <a:cubicBezTo>
                  <a:pt x="7546" y="70092"/>
                  <a:pt x="19452" y="98981"/>
                  <a:pt x="44588" y="109486"/>
                </a:cubicBezTo>
                <a:cubicBezTo>
                  <a:pt x="52525" y="113425"/>
                  <a:pt x="59140" y="114738"/>
                  <a:pt x="67077" y="113425"/>
                </a:cubicBezTo>
                <a:cubicBezTo>
                  <a:pt x="67077" y="113425"/>
                  <a:pt x="67077" y="113425"/>
                  <a:pt x="59140" y="95041"/>
                </a:cubicBezTo>
                <a:cubicBezTo>
                  <a:pt x="55171" y="93728"/>
                  <a:pt x="52525" y="92415"/>
                  <a:pt x="48556" y="91102"/>
                </a:cubicBezTo>
                <a:cubicBezTo>
                  <a:pt x="41942" y="87163"/>
                  <a:pt x="36650" y="79284"/>
                  <a:pt x="34004" y="71405"/>
                </a:cubicBezTo>
                <a:cubicBezTo>
                  <a:pt x="31358" y="63526"/>
                  <a:pt x="32681" y="54335"/>
                  <a:pt x="37973" y="47768"/>
                </a:cubicBezTo>
                <a:cubicBezTo>
                  <a:pt x="47233" y="33324"/>
                  <a:pt x="65754" y="28072"/>
                  <a:pt x="81629" y="37263"/>
                </a:cubicBezTo>
                <a:cubicBezTo>
                  <a:pt x="81629" y="37263"/>
                  <a:pt x="82952" y="37263"/>
                  <a:pt x="84275" y="38577"/>
                </a:cubicBezTo>
                <a:cubicBezTo>
                  <a:pt x="93536" y="41203"/>
                  <a:pt x="101473" y="47768"/>
                  <a:pt x="105442" y="56961"/>
                </a:cubicBezTo>
                <a:cubicBezTo>
                  <a:pt x="105442" y="56961"/>
                  <a:pt x="105442" y="56961"/>
                  <a:pt x="113379" y="75345"/>
                </a:cubicBezTo>
                <a:cubicBezTo>
                  <a:pt x="118671" y="53021"/>
                  <a:pt x="106765" y="28072"/>
                  <a:pt x="84275" y="18880"/>
                </a:cubicBezTo>
                <a:cubicBezTo>
                  <a:pt x="71708" y="13627"/>
                  <a:pt x="58147" y="13956"/>
                  <a:pt x="46241" y="18716"/>
                </a:cubicBezTo>
                <a:close/>
                <a:moveTo>
                  <a:pt x="64058" y="0"/>
                </a:moveTo>
                <a:cubicBezTo>
                  <a:pt x="72366" y="42"/>
                  <a:pt x="80839" y="1769"/>
                  <a:pt x="89065" y="5387"/>
                </a:cubicBezTo>
                <a:cubicBezTo>
                  <a:pt x="121968" y="18546"/>
                  <a:pt x="137762" y="56707"/>
                  <a:pt x="123284" y="89604"/>
                </a:cubicBezTo>
                <a:cubicBezTo>
                  <a:pt x="121968" y="90920"/>
                  <a:pt x="121968" y="93551"/>
                  <a:pt x="120652" y="94867"/>
                </a:cubicBezTo>
                <a:cubicBezTo>
                  <a:pt x="120652" y="94867"/>
                  <a:pt x="120652" y="94867"/>
                  <a:pt x="121968" y="98815"/>
                </a:cubicBezTo>
                <a:cubicBezTo>
                  <a:pt x="124601" y="94867"/>
                  <a:pt x="128549" y="92236"/>
                  <a:pt x="133813" y="90920"/>
                </a:cubicBezTo>
                <a:cubicBezTo>
                  <a:pt x="140394" y="88288"/>
                  <a:pt x="148291" y="88288"/>
                  <a:pt x="156188" y="90920"/>
                </a:cubicBezTo>
                <a:cubicBezTo>
                  <a:pt x="158820" y="92236"/>
                  <a:pt x="161452" y="93551"/>
                  <a:pt x="164084" y="96183"/>
                </a:cubicBezTo>
                <a:cubicBezTo>
                  <a:pt x="166717" y="90920"/>
                  <a:pt x="171981" y="86972"/>
                  <a:pt x="177246" y="84340"/>
                </a:cubicBezTo>
                <a:cubicBezTo>
                  <a:pt x="187775" y="80393"/>
                  <a:pt x="199620" y="83024"/>
                  <a:pt x="207517" y="89604"/>
                </a:cubicBezTo>
                <a:cubicBezTo>
                  <a:pt x="210149" y="85656"/>
                  <a:pt x="215414" y="80393"/>
                  <a:pt x="220678" y="79077"/>
                </a:cubicBezTo>
                <a:cubicBezTo>
                  <a:pt x="235156" y="72497"/>
                  <a:pt x="252265" y="80393"/>
                  <a:pt x="257530" y="94867"/>
                </a:cubicBezTo>
                <a:cubicBezTo>
                  <a:pt x="257530" y="94867"/>
                  <a:pt x="257530" y="94867"/>
                  <a:pt x="286485" y="165925"/>
                </a:cubicBezTo>
                <a:cubicBezTo>
                  <a:pt x="295698" y="190926"/>
                  <a:pt x="294382" y="219875"/>
                  <a:pt x="281220" y="243561"/>
                </a:cubicBezTo>
                <a:cubicBezTo>
                  <a:pt x="281220" y="243561"/>
                  <a:pt x="281220" y="243561"/>
                  <a:pt x="298330" y="289617"/>
                </a:cubicBezTo>
                <a:cubicBezTo>
                  <a:pt x="299646" y="292249"/>
                  <a:pt x="298330" y="297512"/>
                  <a:pt x="294382" y="298828"/>
                </a:cubicBezTo>
                <a:cubicBezTo>
                  <a:pt x="294382" y="298828"/>
                  <a:pt x="294382" y="298828"/>
                  <a:pt x="198304" y="336988"/>
                </a:cubicBezTo>
                <a:cubicBezTo>
                  <a:pt x="196988" y="336988"/>
                  <a:pt x="196988" y="336988"/>
                  <a:pt x="195672" y="336988"/>
                </a:cubicBezTo>
                <a:cubicBezTo>
                  <a:pt x="193039" y="336988"/>
                  <a:pt x="190407" y="335672"/>
                  <a:pt x="189091" y="331725"/>
                </a:cubicBezTo>
                <a:cubicBezTo>
                  <a:pt x="189091" y="331725"/>
                  <a:pt x="189091" y="331725"/>
                  <a:pt x="170665" y="286985"/>
                </a:cubicBezTo>
                <a:cubicBezTo>
                  <a:pt x="158820" y="284353"/>
                  <a:pt x="148291" y="277774"/>
                  <a:pt x="139078" y="269879"/>
                </a:cubicBezTo>
                <a:cubicBezTo>
                  <a:pt x="139078" y="269879"/>
                  <a:pt x="139078" y="269879"/>
                  <a:pt x="71955" y="229087"/>
                </a:cubicBezTo>
                <a:cubicBezTo>
                  <a:pt x="65375" y="225139"/>
                  <a:pt x="60110" y="218560"/>
                  <a:pt x="58794" y="211980"/>
                </a:cubicBezTo>
                <a:cubicBezTo>
                  <a:pt x="57477" y="204085"/>
                  <a:pt x="57477" y="196190"/>
                  <a:pt x="61426" y="189610"/>
                </a:cubicBezTo>
                <a:cubicBezTo>
                  <a:pt x="65375" y="183031"/>
                  <a:pt x="71955" y="179083"/>
                  <a:pt x="79852" y="176452"/>
                </a:cubicBezTo>
                <a:cubicBezTo>
                  <a:pt x="83800" y="176452"/>
                  <a:pt x="87749" y="175136"/>
                  <a:pt x="90381" y="176452"/>
                </a:cubicBezTo>
                <a:cubicBezTo>
                  <a:pt x="90381" y="176452"/>
                  <a:pt x="90381" y="176452"/>
                  <a:pt x="71955" y="127764"/>
                </a:cubicBezTo>
                <a:cubicBezTo>
                  <a:pt x="71955" y="127764"/>
                  <a:pt x="70639" y="127764"/>
                  <a:pt x="70639" y="127764"/>
                </a:cubicBezTo>
                <a:cubicBezTo>
                  <a:pt x="68007" y="129080"/>
                  <a:pt x="66691" y="129080"/>
                  <a:pt x="64058" y="129080"/>
                </a:cubicBezTo>
                <a:cubicBezTo>
                  <a:pt x="56161" y="129080"/>
                  <a:pt x="46948" y="126448"/>
                  <a:pt x="39052" y="123817"/>
                </a:cubicBezTo>
                <a:cubicBezTo>
                  <a:pt x="6148" y="109342"/>
                  <a:pt x="-8329" y="71182"/>
                  <a:pt x="4832" y="39600"/>
                </a:cubicBezTo>
                <a:cubicBezTo>
                  <a:pt x="15690" y="14928"/>
                  <a:pt x="39134" y="-123"/>
                  <a:pt x="64058" y="0"/>
                </a:cubicBezTo>
                <a:close/>
              </a:path>
            </a:pathLst>
          </a:cu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1200" cap="none" spc="0" normalizeH="0" baseline="0" noProof="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sp>
        <p:nvSpPr>
          <p:cNvPr id="87" name="椭圆 56"/>
          <p:cNvSpPr/>
          <p:nvPr/>
        </p:nvSpPr>
        <p:spPr>
          <a:xfrm flipH="1">
            <a:off x="4855232" y="3311531"/>
            <a:ext cx="287621" cy="300089"/>
          </a:xfrm>
          <a:custGeom>
            <a:avLst/>
            <a:gdLst>
              <a:gd name="connsiteX0" fmla="*/ 150073 w 315913"/>
              <a:gd name="connsiteY0" fmla="*/ 184150 h 330200"/>
              <a:gd name="connsiteX1" fmla="*/ 140442 w 315913"/>
              <a:gd name="connsiteY1" fmla="*/ 188020 h 330200"/>
              <a:gd name="connsiteX2" fmla="*/ 137690 w 315913"/>
              <a:gd name="connsiteY2" fmla="*/ 190599 h 330200"/>
              <a:gd name="connsiteX3" fmla="*/ 137690 w 315913"/>
              <a:gd name="connsiteY3" fmla="*/ 199628 h 330200"/>
              <a:gd name="connsiteX4" fmla="*/ 136314 w 315913"/>
              <a:gd name="connsiteY4" fmla="*/ 200918 h 330200"/>
              <a:gd name="connsiteX5" fmla="*/ 134938 w 315913"/>
              <a:gd name="connsiteY5" fmla="*/ 203498 h 330200"/>
              <a:gd name="connsiteX6" fmla="*/ 137690 w 315913"/>
              <a:gd name="connsiteY6" fmla="*/ 221556 h 330200"/>
              <a:gd name="connsiteX7" fmla="*/ 140442 w 315913"/>
              <a:gd name="connsiteY7" fmla="*/ 225425 h 330200"/>
              <a:gd name="connsiteX8" fmla="*/ 144569 w 315913"/>
              <a:gd name="connsiteY8" fmla="*/ 224135 h 330200"/>
              <a:gd name="connsiteX9" fmla="*/ 154200 w 315913"/>
              <a:gd name="connsiteY9" fmla="*/ 211237 h 330200"/>
              <a:gd name="connsiteX10" fmla="*/ 155576 w 315913"/>
              <a:gd name="connsiteY10" fmla="*/ 208657 h 330200"/>
              <a:gd name="connsiteX11" fmla="*/ 155576 w 315913"/>
              <a:gd name="connsiteY11" fmla="*/ 188020 h 330200"/>
              <a:gd name="connsiteX12" fmla="*/ 152824 w 315913"/>
              <a:gd name="connsiteY12" fmla="*/ 185440 h 330200"/>
              <a:gd name="connsiteX13" fmla="*/ 150073 w 315913"/>
              <a:gd name="connsiteY13" fmla="*/ 184150 h 330200"/>
              <a:gd name="connsiteX14" fmla="*/ 105456 w 315913"/>
              <a:gd name="connsiteY14" fmla="*/ 184150 h 330200"/>
              <a:gd name="connsiteX15" fmla="*/ 101374 w 315913"/>
              <a:gd name="connsiteY15" fmla="*/ 185440 h 330200"/>
              <a:gd name="connsiteX16" fmla="*/ 100013 w 315913"/>
              <a:gd name="connsiteY16" fmla="*/ 188020 h 330200"/>
              <a:gd name="connsiteX17" fmla="*/ 100013 w 315913"/>
              <a:gd name="connsiteY17" fmla="*/ 208657 h 330200"/>
              <a:gd name="connsiteX18" fmla="*/ 100013 w 315913"/>
              <a:gd name="connsiteY18" fmla="*/ 211237 h 330200"/>
              <a:gd name="connsiteX19" fmla="*/ 110899 w 315913"/>
              <a:gd name="connsiteY19" fmla="*/ 224135 h 330200"/>
              <a:gd name="connsiteX20" fmla="*/ 113620 w 315913"/>
              <a:gd name="connsiteY20" fmla="*/ 225425 h 330200"/>
              <a:gd name="connsiteX21" fmla="*/ 114981 w 315913"/>
              <a:gd name="connsiteY21" fmla="*/ 225425 h 330200"/>
              <a:gd name="connsiteX22" fmla="*/ 117702 w 315913"/>
              <a:gd name="connsiteY22" fmla="*/ 221556 h 330200"/>
              <a:gd name="connsiteX23" fmla="*/ 119063 w 315913"/>
              <a:gd name="connsiteY23" fmla="*/ 203498 h 330200"/>
              <a:gd name="connsiteX24" fmla="*/ 117702 w 315913"/>
              <a:gd name="connsiteY24" fmla="*/ 200918 h 330200"/>
              <a:gd name="connsiteX25" fmla="*/ 116342 w 315913"/>
              <a:gd name="connsiteY25" fmla="*/ 199628 h 330200"/>
              <a:gd name="connsiteX26" fmla="*/ 116342 w 315913"/>
              <a:gd name="connsiteY26" fmla="*/ 190599 h 330200"/>
              <a:gd name="connsiteX27" fmla="*/ 113620 w 315913"/>
              <a:gd name="connsiteY27" fmla="*/ 188020 h 330200"/>
              <a:gd name="connsiteX28" fmla="*/ 105456 w 315913"/>
              <a:gd name="connsiteY28" fmla="*/ 184150 h 330200"/>
              <a:gd name="connsiteX29" fmla="*/ 110782 w 315913"/>
              <a:gd name="connsiteY29" fmla="*/ 92075 h 330200"/>
              <a:gd name="connsiteX30" fmla="*/ 85918 w 315913"/>
              <a:gd name="connsiteY30" fmla="*/ 98451 h 330200"/>
              <a:gd name="connsiteX31" fmla="*/ 84610 w 315913"/>
              <a:gd name="connsiteY31" fmla="*/ 101002 h 330200"/>
              <a:gd name="connsiteX32" fmla="*/ 84610 w 315913"/>
              <a:gd name="connsiteY32" fmla="*/ 107378 h 330200"/>
              <a:gd name="connsiteX33" fmla="*/ 81992 w 315913"/>
              <a:gd name="connsiteY33" fmla="*/ 107378 h 330200"/>
              <a:gd name="connsiteX34" fmla="*/ 79375 w 315913"/>
              <a:gd name="connsiteY34" fmla="*/ 111203 h 330200"/>
              <a:gd name="connsiteX35" fmla="*/ 79375 w 315913"/>
              <a:gd name="connsiteY35" fmla="*/ 116304 h 330200"/>
              <a:gd name="connsiteX36" fmla="*/ 80684 w 315913"/>
              <a:gd name="connsiteY36" fmla="*/ 120130 h 330200"/>
              <a:gd name="connsiteX37" fmla="*/ 84610 w 315913"/>
              <a:gd name="connsiteY37" fmla="*/ 121405 h 330200"/>
              <a:gd name="connsiteX38" fmla="*/ 84610 w 315913"/>
              <a:gd name="connsiteY38" fmla="*/ 122680 h 330200"/>
              <a:gd name="connsiteX39" fmla="*/ 96387 w 315913"/>
              <a:gd name="connsiteY39" fmla="*/ 152010 h 330200"/>
              <a:gd name="connsiteX40" fmla="*/ 117325 w 315913"/>
              <a:gd name="connsiteY40" fmla="*/ 169863 h 330200"/>
              <a:gd name="connsiteX41" fmla="*/ 136954 w 315913"/>
              <a:gd name="connsiteY41" fmla="*/ 169863 h 330200"/>
              <a:gd name="connsiteX42" fmla="*/ 157892 w 315913"/>
              <a:gd name="connsiteY42" fmla="*/ 152010 h 330200"/>
              <a:gd name="connsiteX43" fmla="*/ 170979 w 315913"/>
              <a:gd name="connsiteY43" fmla="*/ 122680 h 330200"/>
              <a:gd name="connsiteX44" fmla="*/ 170979 w 315913"/>
              <a:gd name="connsiteY44" fmla="*/ 121405 h 330200"/>
              <a:gd name="connsiteX45" fmla="*/ 173596 w 315913"/>
              <a:gd name="connsiteY45" fmla="*/ 120130 h 330200"/>
              <a:gd name="connsiteX46" fmla="*/ 176213 w 315913"/>
              <a:gd name="connsiteY46" fmla="*/ 116304 h 330200"/>
              <a:gd name="connsiteX47" fmla="*/ 176213 w 315913"/>
              <a:gd name="connsiteY47" fmla="*/ 111203 h 330200"/>
              <a:gd name="connsiteX48" fmla="*/ 172287 w 315913"/>
              <a:gd name="connsiteY48" fmla="*/ 107378 h 330200"/>
              <a:gd name="connsiteX49" fmla="*/ 169670 w 315913"/>
              <a:gd name="connsiteY49" fmla="*/ 107378 h 330200"/>
              <a:gd name="connsiteX50" fmla="*/ 169670 w 315913"/>
              <a:gd name="connsiteY50" fmla="*/ 106102 h 330200"/>
              <a:gd name="connsiteX51" fmla="*/ 165744 w 315913"/>
              <a:gd name="connsiteY51" fmla="*/ 106102 h 330200"/>
              <a:gd name="connsiteX52" fmla="*/ 151349 w 315913"/>
              <a:gd name="connsiteY52" fmla="*/ 108653 h 330200"/>
              <a:gd name="connsiteX53" fmla="*/ 130411 w 315913"/>
              <a:gd name="connsiteY53" fmla="*/ 99726 h 330200"/>
              <a:gd name="connsiteX54" fmla="*/ 110782 w 315913"/>
              <a:gd name="connsiteY54" fmla="*/ 92075 h 330200"/>
              <a:gd name="connsiteX55" fmla="*/ 233216 w 315913"/>
              <a:gd name="connsiteY55" fmla="*/ 38100 h 330200"/>
              <a:gd name="connsiteX56" fmla="*/ 239677 w 315913"/>
              <a:gd name="connsiteY56" fmla="*/ 45893 h 330200"/>
              <a:gd name="connsiteX57" fmla="*/ 239677 w 315913"/>
              <a:gd name="connsiteY57" fmla="*/ 53686 h 330200"/>
              <a:gd name="connsiteX58" fmla="*/ 253890 w 315913"/>
              <a:gd name="connsiteY58" fmla="*/ 60181 h 330200"/>
              <a:gd name="connsiteX59" fmla="*/ 255182 w 315913"/>
              <a:gd name="connsiteY59" fmla="*/ 66675 h 330200"/>
              <a:gd name="connsiteX60" fmla="*/ 250014 w 315913"/>
              <a:gd name="connsiteY60" fmla="*/ 71870 h 330200"/>
              <a:gd name="connsiteX61" fmla="*/ 247429 w 315913"/>
              <a:gd name="connsiteY61" fmla="*/ 73169 h 330200"/>
              <a:gd name="connsiteX62" fmla="*/ 239677 w 315913"/>
              <a:gd name="connsiteY62" fmla="*/ 70572 h 330200"/>
              <a:gd name="connsiteX63" fmla="*/ 231924 w 315913"/>
              <a:gd name="connsiteY63" fmla="*/ 67974 h 330200"/>
              <a:gd name="connsiteX64" fmla="*/ 225463 w 315913"/>
              <a:gd name="connsiteY64" fmla="*/ 71870 h 330200"/>
              <a:gd name="connsiteX65" fmla="*/ 226755 w 315913"/>
              <a:gd name="connsiteY65" fmla="*/ 74468 h 330200"/>
              <a:gd name="connsiteX66" fmla="*/ 233216 w 315913"/>
              <a:gd name="connsiteY66" fmla="*/ 75767 h 330200"/>
              <a:gd name="connsiteX67" fmla="*/ 248722 w 315913"/>
              <a:gd name="connsiteY67" fmla="*/ 80963 h 330200"/>
              <a:gd name="connsiteX68" fmla="*/ 257767 w 315913"/>
              <a:gd name="connsiteY68" fmla="*/ 87457 h 330200"/>
              <a:gd name="connsiteX69" fmla="*/ 260351 w 315913"/>
              <a:gd name="connsiteY69" fmla="*/ 99147 h 330200"/>
              <a:gd name="connsiteX70" fmla="*/ 253890 w 315913"/>
              <a:gd name="connsiteY70" fmla="*/ 113435 h 330200"/>
              <a:gd name="connsiteX71" fmla="*/ 239677 w 315913"/>
              <a:gd name="connsiteY71" fmla="*/ 119929 h 330200"/>
              <a:gd name="connsiteX72" fmla="*/ 239677 w 315913"/>
              <a:gd name="connsiteY72" fmla="*/ 131619 h 330200"/>
              <a:gd name="connsiteX73" fmla="*/ 233216 w 315913"/>
              <a:gd name="connsiteY73" fmla="*/ 138113 h 330200"/>
              <a:gd name="connsiteX74" fmla="*/ 225463 w 315913"/>
              <a:gd name="connsiteY74" fmla="*/ 131619 h 330200"/>
              <a:gd name="connsiteX75" fmla="*/ 225463 w 315913"/>
              <a:gd name="connsiteY75" fmla="*/ 121228 h 330200"/>
              <a:gd name="connsiteX76" fmla="*/ 206080 w 315913"/>
              <a:gd name="connsiteY76" fmla="*/ 109538 h 330200"/>
              <a:gd name="connsiteX77" fmla="*/ 206080 w 315913"/>
              <a:gd name="connsiteY77" fmla="*/ 103044 h 330200"/>
              <a:gd name="connsiteX78" fmla="*/ 211249 w 315913"/>
              <a:gd name="connsiteY78" fmla="*/ 99147 h 330200"/>
              <a:gd name="connsiteX79" fmla="*/ 216418 w 315913"/>
              <a:gd name="connsiteY79" fmla="*/ 97848 h 330200"/>
              <a:gd name="connsiteX80" fmla="*/ 222878 w 315913"/>
              <a:gd name="connsiteY80" fmla="*/ 100446 h 330200"/>
              <a:gd name="connsiteX81" fmla="*/ 233216 w 315913"/>
              <a:gd name="connsiteY81" fmla="*/ 105641 h 330200"/>
              <a:gd name="connsiteX82" fmla="*/ 239677 w 315913"/>
              <a:gd name="connsiteY82" fmla="*/ 101745 h 330200"/>
              <a:gd name="connsiteX83" fmla="*/ 238384 w 315913"/>
              <a:gd name="connsiteY83" fmla="*/ 97848 h 330200"/>
              <a:gd name="connsiteX84" fmla="*/ 231924 w 315913"/>
              <a:gd name="connsiteY84" fmla="*/ 96549 h 330200"/>
              <a:gd name="connsiteX85" fmla="*/ 211249 w 315913"/>
              <a:gd name="connsiteY85" fmla="*/ 87457 h 330200"/>
              <a:gd name="connsiteX86" fmla="*/ 206080 w 315913"/>
              <a:gd name="connsiteY86" fmla="*/ 74468 h 330200"/>
              <a:gd name="connsiteX87" fmla="*/ 211249 w 315913"/>
              <a:gd name="connsiteY87" fmla="*/ 60181 h 330200"/>
              <a:gd name="connsiteX88" fmla="*/ 225463 w 315913"/>
              <a:gd name="connsiteY88" fmla="*/ 53686 h 330200"/>
              <a:gd name="connsiteX89" fmla="*/ 225463 w 315913"/>
              <a:gd name="connsiteY89" fmla="*/ 45893 h 330200"/>
              <a:gd name="connsiteX90" fmla="*/ 233216 w 315913"/>
              <a:gd name="connsiteY90" fmla="*/ 38100 h 330200"/>
              <a:gd name="connsiteX91" fmla="*/ 117793 w 315913"/>
              <a:gd name="connsiteY91" fmla="*/ 25400 h 330200"/>
              <a:gd name="connsiteX92" fmla="*/ 135915 w 315913"/>
              <a:gd name="connsiteY92" fmla="*/ 25400 h 330200"/>
              <a:gd name="connsiteX93" fmla="*/ 190281 w 315913"/>
              <a:gd name="connsiteY93" fmla="*/ 79875 h 330200"/>
              <a:gd name="connsiteX94" fmla="*/ 190281 w 315913"/>
              <a:gd name="connsiteY94" fmla="*/ 96736 h 330200"/>
              <a:gd name="connsiteX95" fmla="*/ 192870 w 315913"/>
              <a:gd name="connsiteY95" fmla="*/ 107112 h 330200"/>
              <a:gd name="connsiteX96" fmla="*/ 192870 w 315913"/>
              <a:gd name="connsiteY96" fmla="*/ 118786 h 330200"/>
              <a:gd name="connsiteX97" fmla="*/ 186397 w 315913"/>
              <a:gd name="connsiteY97" fmla="*/ 131756 h 330200"/>
              <a:gd name="connsiteX98" fmla="*/ 183809 w 315913"/>
              <a:gd name="connsiteY98" fmla="*/ 140835 h 330200"/>
              <a:gd name="connsiteX99" fmla="*/ 172159 w 315913"/>
              <a:gd name="connsiteY99" fmla="*/ 162884 h 330200"/>
              <a:gd name="connsiteX100" fmla="*/ 163098 w 315913"/>
              <a:gd name="connsiteY100" fmla="*/ 173261 h 330200"/>
              <a:gd name="connsiteX101" fmla="*/ 169570 w 315913"/>
              <a:gd name="connsiteY101" fmla="*/ 181043 h 330200"/>
              <a:gd name="connsiteX102" fmla="*/ 208403 w 315913"/>
              <a:gd name="connsiteY102" fmla="*/ 192716 h 330200"/>
              <a:gd name="connsiteX103" fmla="*/ 252413 w 315913"/>
              <a:gd name="connsiteY103" fmla="*/ 319824 h 330200"/>
              <a:gd name="connsiteX104" fmla="*/ 242058 w 315913"/>
              <a:gd name="connsiteY104" fmla="*/ 330200 h 330200"/>
              <a:gd name="connsiteX105" fmla="*/ 10355 w 315913"/>
              <a:gd name="connsiteY105" fmla="*/ 330200 h 330200"/>
              <a:gd name="connsiteX106" fmla="*/ 0 w 315913"/>
              <a:gd name="connsiteY106" fmla="*/ 319824 h 330200"/>
              <a:gd name="connsiteX107" fmla="*/ 1294 w 315913"/>
              <a:gd name="connsiteY107" fmla="*/ 318527 h 330200"/>
              <a:gd name="connsiteX108" fmla="*/ 44010 w 315913"/>
              <a:gd name="connsiteY108" fmla="*/ 192716 h 330200"/>
              <a:gd name="connsiteX109" fmla="*/ 82843 w 315913"/>
              <a:gd name="connsiteY109" fmla="*/ 181043 h 330200"/>
              <a:gd name="connsiteX110" fmla="*/ 89315 w 315913"/>
              <a:gd name="connsiteY110" fmla="*/ 173261 h 330200"/>
              <a:gd name="connsiteX111" fmla="*/ 81549 w 315913"/>
              <a:gd name="connsiteY111" fmla="*/ 162884 h 330200"/>
              <a:gd name="connsiteX112" fmla="*/ 69899 w 315913"/>
              <a:gd name="connsiteY112" fmla="*/ 140835 h 330200"/>
              <a:gd name="connsiteX113" fmla="*/ 66016 w 315913"/>
              <a:gd name="connsiteY113" fmla="*/ 131756 h 330200"/>
              <a:gd name="connsiteX114" fmla="*/ 59543 w 315913"/>
              <a:gd name="connsiteY114" fmla="*/ 118786 h 330200"/>
              <a:gd name="connsiteX115" fmla="*/ 59543 w 315913"/>
              <a:gd name="connsiteY115" fmla="*/ 107112 h 330200"/>
              <a:gd name="connsiteX116" fmla="*/ 63427 w 315913"/>
              <a:gd name="connsiteY116" fmla="*/ 96736 h 330200"/>
              <a:gd name="connsiteX117" fmla="*/ 63427 w 315913"/>
              <a:gd name="connsiteY117" fmla="*/ 79875 h 330200"/>
              <a:gd name="connsiteX118" fmla="*/ 117793 w 315913"/>
              <a:gd name="connsiteY118" fmla="*/ 25400 h 330200"/>
              <a:gd name="connsiteX119" fmla="*/ 226732 w 315913"/>
              <a:gd name="connsiteY119" fmla="*/ 0 h 330200"/>
              <a:gd name="connsiteX120" fmla="*/ 315913 w 315913"/>
              <a:gd name="connsiteY120" fmla="*/ 89549 h 330200"/>
              <a:gd name="connsiteX121" fmla="*/ 226732 w 315913"/>
              <a:gd name="connsiteY121" fmla="*/ 177800 h 330200"/>
              <a:gd name="connsiteX122" fmla="*/ 187958 w 315913"/>
              <a:gd name="connsiteY122" fmla="*/ 170013 h 330200"/>
              <a:gd name="connsiteX123" fmla="*/ 197005 w 315913"/>
              <a:gd name="connsiteY123" fmla="*/ 153142 h 330200"/>
              <a:gd name="connsiteX124" fmla="*/ 226732 w 315913"/>
              <a:gd name="connsiteY124" fmla="*/ 159631 h 330200"/>
              <a:gd name="connsiteX125" fmla="*/ 296526 w 315913"/>
              <a:gd name="connsiteY125" fmla="*/ 89549 h 330200"/>
              <a:gd name="connsiteX126" fmla="*/ 226732 w 315913"/>
              <a:gd name="connsiteY126" fmla="*/ 19467 h 330200"/>
              <a:gd name="connsiteX127" fmla="*/ 185373 w 315913"/>
              <a:gd name="connsiteY127" fmla="*/ 32445 h 330200"/>
              <a:gd name="connsiteX128" fmla="*/ 169863 w 315913"/>
              <a:gd name="connsiteY128" fmla="*/ 20765 h 330200"/>
              <a:gd name="connsiteX129" fmla="*/ 226732 w 315913"/>
              <a:gd name="connsiteY129" fmla="*/ 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15913" h="330200">
                <a:moveTo>
                  <a:pt x="150073" y="184150"/>
                </a:moveTo>
                <a:cubicBezTo>
                  <a:pt x="147321" y="186730"/>
                  <a:pt x="143193" y="186730"/>
                  <a:pt x="140442" y="188020"/>
                </a:cubicBezTo>
                <a:cubicBezTo>
                  <a:pt x="139066" y="188020"/>
                  <a:pt x="137690" y="189310"/>
                  <a:pt x="137690" y="190599"/>
                </a:cubicBezTo>
                <a:cubicBezTo>
                  <a:pt x="137690" y="190599"/>
                  <a:pt x="137690" y="190599"/>
                  <a:pt x="137690" y="199628"/>
                </a:cubicBezTo>
                <a:cubicBezTo>
                  <a:pt x="137690" y="199628"/>
                  <a:pt x="136314" y="200918"/>
                  <a:pt x="136314" y="200918"/>
                </a:cubicBezTo>
                <a:cubicBezTo>
                  <a:pt x="134938" y="200918"/>
                  <a:pt x="134938" y="202208"/>
                  <a:pt x="134938" y="203498"/>
                </a:cubicBezTo>
                <a:lnTo>
                  <a:pt x="137690" y="221556"/>
                </a:lnTo>
                <a:cubicBezTo>
                  <a:pt x="137690" y="222845"/>
                  <a:pt x="139066" y="224135"/>
                  <a:pt x="140442" y="225425"/>
                </a:cubicBezTo>
                <a:cubicBezTo>
                  <a:pt x="141817" y="225425"/>
                  <a:pt x="143193" y="224135"/>
                  <a:pt x="144569" y="224135"/>
                </a:cubicBezTo>
                <a:cubicBezTo>
                  <a:pt x="144569" y="224135"/>
                  <a:pt x="144569" y="224135"/>
                  <a:pt x="154200" y="211237"/>
                </a:cubicBezTo>
                <a:cubicBezTo>
                  <a:pt x="155576" y="209947"/>
                  <a:pt x="155576" y="209947"/>
                  <a:pt x="155576" y="208657"/>
                </a:cubicBezTo>
                <a:cubicBezTo>
                  <a:pt x="155576" y="208657"/>
                  <a:pt x="155576" y="208657"/>
                  <a:pt x="155576" y="188020"/>
                </a:cubicBezTo>
                <a:cubicBezTo>
                  <a:pt x="155576" y="186730"/>
                  <a:pt x="154200" y="185440"/>
                  <a:pt x="152824" y="185440"/>
                </a:cubicBezTo>
                <a:cubicBezTo>
                  <a:pt x="152824" y="184150"/>
                  <a:pt x="151449" y="184150"/>
                  <a:pt x="150073" y="184150"/>
                </a:cubicBezTo>
                <a:close/>
                <a:moveTo>
                  <a:pt x="105456" y="184150"/>
                </a:moveTo>
                <a:cubicBezTo>
                  <a:pt x="104095" y="184150"/>
                  <a:pt x="102735" y="184150"/>
                  <a:pt x="101374" y="185440"/>
                </a:cubicBezTo>
                <a:cubicBezTo>
                  <a:pt x="100013" y="185440"/>
                  <a:pt x="100013" y="186730"/>
                  <a:pt x="100013" y="188020"/>
                </a:cubicBezTo>
                <a:cubicBezTo>
                  <a:pt x="100013" y="188020"/>
                  <a:pt x="100013" y="188020"/>
                  <a:pt x="100013" y="208657"/>
                </a:cubicBezTo>
                <a:cubicBezTo>
                  <a:pt x="100013" y="209947"/>
                  <a:pt x="100013" y="209947"/>
                  <a:pt x="100013" y="211237"/>
                </a:cubicBezTo>
                <a:cubicBezTo>
                  <a:pt x="100013" y="211237"/>
                  <a:pt x="100013" y="211237"/>
                  <a:pt x="110899" y="224135"/>
                </a:cubicBezTo>
                <a:cubicBezTo>
                  <a:pt x="110899" y="224135"/>
                  <a:pt x="112260" y="225425"/>
                  <a:pt x="113620" y="225425"/>
                </a:cubicBezTo>
                <a:cubicBezTo>
                  <a:pt x="113620" y="225425"/>
                  <a:pt x="113620" y="225425"/>
                  <a:pt x="114981" y="225425"/>
                </a:cubicBezTo>
                <a:cubicBezTo>
                  <a:pt x="116342" y="224135"/>
                  <a:pt x="117702" y="222845"/>
                  <a:pt x="117702" y="221556"/>
                </a:cubicBezTo>
                <a:cubicBezTo>
                  <a:pt x="117702" y="221556"/>
                  <a:pt x="117702" y="221556"/>
                  <a:pt x="119063" y="203498"/>
                </a:cubicBezTo>
                <a:cubicBezTo>
                  <a:pt x="119063" y="202208"/>
                  <a:pt x="119063" y="200918"/>
                  <a:pt x="117702" y="200918"/>
                </a:cubicBezTo>
                <a:cubicBezTo>
                  <a:pt x="117702" y="200918"/>
                  <a:pt x="117702" y="199628"/>
                  <a:pt x="116342" y="199628"/>
                </a:cubicBezTo>
                <a:cubicBezTo>
                  <a:pt x="116342" y="199628"/>
                  <a:pt x="116342" y="199628"/>
                  <a:pt x="116342" y="190599"/>
                </a:cubicBezTo>
                <a:cubicBezTo>
                  <a:pt x="116342" y="189310"/>
                  <a:pt x="114981" y="188020"/>
                  <a:pt x="113620" y="188020"/>
                </a:cubicBezTo>
                <a:cubicBezTo>
                  <a:pt x="110899" y="186730"/>
                  <a:pt x="108177" y="186730"/>
                  <a:pt x="105456" y="184150"/>
                </a:cubicBezTo>
                <a:close/>
                <a:moveTo>
                  <a:pt x="110782" y="92075"/>
                </a:moveTo>
                <a:cubicBezTo>
                  <a:pt x="100313" y="92075"/>
                  <a:pt x="91153" y="95901"/>
                  <a:pt x="85918" y="98451"/>
                </a:cubicBezTo>
                <a:cubicBezTo>
                  <a:pt x="84610" y="98451"/>
                  <a:pt x="84610" y="99726"/>
                  <a:pt x="84610" y="101002"/>
                </a:cubicBezTo>
                <a:cubicBezTo>
                  <a:pt x="84610" y="101002"/>
                  <a:pt x="84610" y="101002"/>
                  <a:pt x="84610" y="107378"/>
                </a:cubicBezTo>
                <a:cubicBezTo>
                  <a:pt x="84610" y="107378"/>
                  <a:pt x="84610" y="107378"/>
                  <a:pt x="81992" y="107378"/>
                </a:cubicBezTo>
                <a:cubicBezTo>
                  <a:pt x="80684" y="107378"/>
                  <a:pt x="79375" y="108653"/>
                  <a:pt x="79375" y="111203"/>
                </a:cubicBezTo>
                <a:cubicBezTo>
                  <a:pt x="79375" y="111203"/>
                  <a:pt x="79375" y="111203"/>
                  <a:pt x="79375" y="116304"/>
                </a:cubicBezTo>
                <a:cubicBezTo>
                  <a:pt x="79375" y="117579"/>
                  <a:pt x="79375" y="118855"/>
                  <a:pt x="80684" y="120130"/>
                </a:cubicBezTo>
                <a:cubicBezTo>
                  <a:pt x="80684" y="120130"/>
                  <a:pt x="80684" y="120130"/>
                  <a:pt x="84610" y="121405"/>
                </a:cubicBezTo>
                <a:cubicBezTo>
                  <a:pt x="84610" y="121405"/>
                  <a:pt x="84610" y="121405"/>
                  <a:pt x="84610" y="122680"/>
                </a:cubicBezTo>
                <a:cubicBezTo>
                  <a:pt x="85918" y="131607"/>
                  <a:pt x="89844" y="141808"/>
                  <a:pt x="96387" y="152010"/>
                </a:cubicBezTo>
                <a:cubicBezTo>
                  <a:pt x="105548" y="163487"/>
                  <a:pt x="113399" y="169863"/>
                  <a:pt x="117325" y="169863"/>
                </a:cubicBezTo>
                <a:cubicBezTo>
                  <a:pt x="117325" y="169863"/>
                  <a:pt x="117325" y="169863"/>
                  <a:pt x="136954" y="169863"/>
                </a:cubicBezTo>
                <a:cubicBezTo>
                  <a:pt x="140880" y="169863"/>
                  <a:pt x="148732" y="163487"/>
                  <a:pt x="157892" y="152010"/>
                </a:cubicBezTo>
                <a:cubicBezTo>
                  <a:pt x="164436" y="141808"/>
                  <a:pt x="169670" y="131607"/>
                  <a:pt x="170979" y="122680"/>
                </a:cubicBezTo>
                <a:cubicBezTo>
                  <a:pt x="170979" y="122680"/>
                  <a:pt x="170979" y="122680"/>
                  <a:pt x="170979" y="121405"/>
                </a:cubicBezTo>
                <a:cubicBezTo>
                  <a:pt x="170979" y="121405"/>
                  <a:pt x="170979" y="121405"/>
                  <a:pt x="173596" y="120130"/>
                </a:cubicBezTo>
                <a:cubicBezTo>
                  <a:pt x="174905" y="118855"/>
                  <a:pt x="176213" y="117579"/>
                  <a:pt x="176213" y="116304"/>
                </a:cubicBezTo>
                <a:cubicBezTo>
                  <a:pt x="176213" y="116304"/>
                  <a:pt x="176213" y="116304"/>
                  <a:pt x="176213" y="111203"/>
                </a:cubicBezTo>
                <a:cubicBezTo>
                  <a:pt x="176213" y="108653"/>
                  <a:pt x="173596" y="107378"/>
                  <a:pt x="172287" y="107378"/>
                </a:cubicBezTo>
                <a:cubicBezTo>
                  <a:pt x="172287" y="107378"/>
                  <a:pt x="172287" y="107378"/>
                  <a:pt x="169670" y="107378"/>
                </a:cubicBezTo>
                <a:cubicBezTo>
                  <a:pt x="169670" y="107378"/>
                  <a:pt x="169670" y="106102"/>
                  <a:pt x="169670" y="106102"/>
                </a:cubicBezTo>
                <a:cubicBezTo>
                  <a:pt x="168361" y="106102"/>
                  <a:pt x="167053" y="106102"/>
                  <a:pt x="165744" y="106102"/>
                </a:cubicBezTo>
                <a:cubicBezTo>
                  <a:pt x="160510" y="108653"/>
                  <a:pt x="156584" y="108653"/>
                  <a:pt x="151349" y="108653"/>
                </a:cubicBezTo>
                <a:cubicBezTo>
                  <a:pt x="143498" y="108653"/>
                  <a:pt x="136954" y="106102"/>
                  <a:pt x="130411" y="99726"/>
                </a:cubicBezTo>
                <a:cubicBezTo>
                  <a:pt x="125177" y="94626"/>
                  <a:pt x="118634" y="92075"/>
                  <a:pt x="110782" y="92075"/>
                </a:cubicBezTo>
                <a:close/>
                <a:moveTo>
                  <a:pt x="233216" y="38100"/>
                </a:moveTo>
                <a:cubicBezTo>
                  <a:pt x="237092" y="38100"/>
                  <a:pt x="239677" y="41996"/>
                  <a:pt x="239677" y="45893"/>
                </a:cubicBezTo>
                <a:cubicBezTo>
                  <a:pt x="239677" y="45893"/>
                  <a:pt x="239677" y="45893"/>
                  <a:pt x="239677" y="53686"/>
                </a:cubicBezTo>
                <a:cubicBezTo>
                  <a:pt x="246137" y="54985"/>
                  <a:pt x="250014" y="56284"/>
                  <a:pt x="253890" y="60181"/>
                </a:cubicBezTo>
                <a:cubicBezTo>
                  <a:pt x="255182" y="62778"/>
                  <a:pt x="256475" y="65376"/>
                  <a:pt x="255182" y="66675"/>
                </a:cubicBezTo>
                <a:cubicBezTo>
                  <a:pt x="255182" y="69273"/>
                  <a:pt x="252598" y="70572"/>
                  <a:pt x="250014" y="71870"/>
                </a:cubicBezTo>
                <a:cubicBezTo>
                  <a:pt x="250014" y="71870"/>
                  <a:pt x="250014" y="71870"/>
                  <a:pt x="247429" y="73169"/>
                </a:cubicBezTo>
                <a:cubicBezTo>
                  <a:pt x="244845" y="74468"/>
                  <a:pt x="242261" y="73169"/>
                  <a:pt x="239677" y="70572"/>
                </a:cubicBezTo>
                <a:cubicBezTo>
                  <a:pt x="238384" y="69273"/>
                  <a:pt x="235800" y="67974"/>
                  <a:pt x="231924" y="67974"/>
                </a:cubicBezTo>
                <a:cubicBezTo>
                  <a:pt x="229339" y="67974"/>
                  <a:pt x="225463" y="69273"/>
                  <a:pt x="225463" y="71870"/>
                </a:cubicBezTo>
                <a:cubicBezTo>
                  <a:pt x="225463" y="73169"/>
                  <a:pt x="226755" y="73169"/>
                  <a:pt x="226755" y="74468"/>
                </a:cubicBezTo>
                <a:cubicBezTo>
                  <a:pt x="228047" y="74468"/>
                  <a:pt x="229339" y="75767"/>
                  <a:pt x="233216" y="75767"/>
                </a:cubicBezTo>
                <a:cubicBezTo>
                  <a:pt x="239677" y="78365"/>
                  <a:pt x="246137" y="79664"/>
                  <a:pt x="248722" y="80963"/>
                </a:cubicBezTo>
                <a:cubicBezTo>
                  <a:pt x="252598" y="82261"/>
                  <a:pt x="255182" y="84859"/>
                  <a:pt x="257767" y="87457"/>
                </a:cubicBezTo>
                <a:cubicBezTo>
                  <a:pt x="259059" y="90055"/>
                  <a:pt x="260351" y="93952"/>
                  <a:pt x="260351" y="99147"/>
                </a:cubicBezTo>
                <a:cubicBezTo>
                  <a:pt x="260351" y="104343"/>
                  <a:pt x="257767" y="109538"/>
                  <a:pt x="253890" y="113435"/>
                </a:cubicBezTo>
                <a:cubicBezTo>
                  <a:pt x="250014" y="117331"/>
                  <a:pt x="246137" y="119929"/>
                  <a:pt x="239677" y="119929"/>
                </a:cubicBezTo>
                <a:cubicBezTo>
                  <a:pt x="239677" y="119929"/>
                  <a:pt x="239677" y="119929"/>
                  <a:pt x="239677" y="131619"/>
                </a:cubicBezTo>
                <a:cubicBezTo>
                  <a:pt x="239677" y="135515"/>
                  <a:pt x="237092" y="138113"/>
                  <a:pt x="233216" y="138113"/>
                </a:cubicBezTo>
                <a:cubicBezTo>
                  <a:pt x="229339" y="138113"/>
                  <a:pt x="225463" y="135515"/>
                  <a:pt x="225463" y="131619"/>
                </a:cubicBezTo>
                <a:cubicBezTo>
                  <a:pt x="225463" y="131619"/>
                  <a:pt x="225463" y="131619"/>
                  <a:pt x="225463" y="121228"/>
                </a:cubicBezTo>
                <a:cubicBezTo>
                  <a:pt x="217710" y="119929"/>
                  <a:pt x="211249" y="116032"/>
                  <a:pt x="206080" y="109538"/>
                </a:cubicBezTo>
                <a:cubicBezTo>
                  <a:pt x="204788" y="108239"/>
                  <a:pt x="204788" y="105641"/>
                  <a:pt x="206080" y="103044"/>
                </a:cubicBezTo>
                <a:cubicBezTo>
                  <a:pt x="207372" y="100446"/>
                  <a:pt x="208665" y="99147"/>
                  <a:pt x="211249" y="99147"/>
                </a:cubicBezTo>
                <a:cubicBezTo>
                  <a:pt x="211249" y="99147"/>
                  <a:pt x="211249" y="99147"/>
                  <a:pt x="216418" y="97848"/>
                </a:cubicBezTo>
                <a:cubicBezTo>
                  <a:pt x="219002" y="97848"/>
                  <a:pt x="221586" y="99147"/>
                  <a:pt x="222878" y="100446"/>
                </a:cubicBezTo>
                <a:cubicBezTo>
                  <a:pt x="225463" y="104343"/>
                  <a:pt x="228047" y="105641"/>
                  <a:pt x="233216" y="105641"/>
                </a:cubicBezTo>
                <a:cubicBezTo>
                  <a:pt x="239677" y="105641"/>
                  <a:pt x="239677" y="101745"/>
                  <a:pt x="239677" y="101745"/>
                </a:cubicBezTo>
                <a:cubicBezTo>
                  <a:pt x="239677" y="100446"/>
                  <a:pt x="239677" y="99147"/>
                  <a:pt x="238384" y="97848"/>
                </a:cubicBezTo>
                <a:cubicBezTo>
                  <a:pt x="237092" y="97848"/>
                  <a:pt x="235800" y="96549"/>
                  <a:pt x="231924" y="96549"/>
                </a:cubicBezTo>
                <a:cubicBezTo>
                  <a:pt x="221586" y="93952"/>
                  <a:pt x="213833" y="91354"/>
                  <a:pt x="211249" y="87457"/>
                </a:cubicBezTo>
                <a:cubicBezTo>
                  <a:pt x="207372" y="83560"/>
                  <a:pt x="206080" y="79664"/>
                  <a:pt x="206080" y="74468"/>
                </a:cubicBezTo>
                <a:cubicBezTo>
                  <a:pt x="206080" y="69273"/>
                  <a:pt x="207372" y="65376"/>
                  <a:pt x="211249" y="60181"/>
                </a:cubicBezTo>
                <a:cubicBezTo>
                  <a:pt x="213833" y="56284"/>
                  <a:pt x="219002" y="53686"/>
                  <a:pt x="225463" y="53686"/>
                </a:cubicBezTo>
                <a:cubicBezTo>
                  <a:pt x="225463" y="53686"/>
                  <a:pt x="225463" y="53686"/>
                  <a:pt x="225463" y="45893"/>
                </a:cubicBezTo>
                <a:cubicBezTo>
                  <a:pt x="225463" y="41996"/>
                  <a:pt x="229339" y="38100"/>
                  <a:pt x="233216" y="38100"/>
                </a:cubicBezTo>
                <a:close/>
                <a:moveTo>
                  <a:pt x="117793" y="25400"/>
                </a:moveTo>
                <a:cubicBezTo>
                  <a:pt x="117793" y="25400"/>
                  <a:pt x="117793" y="25400"/>
                  <a:pt x="135915" y="25400"/>
                </a:cubicBezTo>
                <a:cubicBezTo>
                  <a:pt x="165687" y="25400"/>
                  <a:pt x="190281" y="50043"/>
                  <a:pt x="190281" y="79875"/>
                </a:cubicBezTo>
                <a:cubicBezTo>
                  <a:pt x="190281" y="79875"/>
                  <a:pt x="190281" y="79875"/>
                  <a:pt x="190281" y="96736"/>
                </a:cubicBezTo>
                <a:cubicBezTo>
                  <a:pt x="191575" y="99330"/>
                  <a:pt x="192870" y="103221"/>
                  <a:pt x="192870" y="107112"/>
                </a:cubicBezTo>
                <a:cubicBezTo>
                  <a:pt x="192870" y="107112"/>
                  <a:pt x="192870" y="107112"/>
                  <a:pt x="192870" y="118786"/>
                </a:cubicBezTo>
                <a:cubicBezTo>
                  <a:pt x="192870" y="123974"/>
                  <a:pt x="190281" y="127865"/>
                  <a:pt x="186397" y="131756"/>
                </a:cubicBezTo>
                <a:cubicBezTo>
                  <a:pt x="186397" y="134350"/>
                  <a:pt x="185103" y="138241"/>
                  <a:pt x="183809" y="140835"/>
                </a:cubicBezTo>
                <a:cubicBezTo>
                  <a:pt x="179925" y="148617"/>
                  <a:pt x="176042" y="156399"/>
                  <a:pt x="172159" y="162884"/>
                </a:cubicBezTo>
                <a:cubicBezTo>
                  <a:pt x="169570" y="165478"/>
                  <a:pt x="166981" y="169369"/>
                  <a:pt x="163098" y="173261"/>
                </a:cubicBezTo>
                <a:cubicBezTo>
                  <a:pt x="166981" y="175855"/>
                  <a:pt x="168275" y="177152"/>
                  <a:pt x="169570" y="181043"/>
                </a:cubicBezTo>
                <a:cubicBezTo>
                  <a:pt x="169570" y="181043"/>
                  <a:pt x="169570" y="181043"/>
                  <a:pt x="208403" y="192716"/>
                </a:cubicBezTo>
                <a:cubicBezTo>
                  <a:pt x="235586" y="200498"/>
                  <a:pt x="252413" y="314636"/>
                  <a:pt x="252413" y="319824"/>
                </a:cubicBezTo>
                <a:cubicBezTo>
                  <a:pt x="252413" y="326309"/>
                  <a:pt x="247235" y="330200"/>
                  <a:pt x="242058" y="330200"/>
                </a:cubicBezTo>
                <a:cubicBezTo>
                  <a:pt x="242058" y="330200"/>
                  <a:pt x="242058" y="330200"/>
                  <a:pt x="10355" y="330200"/>
                </a:cubicBezTo>
                <a:cubicBezTo>
                  <a:pt x="5178" y="330200"/>
                  <a:pt x="0" y="326309"/>
                  <a:pt x="0" y="319824"/>
                </a:cubicBezTo>
                <a:cubicBezTo>
                  <a:pt x="0" y="319824"/>
                  <a:pt x="1294" y="318527"/>
                  <a:pt x="1294" y="318527"/>
                </a:cubicBezTo>
                <a:cubicBezTo>
                  <a:pt x="1294" y="318527"/>
                  <a:pt x="16827" y="200498"/>
                  <a:pt x="44010" y="192716"/>
                </a:cubicBezTo>
                <a:cubicBezTo>
                  <a:pt x="44010" y="192716"/>
                  <a:pt x="44010" y="192716"/>
                  <a:pt x="82843" y="181043"/>
                </a:cubicBezTo>
                <a:cubicBezTo>
                  <a:pt x="84138" y="177152"/>
                  <a:pt x="86727" y="175855"/>
                  <a:pt x="89315" y="173261"/>
                </a:cubicBezTo>
                <a:cubicBezTo>
                  <a:pt x="85432" y="169369"/>
                  <a:pt x="82843" y="165478"/>
                  <a:pt x="81549" y="162884"/>
                </a:cubicBezTo>
                <a:cubicBezTo>
                  <a:pt x="76371" y="156399"/>
                  <a:pt x="72488" y="148617"/>
                  <a:pt x="69899" y="140835"/>
                </a:cubicBezTo>
                <a:cubicBezTo>
                  <a:pt x="68604" y="138241"/>
                  <a:pt x="67310" y="134350"/>
                  <a:pt x="66016" y="131756"/>
                </a:cubicBezTo>
                <a:cubicBezTo>
                  <a:pt x="62132" y="127865"/>
                  <a:pt x="59543" y="123974"/>
                  <a:pt x="59543" y="118786"/>
                </a:cubicBezTo>
                <a:cubicBezTo>
                  <a:pt x="59543" y="118786"/>
                  <a:pt x="59543" y="118786"/>
                  <a:pt x="59543" y="107112"/>
                </a:cubicBezTo>
                <a:cubicBezTo>
                  <a:pt x="59543" y="103221"/>
                  <a:pt x="60838" y="99330"/>
                  <a:pt x="63427" y="96736"/>
                </a:cubicBezTo>
                <a:cubicBezTo>
                  <a:pt x="63427" y="96736"/>
                  <a:pt x="63427" y="96736"/>
                  <a:pt x="63427" y="79875"/>
                </a:cubicBezTo>
                <a:cubicBezTo>
                  <a:pt x="63427" y="50043"/>
                  <a:pt x="88021" y="25400"/>
                  <a:pt x="117793" y="25400"/>
                </a:cubicBezTo>
                <a:close/>
                <a:moveTo>
                  <a:pt x="226732" y="0"/>
                </a:moveTo>
                <a:cubicBezTo>
                  <a:pt x="275846" y="0"/>
                  <a:pt x="315913" y="40232"/>
                  <a:pt x="315913" y="89549"/>
                </a:cubicBezTo>
                <a:cubicBezTo>
                  <a:pt x="315913" y="138866"/>
                  <a:pt x="275846" y="177800"/>
                  <a:pt x="226732" y="177800"/>
                </a:cubicBezTo>
                <a:cubicBezTo>
                  <a:pt x="212515" y="177800"/>
                  <a:pt x="199590" y="175205"/>
                  <a:pt x="187958" y="170013"/>
                </a:cubicBezTo>
                <a:cubicBezTo>
                  <a:pt x="191835" y="164822"/>
                  <a:pt x="194420" y="158333"/>
                  <a:pt x="197005" y="153142"/>
                </a:cubicBezTo>
                <a:cubicBezTo>
                  <a:pt x="206053" y="157035"/>
                  <a:pt x="216392" y="159631"/>
                  <a:pt x="226732" y="159631"/>
                </a:cubicBezTo>
                <a:cubicBezTo>
                  <a:pt x="265506" y="159631"/>
                  <a:pt x="296526" y="128483"/>
                  <a:pt x="296526" y="89549"/>
                </a:cubicBezTo>
                <a:cubicBezTo>
                  <a:pt x="296526" y="50614"/>
                  <a:pt x="265506" y="19467"/>
                  <a:pt x="226732" y="19467"/>
                </a:cubicBezTo>
                <a:cubicBezTo>
                  <a:pt x="211222" y="19467"/>
                  <a:pt x="197005" y="24658"/>
                  <a:pt x="185373" y="32445"/>
                </a:cubicBezTo>
                <a:cubicBezTo>
                  <a:pt x="180203" y="27254"/>
                  <a:pt x="176326" y="23360"/>
                  <a:pt x="169863" y="20765"/>
                </a:cubicBezTo>
                <a:cubicBezTo>
                  <a:pt x="185373" y="7787"/>
                  <a:pt x="204760" y="0"/>
                  <a:pt x="226732" y="0"/>
                </a:cubicBezTo>
                <a:close/>
              </a:path>
            </a:pathLst>
          </a:cu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1200" cap="none" spc="0" normalizeH="0" baseline="0" noProof="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sp>
        <p:nvSpPr>
          <p:cNvPr id="88" name="椭圆 57"/>
          <p:cNvSpPr/>
          <p:nvPr/>
        </p:nvSpPr>
        <p:spPr>
          <a:xfrm flipH="1">
            <a:off x="7209668" y="3571486"/>
            <a:ext cx="323745" cy="310852"/>
          </a:xfrm>
          <a:custGeom>
            <a:avLst/>
            <a:gdLst>
              <a:gd name="connsiteX0" fmla="*/ 251409 w 333376"/>
              <a:gd name="connsiteY0" fmla="*/ 227087 h 320675"/>
              <a:gd name="connsiteX1" fmla="*/ 258050 w 333376"/>
              <a:gd name="connsiteY1" fmla="*/ 230742 h 320675"/>
              <a:gd name="connsiteX2" fmla="*/ 256754 w 333376"/>
              <a:gd name="connsiteY2" fmla="*/ 245361 h 320675"/>
              <a:gd name="connsiteX3" fmla="*/ 216581 w 333376"/>
              <a:gd name="connsiteY3" fmla="*/ 279917 h 320675"/>
              <a:gd name="connsiteX4" fmla="*/ 210101 w 333376"/>
              <a:gd name="connsiteY4" fmla="*/ 282575 h 320675"/>
              <a:gd name="connsiteX5" fmla="*/ 202326 w 333376"/>
              <a:gd name="connsiteY5" fmla="*/ 278588 h 320675"/>
              <a:gd name="connsiteX6" fmla="*/ 203622 w 333376"/>
              <a:gd name="connsiteY6" fmla="*/ 263968 h 320675"/>
              <a:gd name="connsiteX7" fmla="*/ 243795 w 333376"/>
              <a:gd name="connsiteY7" fmla="*/ 229412 h 320675"/>
              <a:gd name="connsiteX8" fmla="*/ 251409 w 333376"/>
              <a:gd name="connsiteY8" fmla="*/ 227087 h 320675"/>
              <a:gd name="connsiteX9" fmla="*/ 85142 w 333376"/>
              <a:gd name="connsiteY9" fmla="*/ 227087 h 320675"/>
              <a:gd name="connsiteX10" fmla="*/ 92756 w 333376"/>
              <a:gd name="connsiteY10" fmla="*/ 229412 h 320675"/>
              <a:gd name="connsiteX11" fmla="*/ 132929 w 333376"/>
              <a:gd name="connsiteY11" fmla="*/ 263968 h 320675"/>
              <a:gd name="connsiteX12" fmla="*/ 134225 w 333376"/>
              <a:gd name="connsiteY12" fmla="*/ 278588 h 320675"/>
              <a:gd name="connsiteX13" fmla="*/ 126450 w 333376"/>
              <a:gd name="connsiteY13" fmla="*/ 282575 h 320675"/>
              <a:gd name="connsiteX14" fmla="*/ 119970 w 333376"/>
              <a:gd name="connsiteY14" fmla="*/ 279917 h 320675"/>
              <a:gd name="connsiteX15" fmla="*/ 79797 w 333376"/>
              <a:gd name="connsiteY15" fmla="*/ 245361 h 320675"/>
              <a:gd name="connsiteX16" fmla="*/ 78501 w 333376"/>
              <a:gd name="connsiteY16" fmla="*/ 230742 h 320675"/>
              <a:gd name="connsiteX17" fmla="*/ 85142 w 333376"/>
              <a:gd name="connsiteY17" fmla="*/ 227087 h 320675"/>
              <a:gd name="connsiteX18" fmla="*/ 188006 w 333376"/>
              <a:gd name="connsiteY18" fmla="*/ 147637 h 320675"/>
              <a:gd name="connsiteX19" fmla="*/ 214313 w 333376"/>
              <a:gd name="connsiteY19" fmla="*/ 223669 h 320675"/>
              <a:gd name="connsiteX20" fmla="*/ 205106 w 333376"/>
              <a:gd name="connsiteY20" fmla="*/ 232845 h 320675"/>
              <a:gd name="connsiteX21" fmla="*/ 195898 w 333376"/>
              <a:gd name="connsiteY21" fmla="*/ 223669 h 320675"/>
              <a:gd name="connsiteX22" fmla="*/ 191952 w 333376"/>
              <a:gd name="connsiteY22" fmla="*/ 189586 h 320675"/>
              <a:gd name="connsiteX23" fmla="*/ 191952 w 333376"/>
              <a:gd name="connsiteY23" fmla="*/ 221047 h 320675"/>
              <a:gd name="connsiteX24" fmla="*/ 188006 w 333376"/>
              <a:gd name="connsiteY24" fmla="*/ 232845 h 320675"/>
              <a:gd name="connsiteX25" fmla="*/ 188006 w 333376"/>
              <a:gd name="connsiteY25" fmla="*/ 311499 h 320675"/>
              <a:gd name="connsiteX26" fmla="*/ 178798 w 333376"/>
              <a:gd name="connsiteY26" fmla="*/ 320675 h 320675"/>
              <a:gd name="connsiteX27" fmla="*/ 169591 w 333376"/>
              <a:gd name="connsiteY27" fmla="*/ 311499 h 320675"/>
              <a:gd name="connsiteX28" fmla="*/ 168275 w 333376"/>
              <a:gd name="connsiteY28" fmla="*/ 311499 h 320675"/>
              <a:gd name="connsiteX29" fmla="*/ 159068 w 333376"/>
              <a:gd name="connsiteY29" fmla="*/ 320675 h 320675"/>
              <a:gd name="connsiteX30" fmla="*/ 148545 w 333376"/>
              <a:gd name="connsiteY30" fmla="*/ 311499 h 320675"/>
              <a:gd name="connsiteX31" fmla="*/ 148545 w 333376"/>
              <a:gd name="connsiteY31" fmla="*/ 234156 h 320675"/>
              <a:gd name="connsiteX32" fmla="*/ 145914 w 333376"/>
              <a:gd name="connsiteY32" fmla="*/ 222358 h 320675"/>
              <a:gd name="connsiteX33" fmla="*/ 145914 w 333376"/>
              <a:gd name="connsiteY33" fmla="*/ 192208 h 320675"/>
              <a:gd name="connsiteX34" fmla="*/ 141968 w 333376"/>
              <a:gd name="connsiteY34" fmla="*/ 224980 h 320675"/>
              <a:gd name="connsiteX35" fmla="*/ 132761 w 333376"/>
              <a:gd name="connsiteY35" fmla="*/ 235467 h 320675"/>
              <a:gd name="connsiteX36" fmla="*/ 123553 w 333376"/>
              <a:gd name="connsiteY36" fmla="*/ 224980 h 320675"/>
              <a:gd name="connsiteX37" fmla="*/ 149860 w 333376"/>
              <a:gd name="connsiteY37" fmla="*/ 150259 h 320675"/>
              <a:gd name="connsiteX38" fmla="*/ 168275 w 333376"/>
              <a:gd name="connsiteY38" fmla="*/ 175166 h 320675"/>
              <a:gd name="connsiteX39" fmla="*/ 188006 w 333376"/>
              <a:gd name="connsiteY39" fmla="*/ 147637 h 320675"/>
              <a:gd name="connsiteX40" fmla="*/ 168414 w 333376"/>
              <a:gd name="connsiteY40" fmla="*/ 138112 h 320675"/>
              <a:gd name="connsiteX41" fmla="*/ 174971 w 333376"/>
              <a:gd name="connsiteY41" fmla="*/ 141922 h 320675"/>
              <a:gd name="connsiteX42" fmla="*/ 180217 w 333376"/>
              <a:gd name="connsiteY42" fmla="*/ 139382 h 320675"/>
              <a:gd name="connsiteX43" fmla="*/ 182840 w 333376"/>
              <a:gd name="connsiteY43" fmla="*/ 139382 h 320675"/>
              <a:gd name="connsiteX44" fmla="*/ 184151 w 333376"/>
              <a:gd name="connsiteY44" fmla="*/ 141922 h 320675"/>
              <a:gd name="connsiteX45" fmla="*/ 184151 w 333376"/>
              <a:gd name="connsiteY45" fmla="*/ 148272 h 320675"/>
              <a:gd name="connsiteX46" fmla="*/ 182840 w 333376"/>
              <a:gd name="connsiteY46" fmla="*/ 150812 h 320675"/>
              <a:gd name="connsiteX47" fmla="*/ 180217 w 333376"/>
              <a:gd name="connsiteY47" fmla="*/ 150812 h 320675"/>
              <a:gd name="connsiteX48" fmla="*/ 173659 w 333376"/>
              <a:gd name="connsiteY48" fmla="*/ 149542 h 320675"/>
              <a:gd name="connsiteX49" fmla="*/ 169725 w 333376"/>
              <a:gd name="connsiteY49" fmla="*/ 150812 h 320675"/>
              <a:gd name="connsiteX50" fmla="*/ 164479 w 333376"/>
              <a:gd name="connsiteY50" fmla="*/ 149542 h 320675"/>
              <a:gd name="connsiteX51" fmla="*/ 157922 w 333376"/>
              <a:gd name="connsiteY51" fmla="*/ 150812 h 320675"/>
              <a:gd name="connsiteX52" fmla="*/ 155299 w 333376"/>
              <a:gd name="connsiteY52" fmla="*/ 150812 h 320675"/>
              <a:gd name="connsiteX53" fmla="*/ 153988 w 333376"/>
              <a:gd name="connsiteY53" fmla="*/ 148272 h 320675"/>
              <a:gd name="connsiteX54" fmla="*/ 153988 w 333376"/>
              <a:gd name="connsiteY54" fmla="*/ 141922 h 320675"/>
              <a:gd name="connsiteX55" fmla="*/ 155299 w 333376"/>
              <a:gd name="connsiteY55" fmla="*/ 139382 h 320675"/>
              <a:gd name="connsiteX56" fmla="*/ 157922 w 333376"/>
              <a:gd name="connsiteY56" fmla="*/ 139382 h 320675"/>
              <a:gd name="connsiteX57" fmla="*/ 163168 w 333376"/>
              <a:gd name="connsiteY57" fmla="*/ 141922 h 320675"/>
              <a:gd name="connsiteX58" fmla="*/ 168414 w 333376"/>
              <a:gd name="connsiteY58" fmla="*/ 138112 h 320675"/>
              <a:gd name="connsiteX59" fmla="*/ 307312 w 333376"/>
              <a:gd name="connsiteY59" fmla="*/ 88900 h 320675"/>
              <a:gd name="connsiteX60" fmla="*/ 333376 w 333376"/>
              <a:gd name="connsiteY60" fmla="*/ 161661 h 320675"/>
              <a:gd name="connsiteX61" fmla="*/ 324254 w 333376"/>
              <a:gd name="connsiteY61" fmla="*/ 170921 h 320675"/>
              <a:gd name="connsiteX62" fmla="*/ 315132 w 333376"/>
              <a:gd name="connsiteY62" fmla="*/ 161661 h 320675"/>
              <a:gd name="connsiteX63" fmla="*/ 311222 w 333376"/>
              <a:gd name="connsiteY63" fmla="*/ 129911 h 320675"/>
              <a:gd name="connsiteX64" fmla="*/ 311222 w 333376"/>
              <a:gd name="connsiteY64" fmla="*/ 159015 h 320675"/>
              <a:gd name="connsiteX65" fmla="*/ 308616 w 333376"/>
              <a:gd name="connsiteY65" fmla="*/ 170921 h 320675"/>
              <a:gd name="connsiteX66" fmla="*/ 308616 w 333376"/>
              <a:gd name="connsiteY66" fmla="*/ 246328 h 320675"/>
              <a:gd name="connsiteX67" fmla="*/ 299493 w 333376"/>
              <a:gd name="connsiteY67" fmla="*/ 255588 h 320675"/>
              <a:gd name="connsiteX68" fmla="*/ 290371 w 333376"/>
              <a:gd name="connsiteY68" fmla="*/ 246328 h 320675"/>
              <a:gd name="connsiteX69" fmla="*/ 289068 w 333376"/>
              <a:gd name="connsiteY69" fmla="*/ 246328 h 320675"/>
              <a:gd name="connsiteX70" fmla="*/ 279946 w 333376"/>
              <a:gd name="connsiteY70" fmla="*/ 255588 h 320675"/>
              <a:gd name="connsiteX71" fmla="*/ 270823 w 333376"/>
              <a:gd name="connsiteY71" fmla="*/ 246328 h 320675"/>
              <a:gd name="connsiteX72" fmla="*/ 270823 w 333376"/>
              <a:gd name="connsiteY72" fmla="*/ 172244 h 320675"/>
              <a:gd name="connsiteX73" fmla="*/ 268217 w 333376"/>
              <a:gd name="connsiteY73" fmla="*/ 160338 h 320675"/>
              <a:gd name="connsiteX74" fmla="*/ 268217 w 333376"/>
              <a:gd name="connsiteY74" fmla="*/ 131234 h 320675"/>
              <a:gd name="connsiteX75" fmla="*/ 264308 w 333376"/>
              <a:gd name="connsiteY75" fmla="*/ 164307 h 320675"/>
              <a:gd name="connsiteX76" fmla="*/ 255185 w 333376"/>
              <a:gd name="connsiteY76" fmla="*/ 172244 h 320675"/>
              <a:gd name="connsiteX77" fmla="*/ 246063 w 333376"/>
              <a:gd name="connsiteY77" fmla="*/ 164307 h 320675"/>
              <a:gd name="connsiteX78" fmla="*/ 272127 w 333376"/>
              <a:gd name="connsiteY78" fmla="*/ 91546 h 320675"/>
              <a:gd name="connsiteX79" fmla="*/ 289068 w 333376"/>
              <a:gd name="connsiteY79" fmla="*/ 115359 h 320675"/>
              <a:gd name="connsiteX80" fmla="*/ 307312 w 333376"/>
              <a:gd name="connsiteY80" fmla="*/ 88900 h 320675"/>
              <a:gd name="connsiteX81" fmla="*/ 168276 w 333376"/>
              <a:gd name="connsiteY81" fmla="*/ 88900 h 320675"/>
              <a:gd name="connsiteX82" fmla="*/ 192089 w 333376"/>
              <a:gd name="connsiteY82" fmla="*/ 112713 h 320675"/>
              <a:gd name="connsiteX83" fmla="*/ 168276 w 333376"/>
              <a:gd name="connsiteY83" fmla="*/ 136526 h 320675"/>
              <a:gd name="connsiteX84" fmla="*/ 144463 w 333376"/>
              <a:gd name="connsiteY84" fmla="*/ 112713 h 320675"/>
              <a:gd name="connsiteX85" fmla="*/ 168276 w 333376"/>
              <a:gd name="connsiteY85" fmla="*/ 88900 h 320675"/>
              <a:gd name="connsiteX86" fmla="*/ 62177 w 333376"/>
              <a:gd name="connsiteY86" fmla="*/ 88900 h 320675"/>
              <a:gd name="connsiteX87" fmla="*/ 87313 w 333376"/>
              <a:gd name="connsiteY87" fmla="*/ 161661 h 320675"/>
              <a:gd name="connsiteX88" fmla="*/ 78052 w 333376"/>
              <a:gd name="connsiteY88" fmla="*/ 170921 h 320675"/>
              <a:gd name="connsiteX89" fmla="*/ 70115 w 333376"/>
              <a:gd name="connsiteY89" fmla="*/ 161661 h 320675"/>
              <a:gd name="connsiteX90" fmla="*/ 66146 w 333376"/>
              <a:gd name="connsiteY90" fmla="*/ 129911 h 320675"/>
              <a:gd name="connsiteX91" fmla="*/ 66146 w 333376"/>
              <a:gd name="connsiteY91" fmla="*/ 159015 h 320675"/>
              <a:gd name="connsiteX92" fmla="*/ 63500 w 333376"/>
              <a:gd name="connsiteY92" fmla="*/ 170921 h 320675"/>
              <a:gd name="connsiteX93" fmla="*/ 63500 w 333376"/>
              <a:gd name="connsiteY93" fmla="*/ 246328 h 320675"/>
              <a:gd name="connsiteX94" fmla="*/ 54240 w 333376"/>
              <a:gd name="connsiteY94" fmla="*/ 255588 h 320675"/>
              <a:gd name="connsiteX95" fmla="*/ 44979 w 333376"/>
              <a:gd name="connsiteY95" fmla="*/ 246328 h 320675"/>
              <a:gd name="connsiteX96" fmla="*/ 43656 w 333376"/>
              <a:gd name="connsiteY96" fmla="*/ 246328 h 320675"/>
              <a:gd name="connsiteX97" fmla="*/ 34396 w 333376"/>
              <a:gd name="connsiteY97" fmla="*/ 255588 h 320675"/>
              <a:gd name="connsiteX98" fmla="*/ 25135 w 333376"/>
              <a:gd name="connsiteY98" fmla="*/ 246328 h 320675"/>
              <a:gd name="connsiteX99" fmla="*/ 25135 w 333376"/>
              <a:gd name="connsiteY99" fmla="*/ 172244 h 320675"/>
              <a:gd name="connsiteX100" fmla="*/ 21167 w 333376"/>
              <a:gd name="connsiteY100" fmla="*/ 160338 h 320675"/>
              <a:gd name="connsiteX101" fmla="*/ 21167 w 333376"/>
              <a:gd name="connsiteY101" fmla="*/ 131234 h 320675"/>
              <a:gd name="connsiteX102" fmla="*/ 18521 w 333376"/>
              <a:gd name="connsiteY102" fmla="*/ 164307 h 320675"/>
              <a:gd name="connsiteX103" fmla="*/ 9260 w 333376"/>
              <a:gd name="connsiteY103" fmla="*/ 172244 h 320675"/>
              <a:gd name="connsiteX104" fmla="*/ 0 w 333376"/>
              <a:gd name="connsiteY104" fmla="*/ 164307 h 320675"/>
              <a:gd name="connsiteX105" fmla="*/ 25135 w 333376"/>
              <a:gd name="connsiteY105" fmla="*/ 91546 h 320675"/>
              <a:gd name="connsiteX106" fmla="*/ 43656 w 333376"/>
              <a:gd name="connsiteY106" fmla="*/ 115359 h 320675"/>
              <a:gd name="connsiteX107" fmla="*/ 62177 w 333376"/>
              <a:gd name="connsiteY107" fmla="*/ 88900 h 320675"/>
              <a:gd name="connsiteX108" fmla="*/ 290362 w 333376"/>
              <a:gd name="connsiteY108" fmla="*/ 80962 h 320675"/>
              <a:gd name="connsiteX109" fmla="*/ 295502 w 333376"/>
              <a:gd name="connsiteY109" fmla="*/ 83784 h 320675"/>
              <a:gd name="connsiteX110" fmla="*/ 300643 w 333376"/>
              <a:gd name="connsiteY110" fmla="*/ 82373 h 320675"/>
              <a:gd name="connsiteX111" fmla="*/ 303213 w 333376"/>
              <a:gd name="connsiteY111" fmla="*/ 82373 h 320675"/>
              <a:gd name="connsiteX112" fmla="*/ 303213 w 333376"/>
              <a:gd name="connsiteY112" fmla="*/ 83784 h 320675"/>
              <a:gd name="connsiteX113" fmla="*/ 303213 w 333376"/>
              <a:gd name="connsiteY113" fmla="*/ 90840 h 320675"/>
              <a:gd name="connsiteX114" fmla="*/ 303213 w 333376"/>
              <a:gd name="connsiteY114" fmla="*/ 93662 h 320675"/>
              <a:gd name="connsiteX115" fmla="*/ 300643 w 333376"/>
              <a:gd name="connsiteY115" fmla="*/ 93662 h 320675"/>
              <a:gd name="connsiteX116" fmla="*/ 294217 w 333376"/>
              <a:gd name="connsiteY116" fmla="*/ 92251 h 320675"/>
              <a:gd name="connsiteX117" fmla="*/ 290362 w 333376"/>
              <a:gd name="connsiteY117" fmla="*/ 93662 h 320675"/>
              <a:gd name="connsiteX118" fmla="*/ 285221 w 333376"/>
              <a:gd name="connsiteY118" fmla="*/ 92251 h 320675"/>
              <a:gd name="connsiteX119" fmla="*/ 278795 w 333376"/>
              <a:gd name="connsiteY119" fmla="*/ 93662 h 320675"/>
              <a:gd name="connsiteX120" fmla="*/ 277510 w 333376"/>
              <a:gd name="connsiteY120" fmla="*/ 93662 h 320675"/>
              <a:gd name="connsiteX121" fmla="*/ 276225 w 333376"/>
              <a:gd name="connsiteY121" fmla="*/ 90840 h 320675"/>
              <a:gd name="connsiteX122" fmla="*/ 276225 w 333376"/>
              <a:gd name="connsiteY122" fmla="*/ 83784 h 320675"/>
              <a:gd name="connsiteX123" fmla="*/ 277510 w 333376"/>
              <a:gd name="connsiteY123" fmla="*/ 82373 h 320675"/>
              <a:gd name="connsiteX124" fmla="*/ 278795 w 333376"/>
              <a:gd name="connsiteY124" fmla="*/ 82373 h 320675"/>
              <a:gd name="connsiteX125" fmla="*/ 283936 w 333376"/>
              <a:gd name="connsiteY125" fmla="*/ 83784 h 320675"/>
              <a:gd name="connsiteX126" fmla="*/ 290362 w 333376"/>
              <a:gd name="connsiteY126" fmla="*/ 80962 h 320675"/>
              <a:gd name="connsiteX127" fmla="*/ 43656 w 333376"/>
              <a:gd name="connsiteY127" fmla="*/ 80962 h 320675"/>
              <a:gd name="connsiteX128" fmla="*/ 49141 w 333376"/>
              <a:gd name="connsiteY128" fmla="*/ 83820 h 320675"/>
              <a:gd name="connsiteX129" fmla="*/ 54625 w 333376"/>
              <a:gd name="connsiteY129" fmla="*/ 82391 h 320675"/>
              <a:gd name="connsiteX130" fmla="*/ 57367 w 333376"/>
              <a:gd name="connsiteY130" fmla="*/ 82391 h 320675"/>
              <a:gd name="connsiteX131" fmla="*/ 58738 w 333376"/>
              <a:gd name="connsiteY131" fmla="*/ 83820 h 320675"/>
              <a:gd name="connsiteX132" fmla="*/ 58738 w 333376"/>
              <a:gd name="connsiteY132" fmla="*/ 90964 h 320675"/>
              <a:gd name="connsiteX133" fmla="*/ 57367 w 333376"/>
              <a:gd name="connsiteY133" fmla="*/ 93821 h 320675"/>
              <a:gd name="connsiteX134" fmla="*/ 55996 w 333376"/>
              <a:gd name="connsiteY134" fmla="*/ 93821 h 320675"/>
              <a:gd name="connsiteX135" fmla="*/ 49141 w 333376"/>
              <a:gd name="connsiteY135" fmla="*/ 92393 h 320675"/>
              <a:gd name="connsiteX136" fmla="*/ 43656 w 333376"/>
              <a:gd name="connsiteY136" fmla="*/ 95250 h 320675"/>
              <a:gd name="connsiteX137" fmla="*/ 39543 w 333376"/>
              <a:gd name="connsiteY137" fmla="*/ 92393 h 320675"/>
              <a:gd name="connsiteX138" fmla="*/ 32688 w 333376"/>
              <a:gd name="connsiteY138" fmla="*/ 93821 h 320675"/>
              <a:gd name="connsiteX139" fmla="*/ 29946 w 333376"/>
              <a:gd name="connsiteY139" fmla="*/ 93821 h 320675"/>
              <a:gd name="connsiteX140" fmla="*/ 28575 w 333376"/>
              <a:gd name="connsiteY140" fmla="*/ 90964 h 320675"/>
              <a:gd name="connsiteX141" fmla="*/ 28575 w 333376"/>
              <a:gd name="connsiteY141" fmla="*/ 83820 h 320675"/>
              <a:gd name="connsiteX142" fmla="*/ 29946 w 333376"/>
              <a:gd name="connsiteY142" fmla="*/ 82391 h 320675"/>
              <a:gd name="connsiteX143" fmla="*/ 32688 w 333376"/>
              <a:gd name="connsiteY143" fmla="*/ 82391 h 320675"/>
              <a:gd name="connsiteX144" fmla="*/ 38172 w 333376"/>
              <a:gd name="connsiteY144" fmla="*/ 83820 h 320675"/>
              <a:gd name="connsiteX145" fmla="*/ 43656 w 333376"/>
              <a:gd name="connsiteY145" fmla="*/ 80962 h 320675"/>
              <a:gd name="connsiteX146" fmla="*/ 288925 w 333376"/>
              <a:gd name="connsiteY146" fmla="*/ 34925 h 320675"/>
              <a:gd name="connsiteX147" fmla="*/ 311150 w 333376"/>
              <a:gd name="connsiteY147" fmla="*/ 57150 h 320675"/>
              <a:gd name="connsiteX148" fmla="*/ 288925 w 333376"/>
              <a:gd name="connsiteY148" fmla="*/ 79375 h 320675"/>
              <a:gd name="connsiteX149" fmla="*/ 266700 w 333376"/>
              <a:gd name="connsiteY149" fmla="*/ 57150 h 320675"/>
              <a:gd name="connsiteX150" fmla="*/ 288925 w 333376"/>
              <a:gd name="connsiteY150" fmla="*/ 34925 h 320675"/>
              <a:gd name="connsiteX151" fmla="*/ 44450 w 333376"/>
              <a:gd name="connsiteY151" fmla="*/ 34925 h 320675"/>
              <a:gd name="connsiteX152" fmla="*/ 66675 w 333376"/>
              <a:gd name="connsiteY152" fmla="*/ 57150 h 320675"/>
              <a:gd name="connsiteX153" fmla="*/ 44450 w 333376"/>
              <a:gd name="connsiteY153" fmla="*/ 79375 h 320675"/>
              <a:gd name="connsiteX154" fmla="*/ 22225 w 333376"/>
              <a:gd name="connsiteY154" fmla="*/ 57150 h 320675"/>
              <a:gd name="connsiteX155" fmla="*/ 44450 w 333376"/>
              <a:gd name="connsiteY155" fmla="*/ 34925 h 320675"/>
              <a:gd name="connsiteX156" fmla="*/ 177842 w 333376"/>
              <a:gd name="connsiteY156" fmla="*/ 30162 h 320675"/>
              <a:gd name="connsiteX157" fmla="*/ 192088 w 333376"/>
              <a:gd name="connsiteY157" fmla="*/ 72289 h 320675"/>
              <a:gd name="connsiteX158" fmla="*/ 186908 w 333376"/>
              <a:gd name="connsiteY158" fmla="*/ 77555 h 320675"/>
              <a:gd name="connsiteX159" fmla="*/ 181727 w 333376"/>
              <a:gd name="connsiteY159" fmla="*/ 72289 h 320675"/>
              <a:gd name="connsiteX160" fmla="*/ 180432 w 333376"/>
              <a:gd name="connsiteY160" fmla="*/ 53859 h 320675"/>
              <a:gd name="connsiteX161" fmla="*/ 180432 w 333376"/>
              <a:gd name="connsiteY161" fmla="*/ 70973 h 320675"/>
              <a:gd name="connsiteX162" fmla="*/ 179137 w 333376"/>
              <a:gd name="connsiteY162" fmla="*/ 77555 h 320675"/>
              <a:gd name="connsiteX163" fmla="*/ 179137 w 333376"/>
              <a:gd name="connsiteY163" fmla="*/ 82821 h 320675"/>
              <a:gd name="connsiteX164" fmla="*/ 157121 w 333376"/>
              <a:gd name="connsiteY164" fmla="*/ 84137 h 320675"/>
              <a:gd name="connsiteX165" fmla="*/ 157121 w 333376"/>
              <a:gd name="connsiteY165" fmla="*/ 78871 h 320675"/>
              <a:gd name="connsiteX166" fmla="*/ 155826 w 333376"/>
              <a:gd name="connsiteY166" fmla="*/ 72289 h 320675"/>
              <a:gd name="connsiteX167" fmla="*/ 155826 w 333376"/>
              <a:gd name="connsiteY167" fmla="*/ 55175 h 320675"/>
              <a:gd name="connsiteX168" fmla="*/ 153236 w 333376"/>
              <a:gd name="connsiteY168" fmla="*/ 73606 h 320675"/>
              <a:gd name="connsiteX169" fmla="*/ 148055 w 333376"/>
              <a:gd name="connsiteY169" fmla="*/ 78871 h 320675"/>
              <a:gd name="connsiteX170" fmla="*/ 142875 w 333376"/>
              <a:gd name="connsiteY170" fmla="*/ 73606 h 320675"/>
              <a:gd name="connsiteX171" fmla="*/ 157121 w 333376"/>
              <a:gd name="connsiteY171" fmla="*/ 31479 h 320675"/>
              <a:gd name="connsiteX172" fmla="*/ 167481 w 333376"/>
              <a:gd name="connsiteY172" fmla="*/ 45960 h 320675"/>
              <a:gd name="connsiteX173" fmla="*/ 168777 w 333376"/>
              <a:gd name="connsiteY173" fmla="*/ 43985 h 320675"/>
              <a:gd name="connsiteX174" fmla="*/ 175759 w 333376"/>
              <a:gd name="connsiteY174" fmla="*/ 33338 h 320675"/>
              <a:gd name="connsiteX175" fmla="*/ 176458 w 333376"/>
              <a:gd name="connsiteY175" fmla="*/ 33338 h 320675"/>
              <a:gd name="connsiteX176" fmla="*/ 177801 w 333376"/>
              <a:gd name="connsiteY176" fmla="*/ 31751 h 320675"/>
              <a:gd name="connsiteX177" fmla="*/ 177801 w 333376"/>
              <a:gd name="connsiteY177" fmla="*/ 30225 h 320675"/>
              <a:gd name="connsiteX178" fmla="*/ 208481 w 333376"/>
              <a:gd name="connsiteY178" fmla="*/ 25427 h 320675"/>
              <a:gd name="connsiteX179" fmla="*/ 216581 w 333376"/>
              <a:gd name="connsiteY179" fmla="*/ 27689 h 320675"/>
              <a:gd name="connsiteX180" fmla="*/ 256754 w 333376"/>
              <a:gd name="connsiteY180" fmla="*/ 61285 h 320675"/>
              <a:gd name="connsiteX181" fmla="*/ 258050 w 333376"/>
              <a:gd name="connsiteY181" fmla="*/ 75499 h 320675"/>
              <a:gd name="connsiteX182" fmla="*/ 250275 w 333376"/>
              <a:gd name="connsiteY182" fmla="*/ 79375 h 320675"/>
              <a:gd name="connsiteX183" fmla="*/ 243795 w 333376"/>
              <a:gd name="connsiteY183" fmla="*/ 76791 h 320675"/>
              <a:gd name="connsiteX184" fmla="*/ 203622 w 333376"/>
              <a:gd name="connsiteY184" fmla="*/ 43195 h 320675"/>
              <a:gd name="connsiteX185" fmla="*/ 202326 w 333376"/>
              <a:gd name="connsiteY185" fmla="*/ 28981 h 320675"/>
              <a:gd name="connsiteX186" fmla="*/ 208481 w 333376"/>
              <a:gd name="connsiteY186" fmla="*/ 25427 h 320675"/>
              <a:gd name="connsiteX187" fmla="*/ 127584 w 333376"/>
              <a:gd name="connsiteY187" fmla="*/ 25427 h 320675"/>
              <a:gd name="connsiteX188" fmla="*/ 134225 w 333376"/>
              <a:gd name="connsiteY188" fmla="*/ 28981 h 320675"/>
              <a:gd name="connsiteX189" fmla="*/ 132929 w 333376"/>
              <a:gd name="connsiteY189" fmla="*/ 43195 h 320675"/>
              <a:gd name="connsiteX190" fmla="*/ 92756 w 333376"/>
              <a:gd name="connsiteY190" fmla="*/ 76791 h 320675"/>
              <a:gd name="connsiteX191" fmla="*/ 86276 w 333376"/>
              <a:gd name="connsiteY191" fmla="*/ 79375 h 320675"/>
              <a:gd name="connsiteX192" fmla="*/ 78501 w 333376"/>
              <a:gd name="connsiteY192" fmla="*/ 75499 h 320675"/>
              <a:gd name="connsiteX193" fmla="*/ 79797 w 333376"/>
              <a:gd name="connsiteY193" fmla="*/ 61285 h 320675"/>
              <a:gd name="connsiteX194" fmla="*/ 119970 w 333376"/>
              <a:gd name="connsiteY194" fmla="*/ 27689 h 320675"/>
              <a:gd name="connsiteX195" fmla="*/ 127584 w 333376"/>
              <a:gd name="connsiteY195" fmla="*/ 25427 h 320675"/>
              <a:gd name="connsiteX196" fmla="*/ 161681 w 333376"/>
              <a:gd name="connsiteY196" fmla="*/ 25400 h 320675"/>
              <a:gd name="connsiteX197" fmla="*/ 163025 w 333376"/>
              <a:gd name="connsiteY197" fmla="*/ 25400 h 320675"/>
              <a:gd name="connsiteX198" fmla="*/ 165711 w 333376"/>
              <a:gd name="connsiteY198" fmla="*/ 26988 h 320675"/>
              <a:gd name="connsiteX199" fmla="*/ 168398 w 333376"/>
              <a:gd name="connsiteY199" fmla="*/ 25400 h 320675"/>
              <a:gd name="connsiteX200" fmla="*/ 172428 w 333376"/>
              <a:gd name="connsiteY200" fmla="*/ 26988 h 320675"/>
              <a:gd name="connsiteX201" fmla="*/ 175114 w 333376"/>
              <a:gd name="connsiteY201" fmla="*/ 25400 h 320675"/>
              <a:gd name="connsiteX202" fmla="*/ 176458 w 333376"/>
              <a:gd name="connsiteY202" fmla="*/ 25400 h 320675"/>
              <a:gd name="connsiteX203" fmla="*/ 177801 w 333376"/>
              <a:gd name="connsiteY203" fmla="*/ 26988 h 320675"/>
              <a:gd name="connsiteX204" fmla="*/ 177801 w 333376"/>
              <a:gd name="connsiteY204" fmla="*/ 30225 h 320675"/>
              <a:gd name="connsiteX205" fmla="*/ 175759 w 333376"/>
              <a:gd name="connsiteY205" fmla="*/ 33338 h 320675"/>
              <a:gd name="connsiteX206" fmla="*/ 175114 w 333376"/>
              <a:gd name="connsiteY206" fmla="*/ 33338 h 320675"/>
              <a:gd name="connsiteX207" fmla="*/ 171084 w 333376"/>
              <a:gd name="connsiteY207" fmla="*/ 31751 h 320675"/>
              <a:gd name="connsiteX208" fmla="*/ 168398 w 333376"/>
              <a:gd name="connsiteY208" fmla="*/ 33338 h 320675"/>
              <a:gd name="connsiteX209" fmla="*/ 165711 w 333376"/>
              <a:gd name="connsiteY209" fmla="*/ 31751 h 320675"/>
              <a:gd name="connsiteX210" fmla="*/ 163025 w 333376"/>
              <a:gd name="connsiteY210" fmla="*/ 33338 h 320675"/>
              <a:gd name="connsiteX211" fmla="*/ 161681 w 333376"/>
              <a:gd name="connsiteY211" fmla="*/ 33338 h 320675"/>
              <a:gd name="connsiteX212" fmla="*/ 160338 w 333376"/>
              <a:gd name="connsiteY212" fmla="*/ 31751 h 320675"/>
              <a:gd name="connsiteX213" fmla="*/ 160338 w 333376"/>
              <a:gd name="connsiteY213" fmla="*/ 26988 h 320675"/>
              <a:gd name="connsiteX214" fmla="*/ 161681 w 333376"/>
              <a:gd name="connsiteY214" fmla="*/ 25400 h 320675"/>
              <a:gd name="connsiteX215" fmla="*/ 167482 w 333376"/>
              <a:gd name="connsiteY215" fmla="*/ 0 h 320675"/>
              <a:gd name="connsiteX216" fmla="*/ 180976 w 333376"/>
              <a:gd name="connsiteY216" fmla="*/ 12700 h 320675"/>
              <a:gd name="connsiteX217" fmla="*/ 167482 w 333376"/>
              <a:gd name="connsiteY217" fmla="*/ 25400 h 320675"/>
              <a:gd name="connsiteX218" fmla="*/ 153988 w 333376"/>
              <a:gd name="connsiteY218" fmla="*/ 12700 h 320675"/>
              <a:gd name="connsiteX219" fmla="*/ 167482 w 333376"/>
              <a:gd name="connsiteY219" fmla="*/ 0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33376" h="320675">
                <a:moveTo>
                  <a:pt x="251409" y="227087"/>
                </a:moveTo>
                <a:cubicBezTo>
                  <a:pt x="253839" y="227419"/>
                  <a:pt x="256106" y="228748"/>
                  <a:pt x="258050" y="230742"/>
                </a:cubicBezTo>
                <a:cubicBezTo>
                  <a:pt x="261938" y="234729"/>
                  <a:pt x="260642" y="241374"/>
                  <a:pt x="256754" y="245361"/>
                </a:cubicBezTo>
                <a:cubicBezTo>
                  <a:pt x="256754" y="245361"/>
                  <a:pt x="256754" y="245361"/>
                  <a:pt x="216581" y="279917"/>
                </a:cubicBezTo>
                <a:cubicBezTo>
                  <a:pt x="213989" y="281246"/>
                  <a:pt x="211397" y="282575"/>
                  <a:pt x="210101" y="282575"/>
                </a:cubicBezTo>
                <a:cubicBezTo>
                  <a:pt x="206214" y="282575"/>
                  <a:pt x="203622" y="281246"/>
                  <a:pt x="202326" y="278588"/>
                </a:cubicBezTo>
                <a:cubicBezTo>
                  <a:pt x="198438" y="274601"/>
                  <a:pt x="198438" y="267955"/>
                  <a:pt x="203622" y="263968"/>
                </a:cubicBezTo>
                <a:cubicBezTo>
                  <a:pt x="203622" y="263968"/>
                  <a:pt x="203622" y="263968"/>
                  <a:pt x="243795" y="229412"/>
                </a:cubicBezTo>
                <a:cubicBezTo>
                  <a:pt x="246387" y="227419"/>
                  <a:pt x="248979" y="226754"/>
                  <a:pt x="251409" y="227087"/>
                </a:cubicBezTo>
                <a:close/>
                <a:moveTo>
                  <a:pt x="85142" y="227087"/>
                </a:moveTo>
                <a:cubicBezTo>
                  <a:pt x="87572" y="226754"/>
                  <a:pt x="90164" y="227419"/>
                  <a:pt x="92756" y="229412"/>
                </a:cubicBezTo>
                <a:cubicBezTo>
                  <a:pt x="92756" y="229412"/>
                  <a:pt x="92756" y="229412"/>
                  <a:pt x="132929" y="263968"/>
                </a:cubicBezTo>
                <a:cubicBezTo>
                  <a:pt x="136817" y="267955"/>
                  <a:pt x="138113" y="274601"/>
                  <a:pt x="134225" y="278588"/>
                </a:cubicBezTo>
                <a:cubicBezTo>
                  <a:pt x="132929" y="281246"/>
                  <a:pt x="129042" y="282575"/>
                  <a:pt x="126450" y="282575"/>
                </a:cubicBezTo>
                <a:cubicBezTo>
                  <a:pt x="125154" y="282575"/>
                  <a:pt x="122562" y="281246"/>
                  <a:pt x="119970" y="279917"/>
                </a:cubicBezTo>
                <a:cubicBezTo>
                  <a:pt x="119970" y="279917"/>
                  <a:pt x="119970" y="279917"/>
                  <a:pt x="79797" y="245361"/>
                </a:cubicBezTo>
                <a:cubicBezTo>
                  <a:pt x="75909" y="241374"/>
                  <a:pt x="74613" y="234729"/>
                  <a:pt x="78501" y="230742"/>
                </a:cubicBezTo>
                <a:cubicBezTo>
                  <a:pt x="80445" y="228748"/>
                  <a:pt x="82712" y="227419"/>
                  <a:pt x="85142" y="227087"/>
                </a:cubicBezTo>
                <a:close/>
                <a:moveTo>
                  <a:pt x="188006" y="147637"/>
                </a:moveTo>
                <a:cubicBezTo>
                  <a:pt x="198529" y="155503"/>
                  <a:pt x="214313" y="175166"/>
                  <a:pt x="214313" y="223669"/>
                </a:cubicBezTo>
                <a:cubicBezTo>
                  <a:pt x="214313" y="228913"/>
                  <a:pt x="210367" y="232845"/>
                  <a:pt x="205106" y="232845"/>
                </a:cubicBezTo>
                <a:cubicBezTo>
                  <a:pt x="199844" y="232845"/>
                  <a:pt x="195898" y="228913"/>
                  <a:pt x="195898" y="223669"/>
                </a:cubicBezTo>
                <a:cubicBezTo>
                  <a:pt x="195898" y="209249"/>
                  <a:pt x="194583" y="198762"/>
                  <a:pt x="191952" y="189586"/>
                </a:cubicBezTo>
                <a:cubicBezTo>
                  <a:pt x="191952" y="189586"/>
                  <a:pt x="191952" y="189586"/>
                  <a:pt x="191952" y="221047"/>
                </a:cubicBezTo>
                <a:cubicBezTo>
                  <a:pt x="191952" y="224980"/>
                  <a:pt x="190637" y="228913"/>
                  <a:pt x="188006" y="232845"/>
                </a:cubicBezTo>
                <a:cubicBezTo>
                  <a:pt x="188006" y="232845"/>
                  <a:pt x="188006" y="232845"/>
                  <a:pt x="188006" y="311499"/>
                </a:cubicBezTo>
                <a:cubicBezTo>
                  <a:pt x="188006" y="316743"/>
                  <a:pt x="184060" y="320675"/>
                  <a:pt x="178798" y="320675"/>
                </a:cubicBezTo>
                <a:cubicBezTo>
                  <a:pt x="173537" y="320675"/>
                  <a:pt x="169591" y="316743"/>
                  <a:pt x="169591" y="311499"/>
                </a:cubicBezTo>
                <a:cubicBezTo>
                  <a:pt x="169591" y="311499"/>
                  <a:pt x="169591" y="311499"/>
                  <a:pt x="168275" y="311499"/>
                </a:cubicBezTo>
                <a:cubicBezTo>
                  <a:pt x="168275" y="316743"/>
                  <a:pt x="164329" y="320675"/>
                  <a:pt x="159068" y="320675"/>
                </a:cubicBezTo>
                <a:cubicBezTo>
                  <a:pt x="153807" y="320675"/>
                  <a:pt x="148545" y="316743"/>
                  <a:pt x="148545" y="311499"/>
                </a:cubicBezTo>
                <a:cubicBezTo>
                  <a:pt x="148545" y="311499"/>
                  <a:pt x="148545" y="311499"/>
                  <a:pt x="148545" y="234156"/>
                </a:cubicBezTo>
                <a:cubicBezTo>
                  <a:pt x="147230" y="231534"/>
                  <a:pt x="145914" y="226291"/>
                  <a:pt x="145914" y="222358"/>
                </a:cubicBezTo>
                <a:cubicBezTo>
                  <a:pt x="145914" y="222358"/>
                  <a:pt x="145914" y="222358"/>
                  <a:pt x="145914" y="192208"/>
                </a:cubicBezTo>
                <a:cubicBezTo>
                  <a:pt x="143284" y="200073"/>
                  <a:pt x="141968" y="211871"/>
                  <a:pt x="141968" y="224980"/>
                </a:cubicBezTo>
                <a:cubicBezTo>
                  <a:pt x="141968" y="230224"/>
                  <a:pt x="138022" y="235467"/>
                  <a:pt x="132761" y="235467"/>
                </a:cubicBezTo>
                <a:cubicBezTo>
                  <a:pt x="127499" y="235467"/>
                  <a:pt x="123553" y="230224"/>
                  <a:pt x="123553" y="224980"/>
                </a:cubicBezTo>
                <a:cubicBezTo>
                  <a:pt x="122238" y="176477"/>
                  <a:pt x="138022" y="156814"/>
                  <a:pt x="149860" y="150259"/>
                </a:cubicBezTo>
                <a:cubicBezTo>
                  <a:pt x="149860" y="150259"/>
                  <a:pt x="149860" y="150259"/>
                  <a:pt x="168275" y="175166"/>
                </a:cubicBezTo>
                <a:cubicBezTo>
                  <a:pt x="168275" y="175166"/>
                  <a:pt x="168275" y="175166"/>
                  <a:pt x="188006" y="147637"/>
                </a:cubicBezTo>
                <a:close/>
                <a:moveTo>
                  <a:pt x="168414" y="138112"/>
                </a:moveTo>
                <a:cubicBezTo>
                  <a:pt x="171037" y="138112"/>
                  <a:pt x="173659" y="139382"/>
                  <a:pt x="174971" y="141922"/>
                </a:cubicBezTo>
                <a:cubicBezTo>
                  <a:pt x="174971" y="141922"/>
                  <a:pt x="174971" y="141922"/>
                  <a:pt x="180217" y="139382"/>
                </a:cubicBezTo>
                <a:cubicBezTo>
                  <a:pt x="181528" y="139382"/>
                  <a:pt x="181528" y="139382"/>
                  <a:pt x="182840" y="139382"/>
                </a:cubicBezTo>
                <a:cubicBezTo>
                  <a:pt x="182840" y="140652"/>
                  <a:pt x="184151" y="140652"/>
                  <a:pt x="184151" y="141922"/>
                </a:cubicBezTo>
                <a:cubicBezTo>
                  <a:pt x="184151" y="141922"/>
                  <a:pt x="184151" y="141922"/>
                  <a:pt x="184151" y="148272"/>
                </a:cubicBezTo>
                <a:cubicBezTo>
                  <a:pt x="184151" y="149542"/>
                  <a:pt x="184151" y="150812"/>
                  <a:pt x="182840" y="150812"/>
                </a:cubicBezTo>
                <a:cubicBezTo>
                  <a:pt x="182840" y="150812"/>
                  <a:pt x="181528" y="150812"/>
                  <a:pt x="180217" y="150812"/>
                </a:cubicBezTo>
                <a:cubicBezTo>
                  <a:pt x="178905" y="150812"/>
                  <a:pt x="174971" y="149542"/>
                  <a:pt x="173659" y="149542"/>
                </a:cubicBezTo>
                <a:cubicBezTo>
                  <a:pt x="172348" y="150812"/>
                  <a:pt x="171037" y="150812"/>
                  <a:pt x="169725" y="150812"/>
                </a:cubicBezTo>
                <a:cubicBezTo>
                  <a:pt x="167102" y="150812"/>
                  <a:pt x="165791" y="150812"/>
                  <a:pt x="164479" y="149542"/>
                </a:cubicBezTo>
                <a:cubicBezTo>
                  <a:pt x="161857" y="149542"/>
                  <a:pt x="159234" y="150812"/>
                  <a:pt x="157922" y="150812"/>
                </a:cubicBezTo>
                <a:cubicBezTo>
                  <a:pt x="156611" y="150812"/>
                  <a:pt x="155299" y="150812"/>
                  <a:pt x="155299" y="150812"/>
                </a:cubicBezTo>
                <a:cubicBezTo>
                  <a:pt x="153988" y="149542"/>
                  <a:pt x="153988" y="149542"/>
                  <a:pt x="153988" y="148272"/>
                </a:cubicBezTo>
                <a:cubicBezTo>
                  <a:pt x="153988" y="148272"/>
                  <a:pt x="153988" y="148272"/>
                  <a:pt x="153988" y="141922"/>
                </a:cubicBezTo>
                <a:cubicBezTo>
                  <a:pt x="153988" y="140652"/>
                  <a:pt x="153988" y="140652"/>
                  <a:pt x="155299" y="139382"/>
                </a:cubicBezTo>
                <a:cubicBezTo>
                  <a:pt x="156611" y="139382"/>
                  <a:pt x="156611" y="139382"/>
                  <a:pt x="157922" y="139382"/>
                </a:cubicBezTo>
                <a:cubicBezTo>
                  <a:pt x="157922" y="139382"/>
                  <a:pt x="157922" y="139382"/>
                  <a:pt x="163168" y="141922"/>
                </a:cubicBezTo>
                <a:cubicBezTo>
                  <a:pt x="164479" y="139382"/>
                  <a:pt x="167102" y="138112"/>
                  <a:pt x="168414" y="138112"/>
                </a:cubicBezTo>
                <a:close/>
                <a:moveTo>
                  <a:pt x="307312" y="88900"/>
                </a:moveTo>
                <a:cubicBezTo>
                  <a:pt x="317738" y="96838"/>
                  <a:pt x="333376" y="115359"/>
                  <a:pt x="333376" y="161661"/>
                </a:cubicBezTo>
                <a:cubicBezTo>
                  <a:pt x="333376" y="166953"/>
                  <a:pt x="328163" y="170921"/>
                  <a:pt x="324254" y="170921"/>
                </a:cubicBezTo>
                <a:cubicBezTo>
                  <a:pt x="319041" y="170921"/>
                  <a:pt x="315132" y="166953"/>
                  <a:pt x="315132" y="161661"/>
                </a:cubicBezTo>
                <a:cubicBezTo>
                  <a:pt x="315132" y="148432"/>
                  <a:pt x="313828" y="137848"/>
                  <a:pt x="311222" y="129911"/>
                </a:cubicBezTo>
                <a:cubicBezTo>
                  <a:pt x="311222" y="129911"/>
                  <a:pt x="311222" y="129911"/>
                  <a:pt x="311222" y="159015"/>
                </a:cubicBezTo>
                <a:cubicBezTo>
                  <a:pt x="311222" y="162984"/>
                  <a:pt x="309919" y="166953"/>
                  <a:pt x="308616" y="170921"/>
                </a:cubicBezTo>
                <a:cubicBezTo>
                  <a:pt x="308616" y="170921"/>
                  <a:pt x="308616" y="170921"/>
                  <a:pt x="308616" y="246328"/>
                </a:cubicBezTo>
                <a:cubicBezTo>
                  <a:pt x="308616" y="251619"/>
                  <a:pt x="304706" y="255588"/>
                  <a:pt x="299493" y="255588"/>
                </a:cubicBezTo>
                <a:cubicBezTo>
                  <a:pt x="294281" y="255588"/>
                  <a:pt x="290371" y="251619"/>
                  <a:pt x="290371" y="246328"/>
                </a:cubicBezTo>
                <a:cubicBezTo>
                  <a:pt x="290371" y="246328"/>
                  <a:pt x="290371" y="246328"/>
                  <a:pt x="289068" y="246328"/>
                </a:cubicBezTo>
                <a:cubicBezTo>
                  <a:pt x="289068" y="251619"/>
                  <a:pt x="285158" y="255588"/>
                  <a:pt x="279946" y="255588"/>
                </a:cubicBezTo>
                <a:cubicBezTo>
                  <a:pt x="274733" y="255588"/>
                  <a:pt x="270823" y="251619"/>
                  <a:pt x="270823" y="246328"/>
                </a:cubicBezTo>
                <a:cubicBezTo>
                  <a:pt x="270823" y="246328"/>
                  <a:pt x="270823" y="246328"/>
                  <a:pt x="270823" y="172244"/>
                </a:cubicBezTo>
                <a:cubicBezTo>
                  <a:pt x="269520" y="169598"/>
                  <a:pt x="268217" y="165630"/>
                  <a:pt x="268217" y="160338"/>
                </a:cubicBezTo>
                <a:cubicBezTo>
                  <a:pt x="268217" y="160338"/>
                  <a:pt x="268217" y="160338"/>
                  <a:pt x="268217" y="131234"/>
                </a:cubicBezTo>
                <a:cubicBezTo>
                  <a:pt x="264308" y="139171"/>
                  <a:pt x="264308" y="149755"/>
                  <a:pt x="264308" y="164307"/>
                </a:cubicBezTo>
                <a:cubicBezTo>
                  <a:pt x="264308" y="168275"/>
                  <a:pt x="260398" y="172244"/>
                  <a:pt x="255185" y="172244"/>
                </a:cubicBezTo>
                <a:cubicBezTo>
                  <a:pt x="249973" y="172244"/>
                  <a:pt x="246063" y="168275"/>
                  <a:pt x="246063" y="164307"/>
                </a:cubicBezTo>
                <a:cubicBezTo>
                  <a:pt x="246063" y="116682"/>
                  <a:pt x="261701" y="98161"/>
                  <a:pt x="272127" y="91546"/>
                </a:cubicBezTo>
                <a:cubicBezTo>
                  <a:pt x="272127" y="91546"/>
                  <a:pt x="272127" y="91546"/>
                  <a:pt x="289068" y="115359"/>
                </a:cubicBezTo>
                <a:cubicBezTo>
                  <a:pt x="289068" y="115359"/>
                  <a:pt x="289068" y="115359"/>
                  <a:pt x="307312" y="88900"/>
                </a:cubicBezTo>
                <a:close/>
                <a:moveTo>
                  <a:pt x="168276" y="88900"/>
                </a:moveTo>
                <a:cubicBezTo>
                  <a:pt x="181428" y="88900"/>
                  <a:pt x="192089" y="99561"/>
                  <a:pt x="192089" y="112713"/>
                </a:cubicBezTo>
                <a:cubicBezTo>
                  <a:pt x="192089" y="125865"/>
                  <a:pt x="181428" y="136526"/>
                  <a:pt x="168276" y="136526"/>
                </a:cubicBezTo>
                <a:cubicBezTo>
                  <a:pt x="155124" y="136526"/>
                  <a:pt x="144463" y="125865"/>
                  <a:pt x="144463" y="112713"/>
                </a:cubicBezTo>
                <a:cubicBezTo>
                  <a:pt x="144463" y="99561"/>
                  <a:pt x="155124" y="88900"/>
                  <a:pt x="168276" y="88900"/>
                </a:cubicBezTo>
                <a:close/>
                <a:moveTo>
                  <a:pt x="62177" y="88900"/>
                </a:moveTo>
                <a:cubicBezTo>
                  <a:pt x="72761" y="96838"/>
                  <a:pt x="87313" y="115359"/>
                  <a:pt x="87313" y="161661"/>
                </a:cubicBezTo>
                <a:cubicBezTo>
                  <a:pt x="87313" y="166953"/>
                  <a:pt x="83344" y="170921"/>
                  <a:pt x="78052" y="170921"/>
                </a:cubicBezTo>
                <a:cubicBezTo>
                  <a:pt x="74084" y="170921"/>
                  <a:pt x="70115" y="166953"/>
                  <a:pt x="70115" y="161661"/>
                </a:cubicBezTo>
                <a:cubicBezTo>
                  <a:pt x="70115" y="148432"/>
                  <a:pt x="68792" y="137848"/>
                  <a:pt x="66146" y="129911"/>
                </a:cubicBezTo>
                <a:cubicBezTo>
                  <a:pt x="66146" y="129911"/>
                  <a:pt x="66146" y="129911"/>
                  <a:pt x="66146" y="159015"/>
                </a:cubicBezTo>
                <a:cubicBezTo>
                  <a:pt x="66146" y="162984"/>
                  <a:pt x="64823" y="166953"/>
                  <a:pt x="63500" y="170921"/>
                </a:cubicBezTo>
                <a:cubicBezTo>
                  <a:pt x="63500" y="170921"/>
                  <a:pt x="63500" y="170921"/>
                  <a:pt x="63500" y="246328"/>
                </a:cubicBezTo>
                <a:cubicBezTo>
                  <a:pt x="63500" y="251619"/>
                  <a:pt x="58209" y="255588"/>
                  <a:pt x="54240" y="255588"/>
                </a:cubicBezTo>
                <a:cubicBezTo>
                  <a:pt x="48948" y="255588"/>
                  <a:pt x="44979" y="251619"/>
                  <a:pt x="44979" y="246328"/>
                </a:cubicBezTo>
                <a:cubicBezTo>
                  <a:pt x="44979" y="246328"/>
                  <a:pt x="44979" y="246328"/>
                  <a:pt x="43656" y="246328"/>
                </a:cubicBezTo>
                <a:cubicBezTo>
                  <a:pt x="43656" y="251619"/>
                  <a:pt x="39688" y="255588"/>
                  <a:pt x="34396" y="255588"/>
                </a:cubicBezTo>
                <a:cubicBezTo>
                  <a:pt x="29104" y="255588"/>
                  <a:pt x="25135" y="251619"/>
                  <a:pt x="25135" y="246328"/>
                </a:cubicBezTo>
                <a:cubicBezTo>
                  <a:pt x="25135" y="246328"/>
                  <a:pt x="25135" y="246328"/>
                  <a:pt x="25135" y="172244"/>
                </a:cubicBezTo>
                <a:cubicBezTo>
                  <a:pt x="23813" y="169598"/>
                  <a:pt x="21167" y="165630"/>
                  <a:pt x="21167" y="160338"/>
                </a:cubicBezTo>
                <a:cubicBezTo>
                  <a:pt x="21167" y="160338"/>
                  <a:pt x="21167" y="160338"/>
                  <a:pt x="21167" y="131234"/>
                </a:cubicBezTo>
                <a:cubicBezTo>
                  <a:pt x="18521" y="139171"/>
                  <a:pt x="18521" y="149755"/>
                  <a:pt x="18521" y="164307"/>
                </a:cubicBezTo>
                <a:cubicBezTo>
                  <a:pt x="18521" y="168275"/>
                  <a:pt x="14552" y="172244"/>
                  <a:pt x="9260" y="172244"/>
                </a:cubicBezTo>
                <a:cubicBezTo>
                  <a:pt x="3969" y="172244"/>
                  <a:pt x="0" y="168275"/>
                  <a:pt x="0" y="164307"/>
                </a:cubicBezTo>
                <a:cubicBezTo>
                  <a:pt x="0" y="116682"/>
                  <a:pt x="14552" y="98161"/>
                  <a:pt x="25135" y="91546"/>
                </a:cubicBezTo>
                <a:cubicBezTo>
                  <a:pt x="25135" y="91546"/>
                  <a:pt x="25135" y="91546"/>
                  <a:pt x="43656" y="115359"/>
                </a:cubicBezTo>
                <a:cubicBezTo>
                  <a:pt x="43656" y="115359"/>
                  <a:pt x="43656" y="115359"/>
                  <a:pt x="62177" y="88900"/>
                </a:cubicBezTo>
                <a:close/>
                <a:moveTo>
                  <a:pt x="290362" y="80962"/>
                </a:moveTo>
                <a:cubicBezTo>
                  <a:pt x="291647" y="80962"/>
                  <a:pt x="294217" y="82373"/>
                  <a:pt x="295502" y="83784"/>
                </a:cubicBezTo>
                <a:cubicBezTo>
                  <a:pt x="295502" y="83784"/>
                  <a:pt x="295502" y="83784"/>
                  <a:pt x="300643" y="82373"/>
                </a:cubicBezTo>
                <a:cubicBezTo>
                  <a:pt x="300643" y="80962"/>
                  <a:pt x="301928" y="80962"/>
                  <a:pt x="303213" y="82373"/>
                </a:cubicBezTo>
                <a:cubicBezTo>
                  <a:pt x="303213" y="82373"/>
                  <a:pt x="303213" y="83784"/>
                  <a:pt x="303213" y="83784"/>
                </a:cubicBezTo>
                <a:cubicBezTo>
                  <a:pt x="303213" y="83784"/>
                  <a:pt x="303213" y="83784"/>
                  <a:pt x="303213" y="90840"/>
                </a:cubicBezTo>
                <a:cubicBezTo>
                  <a:pt x="303213" y="92251"/>
                  <a:pt x="303213" y="93662"/>
                  <a:pt x="303213" y="93662"/>
                </a:cubicBezTo>
                <a:cubicBezTo>
                  <a:pt x="301928" y="93662"/>
                  <a:pt x="300643" y="93662"/>
                  <a:pt x="300643" y="93662"/>
                </a:cubicBezTo>
                <a:cubicBezTo>
                  <a:pt x="298072" y="93662"/>
                  <a:pt x="295502" y="92251"/>
                  <a:pt x="294217" y="92251"/>
                </a:cubicBezTo>
                <a:cubicBezTo>
                  <a:pt x="292932" y="93662"/>
                  <a:pt x="291647" y="93662"/>
                  <a:pt x="290362" y="93662"/>
                </a:cubicBezTo>
                <a:cubicBezTo>
                  <a:pt x="287791" y="93662"/>
                  <a:pt x="286506" y="93662"/>
                  <a:pt x="285221" y="92251"/>
                </a:cubicBezTo>
                <a:cubicBezTo>
                  <a:pt x="283936" y="92251"/>
                  <a:pt x="281366" y="93662"/>
                  <a:pt x="278795" y="93662"/>
                </a:cubicBezTo>
                <a:cubicBezTo>
                  <a:pt x="278795" y="93662"/>
                  <a:pt x="277510" y="93662"/>
                  <a:pt x="277510" y="93662"/>
                </a:cubicBezTo>
                <a:cubicBezTo>
                  <a:pt x="276225" y="92251"/>
                  <a:pt x="276225" y="92251"/>
                  <a:pt x="276225" y="90840"/>
                </a:cubicBezTo>
                <a:cubicBezTo>
                  <a:pt x="276225" y="90840"/>
                  <a:pt x="276225" y="90840"/>
                  <a:pt x="276225" y="83784"/>
                </a:cubicBezTo>
                <a:cubicBezTo>
                  <a:pt x="276225" y="83784"/>
                  <a:pt x="276225" y="82373"/>
                  <a:pt x="277510" y="82373"/>
                </a:cubicBezTo>
                <a:cubicBezTo>
                  <a:pt x="277510" y="80962"/>
                  <a:pt x="278795" y="80962"/>
                  <a:pt x="278795" y="82373"/>
                </a:cubicBezTo>
                <a:cubicBezTo>
                  <a:pt x="278795" y="82373"/>
                  <a:pt x="278795" y="82373"/>
                  <a:pt x="283936" y="83784"/>
                </a:cubicBezTo>
                <a:cubicBezTo>
                  <a:pt x="285221" y="82373"/>
                  <a:pt x="287791" y="80962"/>
                  <a:pt x="290362" y="80962"/>
                </a:cubicBezTo>
                <a:close/>
                <a:moveTo>
                  <a:pt x="43656" y="80962"/>
                </a:moveTo>
                <a:cubicBezTo>
                  <a:pt x="46399" y="80962"/>
                  <a:pt x="49141" y="82391"/>
                  <a:pt x="49141" y="83820"/>
                </a:cubicBezTo>
                <a:cubicBezTo>
                  <a:pt x="49141" y="83820"/>
                  <a:pt x="49141" y="83820"/>
                  <a:pt x="54625" y="82391"/>
                </a:cubicBezTo>
                <a:cubicBezTo>
                  <a:pt x="55996" y="80962"/>
                  <a:pt x="57367" y="80962"/>
                  <a:pt x="57367" y="82391"/>
                </a:cubicBezTo>
                <a:cubicBezTo>
                  <a:pt x="58738" y="82391"/>
                  <a:pt x="58738" y="83820"/>
                  <a:pt x="58738" y="83820"/>
                </a:cubicBezTo>
                <a:cubicBezTo>
                  <a:pt x="58738" y="83820"/>
                  <a:pt x="58738" y="83820"/>
                  <a:pt x="58738" y="90964"/>
                </a:cubicBezTo>
                <a:cubicBezTo>
                  <a:pt x="58738" y="92393"/>
                  <a:pt x="58738" y="93821"/>
                  <a:pt x="57367" y="93821"/>
                </a:cubicBezTo>
                <a:cubicBezTo>
                  <a:pt x="57367" y="93821"/>
                  <a:pt x="55996" y="93821"/>
                  <a:pt x="55996" y="93821"/>
                </a:cubicBezTo>
                <a:cubicBezTo>
                  <a:pt x="53254" y="93821"/>
                  <a:pt x="50512" y="92393"/>
                  <a:pt x="49141" y="92393"/>
                </a:cubicBezTo>
                <a:cubicBezTo>
                  <a:pt x="47770" y="93821"/>
                  <a:pt x="46399" y="95250"/>
                  <a:pt x="43656" y="95250"/>
                </a:cubicBezTo>
                <a:cubicBezTo>
                  <a:pt x="42285" y="95250"/>
                  <a:pt x="39543" y="93821"/>
                  <a:pt x="39543" y="92393"/>
                </a:cubicBezTo>
                <a:cubicBezTo>
                  <a:pt x="36801" y="92393"/>
                  <a:pt x="35430" y="93821"/>
                  <a:pt x="32688" y="93821"/>
                </a:cubicBezTo>
                <a:cubicBezTo>
                  <a:pt x="31317" y="93821"/>
                  <a:pt x="31317" y="93821"/>
                  <a:pt x="29946" y="93821"/>
                </a:cubicBezTo>
                <a:cubicBezTo>
                  <a:pt x="29946" y="93821"/>
                  <a:pt x="28575" y="92393"/>
                  <a:pt x="28575" y="90964"/>
                </a:cubicBezTo>
                <a:cubicBezTo>
                  <a:pt x="28575" y="90964"/>
                  <a:pt x="28575" y="90964"/>
                  <a:pt x="28575" y="83820"/>
                </a:cubicBezTo>
                <a:cubicBezTo>
                  <a:pt x="28575" y="83820"/>
                  <a:pt x="29946" y="82391"/>
                  <a:pt x="29946" y="82391"/>
                </a:cubicBezTo>
                <a:cubicBezTo>
                  <a:pt x="31317" y="80962"/>
                  <a:pt x="32688" y="80962"/>
                  <a:pt x="32688" y="82391"/>
                </a:cubicBezTo>
                <a:cubicBezTo>
                  <a:pt x="32688" y="82391"/>
                  <a:pt x="32688" y="82391"/>
                  <a:pt x="38172" y="83820"/>
                </a:cubicBezTo>
                <a:cubicBezTo>
                  <a:pt x="39543" y="82391"/>
                  <a:pt x="42285" y="80962"/>
                  <a:pt x="43656" y="80962"/>
                </a:cubicBezTo>
                <a:close/>
                <a:moveTo>
                  <a:pt x="288925" y="34925"/>
                </a:moveTo>
                <a:cubicBezTo>
                  <a:pt x="301200" y="34925"/>
                  <a:pt x="311150" y="44875"/>
                  <a:pt x="311150" y="57150"/>
                </a:cubicBezTo>
                <a:cubicBezTo>
                  <a:pt x="311150" y="69425"/>
                  <a:pt x="301200" y="79375"/>
                  <a:pt x="288925" y="79375"/>
                </a:cubicBezTo>
                <a:cubicBezTo>
                  <a:pt x="276650" y="79375"/>
                  <a:pt x="266700" y="69425"/>
                  <a:pt x="266700" y="57150"/>
                </a:cubicBezTo>
                <a:cubicBezTo>
                  <a:pt x="266700" y="44875"/>
                  <a:pt x="276650" y="34925"/>
                  <a:pt x="288925" y="34925"/>
                </a:cubicBezTo>
                <a:close/>
                <a:moveTo>
                  <a:pt x="44450" y="34925"/>
                </a:moveTo>
                <a:cubicBezTo>
                  <a:pt x="56725" y="34925"/>
                  <a:pt x="66675" y="44875"/>
                  <a:pt x="66675" y="57150"/>
                </a:cubicBezTo>
                <a:cubicBezTo>
                  <a:pt x="66675" y="69425"/>
                  <a:pt x="56725" y="79375"/>
                  <a:pt x="44450" y="79375"/>
                </a:cubicBezTo>
                <a:cubicBezTo>
                  <a:pt x="32175" y="79375"/>
                  <a:pt x="22225" y="69425"/>
                  <a:pt x="22225" y="57150"/>
                </a:cubicBezTo>
                <a:cubicBezTo>
                  <a:pt x="22225" y="44875"/>
                  <a:pt x="32175" y="34925"/>
                  <a:pt x="44450" y="34925"/>
                </a:cubicBezTo>
                <a:close/>
                <a:moveTo>
                  <a:pt x="177842" y="30162"/>
                </a:moveTo>
                <a:cubicBezTo>
                  <a:pt x="184317" y="35428"/>
                  <a:pt x="192088" y="45960"/>
                  <a:pt x="192088" y="72289"/>
                </a:cubicBezTo>
                <a:cubicBezTo>
                  <a:pt x="192088" y="74922"/>
                  <a:pt x="190793" y="77555"/>
                  <a:pt x="186908" y="77555"/>
                </a:cubicBezTo>
                <a:cubicBezTo>
                  <a:pt x="184317" y="77555"/>
                  <a:pt x="181727" y="74922"/>
                  <a:pt x="181727" y="72289"/>
                </a:cubicBezTo>
                <a:cubicBezTo>
                  <a:pt x="181727" y="64390"/>
                  <a:pt x="181727" y="59124"/>
                  <a:pt x="180432" y="53859"/>
                </a:cubicBezTo>
                <a:cubicBezTo>
                  <a:pt x="180432" y="53859"/>
                  <a:pt x="180432" y="53859"/>
                  <a:pt x="180432" y="70973"/>
                </a:cubicBezTo>
                <a:cubicBezTo>
                  <a:pt x="180432" y="73606"/>
                  <a:pt x="179137" y="74922"/>
                  <a:pt x="179137" y="77555"/>
                </a:cubicBezTo>
                <a:cubicBezTo>
                  <a:pt x="179137" y="77555"/>
                  <a:pt x="179137" y="77555"/>
                  <a:pt x="179137" y="82821"/>
                </a:cubicBezTo>
                <a:cubicBezTo>
                  <a:pt x="171367" y="82821"/>
                  <a:pt x="164891" y="82821"/>
                  <a:pt x="157121" y="84137"/>
                </a:cubicBezTo>
                <a:cubicBezTo>
                  <a:pt x="157121" y="84137"/>
                  <a:pt x="157121" y="84137"/>
                  <a:pt x="157121" y="78871"/>
                </a:cubicBezTo>
                <a:cubicBezTo>
                  <a:pt x="155826" y="76238"/>
                  <a:pt x="155826" y="73606"/>
                  <a:pt x="155826" y="72289"/>
                </a:cubicBezTo>
                <a:cubicBezTo>
                  <a:pt x="155826" y="72289"/>
                  <a:pt x="155826" y="72289"/>
                  <a:pt x="155826" y="55175"/>
                </a:cubicBezTo>
                <a:cubicBezTo>
                  <a:pt x="153236" y="59124"/>
                  <a:pt x="153236" y="65707"/>
                  <a:pt x="153236" y="73606"/>
                </a:cubicBezTo>
                <a:cubicBezTo>
                  <a:pt x="153236" y="76238"/>
                  <a:pt x="150645" y="78871"/>
                  <a:pt x="148055" y="78871"/>
                </a:cubicBezTo>
                <a:cubicBezTo>
                  <a:pt x="145465" y="78871"/>
                  <a:pt x="142875" y="76238"/>
                  <a:pt x="142875" y="73606"/>
                </a:cubicBezTo>
                <a:cubicBezTo>
                  <a:pt x="142875" y="47276"/>
                  <a:pt x="151940" y="35428"/>
                  <a:pt x="157121" y="31479"/>
                </a:cubicBezTo>
                <a:cubicBezTo>
                  <a:pt x="157121" y="31479"/>
                  <a:pt x="157121" y="31479"/>
                  <a:pt x="167481" y="45960"/>
                </a:cubicBezTo>
                <a:cubicBezTo>
                  <a:pt x="167481" y="45960"/>
                  <a:pt x="167481" y="45960"/>
                  <a:pt x="168777" y="43985"/>
                </a:cubicBezTo>
                <a:lnTo>
                  <a:pt x="175759" y="33338"/>
                </a:lnTo>
                <a:lnTo>
                  <a:pt x="176458" y="33338"/>
                </a:lnTo>
                <a:cubicBezTo>
                  <a:pt x="177801" y="33338"/>
                  <a:pt x="177801" y="31751"/>
                  <a:pt x="177801" y="31751"/>
                </a:cubicBezTo>
                <a:lnTo>
                  <a:pt x="177801" y="30225"/>
                </a:lnTo>
                <a:close/>
                <a:moveTo>
                  <a:pt x="208481" y="25427"/>
                </a:moveTo>
                <a:cubicBezTo>
                  <a:pt x="211073" y="25104"/>
                  <a:pt x="213989" y="25751"/>
                  <a:pt x="216581" y="27689"/>
                </a:cubicBezTo>
                <a:cubicBezTo>
                  <a:pt x="216581" y="27689"/>
                  <a:pt x="216581" y="27689"/>
                  <a:pt x="256754" y="61285"/>
                </a:cubicBezTo>
                <a:cubicBezTo>
                  <a:pt x="260642" y="65161"/>
                  <a:pt x="261938" y="71622"/>
                  <a:pt x="258050" y="75499"/>
                </a:cubicBezTo>
                <a:cubicBezTo>
                  <a:pt x="256754" y="78083"/>
                  <a:pt x="252867" y="79375"/>
                  <a:pt x="250275" y="79375"/>
                </a:cubicBezTo>
                <a:cubicBezTo>
                  <a:pt x="247683" y="79375"/>
                  <a:pt x="246387" y="78083"/>
                  <a:pt x="243795" y="76791"/>
                </a:cubicBezTo>
                <a:cubicBezTo>
                  <a:pt x="243795" y="76791"/>
                  <a:pt x="243795" y="76791"/>
                  <a:pt x="203622" y="43195"/>
                </a:cubicBezTo>
                <a:cubicBezTo>
                  <a:pt x="198438" y="39318"/>
                  <a:pt x="198438" y="32857"/>
                  <a:pt x="202326" y="28981"/>
                </a:cubicBezTo>
                <a:cubicBezTo>
                  <a:pt x="203622" y="27043"/>
                  <a:pt x="205890" y="25750"/>
                  <a:pt x="208481" y="25427"/>
                </a:cubicBezTo>
                <a:close/>
                <a:moveTo>
                  <a:pt x="127584" y="25427"/>
                </a:moveTo>
                <a:cubicBezTo>
                  <a:pt x="130013" y="25750"/>
                  <a:pt x="132281" y="27043"/>
                  <a:pt x="134225" y="28981"/>
                </a:cubicBezTo>
                <a:cubicBezTo>
                  <a:pt x="138113" y="32857"/>
                  <a:pt x="136817" y="39318"/>
                  <a:pt x="132929" y="43195"/>
                </a:cubicBezTo>
                <a:cubicBezTo>
                  <a:pt x="132929" y="43195"/>
                  <a:pt x="132929" y="43195"/>
                  <a:pt x="92756" y="76791"/>
                </a:cubicBezTo>
                <a:cubicBezTo>
                  <a:pt x="90164" y="78083"/>
                  <a:pt x="87572" y="79375"/>
                  <a:pt x="86276" y="79375"/>
                </a:cubicBezTo>
                <a:cubicBezTo>
                  <a:pt x="82388" y="79375"/>
                  <a:pt x="79797" y="78083"/>
                  <a:pt x="78501" y="75499"/>
                </a:cubicBezTo>
                <a:cubicBezTo>
                  <a:pt x="74613" y="71622"/>
                  <a:pt x="75909" y="65161"/>
                  <a:pt x="79797" y="61285"/>
                </a:cubicBezTo>
                <a:cubicBezTo>
                  <a:pt x="79797" y="61285"/>
                  <a:pt x="79797" y="61285"/>
                  <a:pt x="119970" y="27689"/>
                </a:cubicBezTo>
                <a:cubicBezTo>
                  <a:pt x="122562" y="25751"/>
                  <a:pt x="125154" y="25104"/>
                  <a:pt x="127584" y="25427"/>
                </a:cubicBezTo>
                <a:close/>
                <a:moveTo>
                  <a:pt x="161681" y="25400"/>
                </a:moveTo>
                <a:cubicBezTo>
                  <a:pt x="161681" y="25400"/>
                  <a:pt x="161681" y="25400"/>
                  <a:pt x="163025" y="25400"/>
                </a:cubicBezTo>
                <a:cubicBezTo>
                  <a:pt x="163025" y="25400"/>
                  <a:pt x="163025" y="25400"/>
                  <a:pt x="165711" y="26988"/>
                </a:cubicBezTo>
                <a:cubicBezTo>
                  <a:pt x="165711" y="25400"/>
                  <a:pt x="167054" y="25400"/>
                  <a:pt x="168398" y="25400"/>
                </a:cubicBezTo>
                <a:cubicBezTo>
                  <a:pt x="169741" y="25400"/>
                  <a:pt x="171084" y="25400"/>
                  <a:pt x="172428" y="26988"/>
                </a:cubicBezTo>
                <a:cubicBezTo>
                  <a:pt x="172428" y="26988"/>
                  <a:pt x="172428" y="26988"/>
                  <a:pt x="175114" y="25400"/>
                </a:cubicBezTo>
                <a:cubicBezTo>
                  <a:pt x="175114" y="25400"/>
                  <a:pt x="176458" y="25400"/>
                  <a:pt x="176458" y="25400"/>
                </a:cubicBezTo>
                <a:cubicBezTo>
                  <a:pt x="176458" y="25400"/>
                  <a:pt x="177801" y="26988"/>
                  <a:pt x="177801" y="26988"/>
                </a:cubicBezTo>
                <a:lnTo>
                  <a:pt x="177801" y="30225"/>
                </a:lnTo>
                <a:lnTo>
                  <a:pt x="175759" y="33338"/>
                </a:lnTo>
                <a:lnTo>
                  <a:pt x="175114" y="33338"/>
                </a:lnTo>
                <a:cubicBezTo>
                  <a:pt x="173771" y="33338"/>
                  <a:pt x="172428" y="33338"/>
                  <a:pt x="171084" y="31751"/>
                </a:cubicBezTo>
                <a:cubicBezTo>
                  <a:pt x="171084" y="33338"/>
                  <a:pt x="169741" y="33338"/>
                  <a:pt x="168398" y="33338"/>
                </a:cubicBezTo>
                <a:cubicBezTo>
                  <a:pt x="168398" y="33338"/>
                  <a:pt x="167054" y="33338"/>
                  <a:pt x="165711" y="31751"/>
                </a:cubicBezTo>
                <a:cubicBezTo>
                  <a:pt x="165711" y="31751"/>
                  <a:pt x="163025" y="33338"/>
                  <a:pt x="163025" y="33338"/>
                </a:cubicBezTo>
                <a:cubicBezTo>
                  <a:pt x="161681" y="33338"/>
                  <a:pt x="161681" y="33338"/>
                  <a:pt x="161681" y="33338"/>
                </a:cubicBezTo>
                <a:cubicBezTo>
                  <a:pt x="160338" y="33338"/>
                  <a:pt x="160338" y="31751"/>
                  <a:pt x="160338" y="31751"/>
                </a:cubicBezTo>
                <a:cubicBezTo>
                  <a:pt x="160338" y="31751"/>
                  <a:pt x="160338" y="31751"/>
                  <a:pt x="160338" y="26988"/>
                </a:cubicBezTo>
                <a:cubicBezTo>
                  <a:pt x="160338" y="26988"/>
                  <a:pt x="160338" y="25400"/>
                  <a:pt x="161681" y="25400"/>
                </a:cubicBezTo>
                <a:close/>
                <a:moveTo>
                  <a:pt x="167482" y="0"/>
                </a:moveTo>
                <a:cubicBezTo>
                  <a:pt x="174935" y="0"/>
                  <a:pt x="180976" y="5686"/>
                  <a:pt x="180976" y="12700"/>
                </a:cubicBezTo>
                <a:cubicBezTo>
                  <a:pt x="180976" y="19714"/>
                  <a:pt x="174935" y="25400"/>
                  <a:pt x="167482" y="25400"/>
                </a:cubicBezTo>
                <a:cubicBezTo>
                  <a:pt x="160029" y="25400"/>
                  <a:pt x="153988" y="19714"/>
                  <a:pt x="153988" y="12700"/>
                </a:cubicBezTo>
                <a:cubicBezTo>
                  <a:pt x="153988" y="5686"/>
                  <a:pt x="160029" y="0"/>
                  <a:pt x="167482" y="0"/>
                </a:cubicBezTo>
                <a:close/>
              </a:path>
            </a:pathLst>
          </a:cu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135" b="0" i="0" u="none" strike="noStrike" kern="1200" cap="none" spc="0" normalizeH="0" baseline="0" noProof="0">
              <a:ln>
                <a:noFill/>
              </a:ln>
              <a:solidFill>
                <a:srgbClr val="F99C33"/>
              </a:solidFill>
              <a:effectLst/>
              <a:uLnTx/>
              <a:uFillTx/>
              <a:latin typeface="Arial" panose="020B0604020202020204" pitchFamily="34" charset="0"/>
              <a:ea typeface="微软雅黑" pitchFamily="34" charset="-122"/>
              <a:cs typeface="Arial" panose="020B0604020202020204" pitchFamily="34" charset="0"/>
              <a:sym typeface="Arial" panose="020B0604020202020204" pitchFamily="34" charset="0"/>
            </a:endParaRPr>
          </a:p>
        </p:txBody>
      </p:sp>
      <p:sp>
        <p:nvSpPr>
          <p:cNvPr id="5" name="矩形 4"/>
          <p:cNvSpPr/>
          <p:nvPr/>
        </p:nvSpPr>
        <p:spPr>
          <a:xfrm>
            <a:off x="654946" y="4382478"/>
            <a:ext cx="3710685" cy="49082"/>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8" name="矩形 57"/>
          <p:cNvSpPr/>
          <p:nvPr/>
        </p:nvSpPr>
        <p:spPr>
          <a:xfrm>
            <a:off x="7912089" y="4357937"/>
            <a:ext cx="3710685" cy="49082"/>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9" name="矩形 58"/>
          <p:cNvSpPr/>
          <p:nvPr/>
        </p:nvSpPr>
        <p:spPr>
          <a:xfrm>
            <a:off x="654946" y="1244470"/>
            <a:ext cx="3710685" cy="49082"/>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1" name="矩形 80" descr="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
          <p:cNvSpPr/>
          <p:nvPr/>
        </p:nvSpPr>
        <p:spPr>
          <a:xfrm>
            <a:off x="565394" y="5050076"/>
            <a:ext cx="3886329" cy="960584"/>
          </a:xfrm>
          <a:prstGeom prst="rect">
            <a:avLst/>
          </a:prstGeom>
        </p:spPr>
        <p:txBody>
          <a:bodyPr wrap="square">
            <a:spAutoFit/>
          </a:bodyPr>
          <a:lstStyle/>
          <a:p>
            <a:pPr marR="0" indent="0" algn="r" fontAlgn="auto">
              <a:lnSpc>
                <a:spcPct val="120000"/>
              </a:lnSpc>
              <a:spcBef>
                <a:spcPts val="0"/>
              </a:spcBef>
              <a:spcAft>
                <a:spcPts val="0"/>
              </a:spcAft>
              <a:buClrTx/>
              <a:buSzTx/>
              <a:buFontTx/>
              <a:buNone/>
              <a:defRPr/>
            </a:pPr>
            <a:r>
              <a:rPr lang="en-HK"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Improve C2M capabilities and create species</a:t>
            </a:r>
          </a:p>
          <a:p>
            <a:pPr marR="0" indent="0" algn="r" fontAlgn="auto">
              <a:lnSpc>
                <a:spcPct val="120000"/>
              </a:lnSpc>
              <a:spcBef>
                <a:spcPts val="0"/>
              </a:spcBef>
              <a:spcAft>
                <a:spcPts val="0"/>
              </a:spcAft>
              <a:buClrTx/>
              <a:buSzTx/>
              <a:buFontTx/>
              <a:buNone/>
              <a:defRPr/>
            </a:pPr>
            <a:r>
              <a:rPr lang="en-HK"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Link species, form ecosystem, and achieve multiplier growth</a:t>
            </a:r>
          </a:p>
          <a:p>
            <a:pPr marR="0" indent="0" algn="r" fontAlgn="auto">
              <a:lnSpc>
                <a:spcPct val="120000"/>
              </a:lnSpc>
              <a:spcBef>
                <a:spcPts val="0"/>
              </a:spcBef>
              <a:spcAft>
                <a:spcPts val="0"/>
              </a:spcAft>
              <a:buClrTx/>
              <a:buSzTx/>
              <a:buFontTx/>
              <a:buNone/>
              <a:defRPr/>
            </a:pPr>
            <a:r>
              <a:rPr lang="en-CA"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rPr>
              <a:t>Enhance industrial capabilities through comprehensive digital intelligence to connect all ecosystems</a:t>
            </a:r>
            <a:endParaRPr lang="en-US" altLang="zh-CN" sz="1200" dirty="0">
              <a:solidFill>
                <a:srgbClr val="93683D"/>
              </a:solidFill>
              <a:latin typeface="Politica" panose="02000506020000090004" pitchFamily="2" charset="0"/>
              <a:ea typeface="STHeiti" panose="02010600040101010101" pitchFamily="2" charset="-122"/>
              <a:cs typeface="Arial" panose="020B0704020202090204" pitchFamily="34" charset="0"/>
              <a:sym typeface="Arial" panose="020B0604020202020204" pitchFamily="34" charset="0"/>
            </a:endParaRPr>
          </a:p>
        </p:txBody>
      </p:sp>
      <p:sp>
        <p:nvSpPr>
          <p:cNvPr id="6" name="圆角矩形 5"/>
          <p:cNvSpPr/>
          <p:nvPr/>
        </p:nvSpPr>
        <p:spPr>
          <a:xfrm>
            <a:off x="7652993" y="1202880"/>
            <a:ext cx="4217035" cy="1911611"/>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7" name="矩形 6" descr="e7d195523061f1c09e9d68d7cf438b91ef959ecb14fc25d26BBA7F7DBC18E55DFF4014AF651F0BF2569D4B6C1DA7F1A4683A481403BD872FC687266AD13265C1DE7C373772FD8728ABDD69ADD03BFF5BE2862BC891DBB79ECA362327F2C95365924B9F5E2A2F64222065020C403C1D5AD12B4F1C921A48ABDBCAC331A52B9AFA367683FCECB3CC67A9A729E9597F40E6"/>
          <p:cNvSpPr/>
          <p:nvPr/>
        </p:nvSpPr>
        <p:spPr>
          <a:xfrm>
            <a:off x="7844203" y="1995813"/>
            <a:ext cx="3447251" cy="738985"/>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HK" altLang="zh-CN" sz="1200" b="0" i="0" u="none" strike="noStrike" kern="1200" cap="none" spc="0" normalizeH="0" baseline="0" noProof="0" dirty="0">
                <a:ln>
                  <a:noFill/>
                </a:ln>
                <a:solidFill>
                  <a:srgbClr val="93683D"/>
                </a:solidFill>
                <a:effectLst/>
                <a:uLnTx/>
                <a:uFillTx/>
                <a:latin typeface="Politica" panose="02000506020000090004" pitchFamily="2" charset="0"/>
                <a:ea typeface="STHeiti" panose="02010600040101010101" pitchFamily="2" charset="-122"/>
                <a:cs typeface="Arial" panose="020B0704020202090204" pitchFamily="34" charset="0"/>
                <a:sym typeface="Arial" panose="020B0704020202090204" pitchFamily="34" charset="0"/>
              </a:rPr>
              <a:t>Driven by product innovation</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HK" altLang="zh-CN" sz="1200" b="0" i="0" u="none" strike="noStrike" kern="1200" cap="none" spc="0" normalizeH="0" baseline="0" noProof="0" dirty="0">
                <a:ln>
                  <a:noFill/>
                </a:ln>
                <a:solidFill>
                  <a:srgbClr val="93683D"/>
                </a:solidFill>
                <a:effectLst/>
                <a:uLnTx/>
                <a:uFillTx/>
                <a:latin typeface="Politica" panose="02000506020000090004" pitchFamily="2" charset="0"/>
                <a:ea typeface="STHeiti" panose="02010600040101010101" pitchFamily="2" charset="-122"/>
                <a:cs typeface="Arial" panose="020B0704020202090204" pitchFamily="34" charset="0"/>
                <a:sym typeface="Arial" panose="020B0704020202090204" pitchFamily="34" charset="0"/>
              </a:rPr>
              <a:t>Driven by digital intelligence innovation</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HK" altLang="zh-CN" sz="1200" b="0" i="0" u="none" strike="noStrike" kern="1200" cap="none" spc="0" normalizeH="0" baseline="0" noProof="0" dirty="0">
                <a:ln>
                  <a:noFill/>
                </a:ln>
                <a:solidFill>
                  <a:srgbClr val="93683D"/>
                </a:solidFill>
                <a:effectLst/>
                <a:uLnTx/>
                <a:uFillTx/>
                <a:latin typeface="Politica" panose="02000506020000090004" pitchFamily="2" charset="0"/>
                <a:ea typeface="STHeiti" panose="02010600040101010101" pitchFamily="2" charset="-122"/>
                <a:cs typeface="Arial" panose="020B0704020202090204" pitchFamily="34" charset="0"/>
                <a:sym typeface="Arial" panose="020B0704020202090204" pitchFamily="34" charset="0"/>
              </a:rPr>
              <a:t>Driven by management innovation</a:t>
            </a:r>
            <a:endParaRPr kumimoji="0" lang="en-US" altLang="zh-CN" sz="1200" b="0" i="0" u="none" strike="noStrike" kern="1200" cap="none" spc="0" normalizeH="0" baseline="0" noProof="0" dirty="0">
              <a:ln>
                <a:noFill/>
              </a:ln>
              <a:solidFill>
                <a:srgbClr val="93683D"/>
              </a:solidFill>
              <a:effectLst/>
              <a:uLnTx/>
              <a:uFillTx/>
              <a:latin typeface="Politica" panose="02000506020000090004" pitchFamily="2" charset="0"/>
              <a:ea typeface="STHeiti" panose="02010600040101010101" pitchFamily="2" charset="-122"/>
              <a:cs typeface="Arial" panose="020B0704020202090204" pitchFamily="34" charset="0"/>
              <a:sym typeface="Arial" panose="020B0704020202090204" pitchFamily="34" charset="0"/>
            </a:endParaRPr>
          </a:p>
        </p:txBody>
      </p:sp>
      <p:sp>
        <p:nvSpPr>
          <p:cNvPr id="8" name="TextBox 1"/>
          <p:cNvSpPr txBox="1"/>
          <p:nvPr/>
        </p:nvSpPr>
        <p:spPr>
          <a:xfrm>
            <a:off x="7844203" y="1573785"/>
            <a:ext cx="41853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CA" altLang="zh-CN" sz="2400" b="1" dirty="0">
                <a:solidFill>
                  <a:srgbClr val="93683D"/>
                </a:solidFill>
                <a:latin typeface="Politica" panose="02000506020000090004" pitchFamily="2" charset="0"/>
                <a:cs typeface="Arial" panose="020B0704020202090204" pitchFamily="34" charset="0"/>
                <a:sym typeface="Arial" panose="020B0604020202020204" pitchFamily="34" charset="0"/>
              </a:rPr>
              <a:t>INNOVATION-DRIVEN</a:t>
            </a:r>
            <a:endParaRPr lang="zh-CN" altLang="en-US" sz="2400" b="1" dirty="0">
              <a:solidFill>
                <a:srgbClr val="93683D"/>
              </a:solidFill>
              <a:latin typeface="Politica" panose="02000506020000090004" pitchFamily="2" charset="0"/>
              <a:cs typeface="Arial" panose="020B0704020202090204" pitchFamily="34" charset="0"/>
              <a:sym typeface="Arial" panose="020B0604020202020204" pitchFamily="34" charset="0"/>
            </a:endParaRPr>
          </a:p>
        </p:txBody>
      </p:sp>
      <p:sp>
        <p:nvSpPr>
          <p:cNvPr id="9" name="矩形 8"/>
          <p:cNvSpPr/>
          <p:nvPr/>
        </p:nvSpPr>
        <p:spPr>
          <a:xfrm>
            <a:off x="7912089" y="1199788"/>
            <a:ext cx="3710685" cy="49082"/>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6"/>
          <p:cNvSpPr txBox="1"/>
          <p:nvPr/>
        </p:nvSpPr>
        <p:spPr>
          <a:xfrm>
            <a:off x="150939" y="6596579"/>
            <a:ext cx="4300553" cy="215444"/>
          </a:xfrm>
          <a:prstGeom prst="rect">
            <a:avLst/>
          </a:prstGeom>
          <a:gradFill>
            <a:gsLst>
              <a:gs pos="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a:ea typeface="微软雅黑"/>
                <a:cs typeface="微软雅黑"/>
                <a:sym typeface="微软雅黑"/>
              </a:defRPr>
            </a:pPr>
            <a:r>
              <a:rPr lang="en-US" altLang="zh-CN" sz="800" baseline="300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1</a:t>
            </a:r>
            <a:r>
              <a:rPr lang="zh-CN" altLang="en-US"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 </a:t>
            </a:r>
            <a:r>
              <a:rPr lang="en-US"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FC2M</a:t>
            </a:r>
            <a:r>
              <a:rPr lang="en-CA"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 </a:t>
            </a:r>
            <a:r>
              <a:rPr lang="en-US"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 </a:t>
            </a:r>
            <a:r>
              <a:rPr lang="en-CA"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a:t>
            </a:r>
            <a:r>
              <a:rPr lang="en-US"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F</a:t>
            </a:r>
            <a:r>
              <a:rPr lang="en-CA"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a:t>
            </a:r>
            <a:r>
              <a:rPr lang="en-US"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  represents Fosun and family, C2M </a:t>
            </a:r>
            <a:r>
              <a:rPr lang="en-CA"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represents</a:t>
            </a:r>
            <a:r>
              <a:rPr lang="en-US"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 Client</a:t>
            </a:r>
            <a:r>
              <a:rPr lang="zh-CN" altLang="en-US"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 </a:t>
            </a:r>
            <a:r>
              <a:rPr lang="en-US"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to</a:t>
            </a:r>
            <a:r>
              <a:rPr lang="zh-CN" altLang="en-US"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 </a:t>
            </a:r>
            <a:r>
              <a:rPr lang="en-US" altLang="zh-CN" sz="800" dirty="0">
                <a:solidFill>
                  <a:schemeClr val="tx1">
                    <a:lumMod val="65000"/>
                    <a:lumOff val="35000"/>
                  </a:schemeClr>
                </a:solidFill>
                <a:latin typeface="Politica" panose="02000506020000090004" pitchFamily="2" charset="0"/>
                <a:ea typeface="STHeiti" panose="02010600040101010101" pitchFamily="2" charset="-122"/>
                <a:cs typeface="Arial" panose="020B0704020202090204" pitchFamily="34" charset="0"/>
              </a:rPr>
              <a:t>Maker</a:t>
            </a:r>
          </a:p>
        </p:txBody>
      </p:sp>
      <p:pic>
        <p:nvPicPr>
          <p:cNvPr id="13" name="图片 12" descr="/Users/jerrymiao/Desktop/复星Jerry/LOGO系列 杂/复星logo1-01.png复星logo1-01"/>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2" name="TextBox 1">
            <a:extLst>
              <a:ext uri="{FF2B5EF4-FFF2-40B4-BE49-F238E27FC236}">
                <a16:creationId xmlns:a16="http://schemas.microsoft.com/office/drawing/2014/main" id="{AE67AECC-7FC9-FE89-1B41-26FF253B6301}"/>
              </a:ext>
            </a:extLst>
          </p:cNvPr>
          <p:cNvSpPr txBox="1"/>
          <p:nvPr/>
        </p:nvSpPr>
        <p:spPr>
          <a:xfrm>
            <a:off x="2537415" y="4665259"/>
            <a:ext cx="1914307" cy="461665"/>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2400" b="1" u="none" strike="noStrike" kern="1200" cap="none" spc="0" normalizeH="0" baseline="0" noProof="0" dirty="0">
                <a:ln>
                  <a:noFill/>
                </a:ln>
                <a:solidFill>
                  <a:srgbClr val="93683D"/>
                </a:solidFill>
                <a:effectLst/>
                <a:uLnTx/>
                <a:uFillTx/>
                <a:latin typeface="Politica Bold" panose="02000503000000000000" charset="0"/>
                <a:ea typeface="HYQiHeiX1-75W" pitchFamily="18" charset="-122"/>
                <a:cs typeface="Politica Bold" panose="02000503000000000000" charset="0"/>
                <a:sym typeface="Arial" panose="020B0604020202020204" pitchFamily="34" charset="0"/>
              </a:rPr>
              <a:t>FC2M</a:t>
            </a:r>
            <a:r>
              <a:rPr kumimoji="0" lang="en-US" altLang="zh-CN" sz="2400" b="1" u="none" strike="noStrike" kern="1200" cap="none" spc="0" normalizeH="0" baseline="30000" noProof="0" dirty="0">
                <a:ln>
                  <a:noFill/>
                </a:ln>
                <a:solidFill>
                  <a:srgbClr val="93683D"/>
                </a:solidFill>
                <a:effectLst/>
                <a:uLnTx/>
                <a:uFillTx/>
                <a:latin typeface="Politica Bold" panose="02000503000000000000" charset="0"/>
                <a:ea typeface="HYQiHeiX1-75W" pitchFamily="18" charset="-122"/>
                <a:cs typeface="Politica Bold" panose="02000503000000000000" charset="0"/>
                <a:sym typeface="Arial" panose="020B0604020202020204" pitchFamily="34" charset="0"/>
              </a:rPr>
              <a:t>1 </a:t>
            </a:r>
            <a:r>
              <a:rPr kumimoji="0" lang="en-US" altLang="zh-CN" sz="2400" b="1" u="none" strike="noStrike" kern="1200" cap="none" spc="0" normalizeH="0" noProof="0" dirty="0">
                <a:ln>
                  <a:noFill/>
                </a:ln>
                <a:solidFill>
                  <a:srgbClr val="93683D"/>
                </a:solidFill>
                <a:effectLst/>
                <a:uLnTx/>
                <a:uFillTx/>
                <a:latin typeface="Politica Bold" panose="02000503000000000000" charset="0"/>
                <a:ea typeface="HYQiHeiX1-75W" pitchFamily="18" charset="-122"/>
                <a:cs typeface="Politica Bold" panose="02000503000000000000" charset="0"/>
                <a:sym typeface="Arial" panose="020B0604020202020204" pitchFamily="34" charset="0"/>
              </a:rPr>
              <a:t>ECOSYSTEM</a:t>
            </a:r>
            <a:endParaRPr kumimoji="0" lang="vi-VN" sz="2400" u="none" strike="noStrike" kern="1200" cap="none" spc="0" normalizeH="0" baseline="0" noProof="0" dirty="0">
              <a:ln>
                <a:noFill/>
              </a:ln>
              <a:solidFill>
                <a:srgbClr val="93683D"/>
              </a:solidFill>
              <a:effectLst/>
              <a:uLnTx/>
              <a:uFillTx/>
              <a:latin typeface="Arial" panose="020B0604020202020204" pitchFamily="34" charset="0"/>
              <a:ea typeface="HYQiHeiX1-75W" pitchFamily="18" charset="-122"/>
              <a:cs typeface="Arial" panose="020B0604020202020204" pitchFamily="34" charset="0"/>
              <a:sym typeface="Arial" panose="020B0604020202020204" pitchFamily="34" charset="0"/>
            </a:endParaRPr>
          </a:p>
        </p:txBody>
      </p:sp>
      <p:sp>
        <p:nvSpPr>
          <p:cNvPr id="16" name="Title 1">
            <a:extLst>
              <a:ext uri="{FF2B5EF4-FFF2-40B4-BE49-F238E27FC236}">
                <a16:creationId xmlns:a16="http://schemas.microsoft.com/office/drawing/2014/main" id="{33796317-28E1-B828-DC54-A21CF9D9128E}"/>
              </a:ext>
            </a:extLst>
          </p:cNvPr>
          <p:cNvSpPr txBox="1"/>
          <p:nvPr/>
        </p:nvSpPr>
        <p:spPr>
          <a:xfrm>
            <a:off x="602876" y="86986"/>
            <a:ext cx="9781652" cy="978729"/>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CN" sz="3200" b="0" spc="0" dirty="0">
                <a:solidFill>
                  <a:schemeClr val="bg1"/>
                </a:solidFill>
                <a:latin typeface="Politica" panose="02000503000000000000" pitchFamily="2" charset="0"/>
                <a:ea typeface="HYQIHEIX1-45W EXTRALIGHT" pitchFamily="18" charset="-122"/>
                <a:cs typeface="Arial" panose="020B0604020202020204" pitchFamily="34" charset="0"/>
              </a:rPr>
              <a:t>FOCUSED STRATEGY TO EMPOWER THE SUSTAINABLE GROWTH:</a:t>
            </a:r>
          </a:p>
          <a:p>
            <a:r>
              <a:rPr lang="en-US" altLang="zh-CN" sz="3200" b="0" spc="0" dirty="0">
                <a:solidFill>
                  <a:schemeClr val="bg1"/>
                </a:solidFill>
                <a:latin typeface="Politica" panose="02000503000000000000" pitchFamily="2" charset="0"/>
                <a:ea typeface="HYQIHEIX1-45W EXTRALIGHT" pitchFamily="18" charset="-122"/>
                <a:cs typeface="Arial" panose="020B0604020202020204" pitchFamily="34" charset="0"/>
              </a:rPr>
              <a:t>FOUR CORE COMPETENCIES TO DRIVE CORPORATE GROWTH</a:t>
            </a:r>
            <a:endParaRPr lang="zh-CN" altLang="en-US" sz="3200" b="0" spc="0"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Users/jerrymiao/Library/Mobile Documents/com~apple~CloudDocs/Desktop/复星23年封面更新/22.jpg22"/>
          <p:cNvPicPr>
            <a:picLocks noChangeAspect="1"/>
          </p:cNvPicPr>
          <p:nvPr/>
        </p:nvPicPr>
        <p:blipFill>
          <a:blip r:embed="rId2"/>
          <a:srcRect/>
          <a:stretch>
            <a:fillRect/>
          </a:stretch>
        </p:blipFill>
        <p:spPr>
          <a:xfrm>
            <a:off x="-3175" y="-8255"/>
            <a:ext cx="12200255" cy="6865620"/>
          </a:xfrm>
          <a:prstGeom prst="rect">
            <a:avLst/>
          </a:prstGeom>
        </p:spPr>
      </p:pic>
      <p:sp>
        <p:nvSpPr>
          <p:cNvPr id="10" name="矩形 9"/>
          <p:cNvSpPr/>
          <p:nvPr/>
        </p:nvSpPr>
        <p:spPr>
          <a:xfrm>
            <a:off x="-8890" y="-8890"/>
            <a:ext cx="12205970" cy="6866890"/>
          </a:xfrm>
          <a:prstGeom prst="rect">
            <a:avLst/>
          </a:prstGeom>
          <a:gradFill>
            <a:gsLst>
              <a:gs pos="100000">
                <a:schemeClr val="bg1">
                  <a:alpha val="78000"/>
                </a:schemeClr>
              </a:gs>
              <a:gs pos="19000">
                <a:schemeClr val="bg1">
                  <a:alpha val="71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17" name="组合 16"/>
          <p:cNvGrpSpPr/>
          <p:nvPr/>
        </p:nvGrpSpPr>
        <p:grpSpPr>
          <a:xfrm>
            <a:off x="656010" y="859484"/>
            <a:ext cx="10788384" cy="5601104"/>
            <a:chOff x="602566" y="1098775"/>
            <a:chExt cx="10986868" cy="4817380"/>
          </a:xfrm>
        </p:grpSpPr>
        <p:sp>
          <p:nvSpPr>
            <p:cNvPr id="70" name="矩形 1"/>
            <p:cNvSpPr/>
            <p:nvPr/>
          </p:nvSpPr>
          <p:spPr>
            <a:xfrm>
              <a:off x="615244" y="1099828"/>
              <a:ext cx="10971855" cy="4816327"/>
            </a:xfrm>
            <a:custGeom>
              <a:avLst/>
              <a:gdLst>
                <a:gd name="connsiteX0" fmla="*/ 0 w 5545512"/>
                <a:gd name="connsiteY0" fmla="*/ 0 h 3822745"/>
                <a:gd name="connsiteX1" fmla="*/ 5545512 w 5545512"/>
                <a:gd name="connsiteY1" fmla="*/ 0 h 3822745"/>
                <a:gd name="connsiteX2" fmla="*/ 5545512 w 5545512"/>
                <a:gd name="connsiteY2" fmla="*/ 3822745 h 3822745"/>
                <a:gd name="connsiteX3" fmla="*/ 0 w 5545512"/>
                <a:gd name="connsiteY3" fmla="*/ 3822745 h 3822745"/>
                <a:gd name="connsiteX4" fmla="*/ 0 w 5545512"/>
                <a:gd name="connsiteY4" fmla="*/ 0 h 3822745"/>
                <a:gd name="connsiteX0-1" fmla="*/ 0 w 5545512"/>
                <a:gd name="connsiteY0-2" fmla="*/ 0 h 3822745"/>
                <a:gd name="connsiteX1-3" fmla="*/ 5545512 w 5545512"/>
                <a:gd name="connsiteY1-4" fmla="*/ 0 h 3822745"/>
                <a:gd name="connsiteX2-5" fmla="*/ 5545512 w 5545512"/>
                <a:gd name="connsiteY2-6" fmla="*/ 3822745 h 3822745"/>
                <a:gd name="connsiteX3-7" fmla="*/ 1443038 w 5545512"/>
                <a:gd name="connsiteY3-8" fmla="*/ 3822745 h 3822745"/>
                <a:gd name="connsiteX4-9" fmla="*/ 0 w 5545512"/>
                <a:gd name="connsiteY4-10" fmla="*/ 0 h 3822745"/>
                <a:gd name="connsiteX0-11" fmla="*/ 0 w 5545512"/>
                <a:gd name="connsiteY0-12" fmla="*/ 0 h 3822745"/>
                <a:gd name="connsiteX1-13" fmla="*/ 5545512 w 5545512"/>
                <a:gd name="connsiteY1-14" fmla="*/ 0 h 3822745"/>
                <a:gd name="connsiteX2-15" fmla="*/ 4616824 w 5545512"/>
                <a:gd name="connsiteY2-16" fmla="*/ 3822745 h 3822745"/>
                <a:gd name="connsiteX3-17" fmla="*/ 1443038 w 5545512"/>
                <a:gd name="connsiteY3-18" fmla="*/ 3822745 h 3822745"/>
                <a:gd name="connsiteX4-19" fmla="*/ 0 w 5545512"/>
                <a:gd name="connsiteY4-20" fmla="*/ 0 h 3822745"/>
                <a:gd name="connsiteX0-21" fmla="*/ 0 w 5545512"/>
                <a:gd name="connsiteY0-22" fmla="*/ 0 h 3822745"/>
                <a:gd name="connsiteX1-23" fmla="*/ 5545512 w 5545512"/>
                <a:gd name="connsiteY1-24" fmla="*/ 0 h 3822745"/>
                <a:gd name="connsiteX2-25" fmla="*/ 4616824 w 5545512"/>
                <a:gd name="connsiteY2-26" fmla="*/ 3822745 h 3822745"/>
                <a:gd name="connsiteX3-27" fmla="*/ 957263 w 5545512"/>
                <a:gd name="connsiteY3-28" fmla="*/ 3822745 h 3822745"/>
                <a:gd name="connsiteX4-29" fmla="*/ 0 w 5545512"/>
                <a:gd name="connsiteY4-30" fmla="*/ 0 h 3822745"/>
                <a:gd name="connsiteX0-31" fmla="*/ 0 w 5545512"/>
                <a:gd name="connsiteY0-32" fmla="*/ 0 h 3822745"/>
                <a:gd name="connsiteX1-33" fmla="*/ 5545512 w 5545512"/>
                <a:gd name="connsiteY1-34" fmla="*/ 0 h 3822745"/>
                <a:gd name="connsiteX2-35" fmla="*/ 4616824 w 5545512"/>
                <a:gd name="connsiteY2-36" fmla="*/ 3822745 h 3822745"/>
                <a:gd name="connsiteX3-37" fmla="*/ 85726 w 5545512"/>
                <a:gd name="connsiteY3-38" fmla="*/ 3822745 h 3822745"/>
                <a:gd name="connsiteX4-39" fmla="*/ 0 w 5545512"/>
                <a:gd name="connsiteY4-40" fmla="*/ 0 h 3822745"/>
                <a:gd name="connsiteX0-41" fmla="*/ 0 w 5545512"/>
                <a:gd name="connsiteY0-42" fmla="*/ 0 h 3822745"/>
                <a:gd name="connsiteX1-43" fmla="*/ 5545512 w 5545512"/>
                <a:gd name="connsiteY1-44" fmla="*/ 0 h 3822745"/>
                <a:gd name="connsiteX2-45" fmla="*/ 5516937 w 5545512"/>
                <a:gd name="connsiteY2-46" fmla="*/ 3822745 h 3822745"/>
                <a:gd name="connsiteX3-47" fmla="*/ 85726 w 5545512"/>
                <a:gd name="connsiteY3-48" fmla="*/ 3822745 h 3822745"/>
                <a:gd name="connsiteX4-49" fmla="*/ 0 w 5545512"/>
                <a:gd name="connsiteY4-50" fmla="*/ 0 h 3822745"/>
                <a:gd name="connsiteX0-51" fmla="*/ 0 w 5545512"/>
                <a:gd name="connsiteY0-52" fmla="*/ 0 h 3837032"/>
                <a:gd name="connsiteX1-53" fmla="*/ 5545512 w 5545512"/>
                <a:gd name="connsiteY1-54" fmla="*/ 0 h 3837032"/>
                <a:gd name="connsiteX2-55" fmla="*/ 5516937 w 5545512"/>
                <a:gd name="connsiteY2-56" fmla="*/ 3822745 h 3837032"/>
                <a:gd name="connsiteX3-57" fmla="*/ 14288 w 5545512"/>
                <a:gd name="connsiteY3-58" fmla="*/ 3837032 h 3837032"/>
                <a:gd name="connsiteX4-59" fmla="*/ 0 w 5545512"/>
                <a:gd name="connsiteY4-60" fmla="*/ 0 h 3837032"/>
                <a:gd name="connsiteX0-61" fmla="*/ 0 w 5609927"/>
                <a:gd name="connsiteY0-62" fmla="*/ 0 h 4675152"/>
                <a:gd name="connsiteX1-63" fmla="*/ 5545512 w 5609927"/>
                <a:gd name="connsiteY1-64" fmla="*/ 0 h 4675152"/>
                <a:gd name="connsiteX2-65" fmla="*/ 5609927 w 5609927"/>
                <a:gd name="connsiteY2-66" fmla="*/ 4675152 h 4675152"/>
                <a:gd name="connsiteX3-67" fmla="*/ 14288 w 5609927"/>
                <a:gd name="connsiteY3-68" fmla="*/ 3837032 h 4675152"/>
                <a:gd name="connsiteX4-69" fmla="*/ 0 w 5609927"/>
                <a:gd name="connsiteY4-70" fmla="*/ 0 h 4675152"/>
                <a:gd name="connsiteX0-71" fmla="*/ 0 w 5545512"/>
                <a:gd name="connsiteY0-72" fmla="*/ 0 h 4721647"/>
                <a:gd name="connsiteX1-73" fmla="*/ 5545512 w 5545512"/>
                <a:gd name="connsiteY1-74" fmla="*/ 0 h 4721647"/>
                <a:gd name="connsiteX2-75" fmla="*/ 5516937 w 5545512"/>
                <a:gd name="connsiteY2-76" fmla="*/ 4721647 h 4721647"/>
                <a:gd name="connsiteX3-77" fmla="*/ 14288 w 5545512"/>
                <a:gd name="connsiteY3-78" fmla="*/ 3837032 h 4721647"/>
                <a:gd name="connsiteX4-79" fmla="*/ 0 w 5545512"/>
                <a:gd name="connsiteY4-80" fmla="*/ 0 h 4721647"/>
                <a:gd name="connsiteX0-81" fmla="*/ 0 w 5545512"/>
                <a:gd name="connsiteY0-82" fmla="*/ 0 h 4721647"/>
                <a:gd name="connsiteX1-83" fmla="*/ 5545512 w 5545512"/>
                <a:gd name="connsiteY1-84" fmla="*/ 0 h 4721647"/>
                <a:gd name="connsiteX2-85" fmla="*/ 5516937 w 5545512"/>
                <a:gd name="connsiteY2-86" fmla="*/ 4721647 h 4721647"/>
                <a:gd name="connsiteX3-87" fmla="*/ 14288 w 5545512"/>
                <a:gd name="connsiteY3-88" fmla="*/ 3837032 h 4721647"/>
                <a:gd name="connsiteX4-89" fmla="*/ 0 w 5545512"/>
                <a:gd name="connsiteY4-90" fmla="*/ 0 h 4721647"/>
                <a:gd name="connsiteX0-91" fmla="*/ 0 w 5545512"/>
                <a:gd name="connsiteY0-92" fmla="*/ 0 h 4411681"/>
                <a:gd name="connsiteX1-93" fmla="*/ 5545512 w 5545512"/>
                <a:gd name="connsiteY1-94" fmla="*/ 0 h 4411681"/>
                <a:gd name="connsiteX2-95" fmla="*/ 5532435 w 5545512"/>
                <a:gd name="connsiteY2-96" fmla="*/ 4411681 h 4411681"/>
                <a:gd name="connsiteX3-97" fmla="*/ 14288 w 5545512"/>
                <a:gd name="connsiteY3-98" fmla="*/ 3837032 h 4411681"/>
                <a:gd name="connsiteX4-99" fmla="*/ 0 w 5545512"/>
                <a:gd name="connsiteY4-100" fmla="*/ 0 h 4411681"/>
                <a:gd name="connsiteX0-101" fmla="*/ 0 w 5545512"/>
                <a:gd name="connsiteY0-102" fmla="*/ 0 h 4411681"/>
                <a:gd name="connsiteX1-103" fmla="*/ 5545512 w 5545512"/>
                <a:gd name="connsiteY1-104" fmla="*/ 0 h 4411681"/>
                <a:gd name="connsiteX2-105" fmla="*/ 5532435 w 5545512"/>
                <a:gd name="connsiteY2-106" fmla="*/ 4411681 h 4411681"/>
                <a:gd name="connsiteX3-107" fmla="*/ 14288 w 5545512"/>
                <a:gd name="connsiteY3-108" fmla="*/ 3837032 h 4411681"/>
                <a:gd name="connsiteX4-109" fmla="*/ 0 w 5545512"/>
                <a:gd name="connsiteY4-110" fmla="*/ 0 h 4411681"/>
                <a:gd name="connsiteX0-111" fmla="*/ 0 w 5545512"/>
                <a:gd name="connsiteY0-112" fmla="*/ 0 h 4411681"/>
                <a:gd name="connsiteX1-113" fmla="*/ 5545512 w 5545512"/>
                <a:gd name="connsiteY1-114" fmla="*/ 0 h 4411681"/>
                <a:gd name="connsiteX2-115" fmla="*/ 5532435 w 5545512"/>
                <a:gd name="connsiteY2-116" fmla="*/ 4411681 h 4411681"/>
                <a:gd name="connsiteX3-117" fmla="*/ 29787 w 5545512"/>
                <a:gd name="connsiteY3-118" fmla="*/ 3651052 h 4411681"/>
                <a:gd name="connsiteX4-119" fmla="*/ 0 w 5545512"/>
                <a:gd name="connsiteY4-120" fmla="*/ 0 h 4411681"/>
                <a:gd name="connsiteX0-121" fmla="*/ 0 w 5545512"/>
                <a:gd name="connsiteY0-122" fmla="*/ 0 h 4411681"/>
                <a:gd name="connsiteX1-123" fmla="*/ 5545512 w 5545512"/>
                <a:gd name="connsiteY1-124" fmla="*/ 0 h 4411681"/>
                <a:gd name="connsiteX2-125" fmla="*/ 5532435 w 5545512"/>
                <a:gd name="connsiteY2-126" fmla="*/ 4411681 h 4411681"/>
                <a:gd name="connsiteX3-127" fmla="*/ 29787 w 5545512"/>
                <a:gd name="connsiteY3-128" fmla="*/ 3744042 h 4411681"/>
                <a:gd name="connsiteX4-129" fmla="*/ 0 w 5545512"/>
                <a:gd name="connsiteY4-130" fmla="*/ 0 h 4411681"/>
                <a:gd name="connsiteX0-131" fmla="*/ 0 w 5545512"/>
                <a:gd name="connsiteY0-132" fmla="*/ 0 h 4411681"/>
                <a:gd name="connsiteX1-133" fmla="*/ 5545512 w 5545512"/>
                <a:gd name="connsiteY1-134" fmla="*/ 0 h 4411681"/>
                <a:gd name="connsiteX2-135" fmla="*/ 5532435 w 5545512"/>
                <a:gd name="connsiteY2-136" fmla="*/ 4411681 h 4411681"/>
                <a:gd name="connsiteX3-137" fmla="*/ 29787 w 5545512"/>
                <a:gd name="connsiteY3-138" fmla="*/ 3744042 h 4411681"/>
                <a:gd name="connsiteX4-139" fmla="*/ 0 w 5545512"/>
                <a:gd name="connsiteY4-140" fmla="*/ 0 h 4411681"/>
                <a:gd name="connsiteX0-141" fmla="*/ 0 w 5545512"/>
                <a:gd name="connsiteY0-142" fmla="*/ 0 h 4411681"/>
                <a:gd name="connsiteX1-143" fmla="*/ 5545512 w 5545512"/>
                <a:gd name="connsiteY1-144" fmla="*/ 0 h 4411681"/>
                <a:gd name="connsiteX2-145" fmla="*/ 5532435 w 5545512"/>
                <a:gd name="connsiteY2-146" fmla="*/ 4411681 h 4411681"/>
                <a:gd name="connsiteX3-147" fmla="*/ 29787 w 5545512"/>
                <a:gd name="connsiteY3-148" fmla="*/ 3784783 h 4411681"/>
                <a:gd name="connsiteX4-149" fmla="*/ 0 w 5545512"/>
                <a:gd name="connsiteY4-150" fmla="*/ 0 h 4411681"/>
                <a:gd name="connsiteX0-151" fmla="*/ 0 w 5545512"/>
                <a:gd name="connsiteY0-152" fmla="*/ 0 h 4411681"/>
                <a:gd name="connsiteX1-153" fmla="*/ 5545512 w 5545512"/>
                <a:gd name="connsiteY1-154" fmla="*/ 0 h 4411681"/>
                <a:gd name="connsiteX2-155" fmla="*/ 5532435 w 5545512"/>
                <a:gd name="connsiteY2-156" fmla="*/ 4411681 h 4411681"/>
                <a:gd name="connsiteX3-157" fmla="*/ 29787 w 5545512"/>
                <a:gd name="connsiteY3-158" fmla="*/ 3784783 h 4411681"/>
                <a:gd name="connsiteX4-159" fmla="*/ 0 w 5545512"/>
                <a:gd name="connsiteY4-160" fmla="*/ 0 h 4411681"/>
                <a:gd name="connsiteX0-161" fmla="*/ 0 w 5545512"/>
                <a:gd name="connsiteY0-162" fmla="*/ 0 h 4411681"/>
                <a:gd name="connsiteX1-163" fmla="*/ 5545512 w 5545512"/>
                <a:gd name="connsiteY1-164" fmla="*/ 0 h 4411681"/>
                <a:gd name="connsiteX2-165" fmla="*/ 5532435 w 5545512"/>
                <a:gd name="connsiteY2-166" fmla="*/ 4411681 h 4411681"/>
                <a:gd name="connsiteX3-167" fmla="*/ 16022 w 5545512"/>
                <a:gd name="connsiteY3-168" fmla="*/ 3922429 h 4411681"/>
                <a:gd name="connsiteX4-169" fmla="*/ 0 w 5545512"/>
                <a:gd name="connsiteY4-170" fmla="*/ 0 h 4411681"/>
                <a:gd name="connsiteX0-171" fmla="*/ 0 w 5545512"/>
                <a:gd name="connsiteY0-172" fmla="*/ 0 h 4301564"/>
                <a:gd name="connsiteX1-173" fmla="*/ 5545512 w 5545512"/>
                <a:gd name="connsiteY1-174" fmla="*/ 0 h 4301564"/>
                <a:gd name="connsiteX2-175" fmla="*/ 5532435 w 5545512"/>
                <a:gd name="connsiteY2-176" fmla="*/ 4301564 h 4301564"/>
                <a:gd name="connsiteX3-177" fmla="*/ 16022 w 5545512"/>
                <a:gd name="connsiteY3-178" fmla="*/ 3922429 h 4301564"/>
                <a:gd name="connsiteX4-179" fmla="*/ 0 w 5545512"/>
                <a:gd name="connsiteY4-180" fmla="*/ 0 h 4301564"/>
                <a:gd name="connsiteX0-181" fmla="*/ 0 w 5532435"/>
                <a:gd name="connsiteY0-182" fmla="*/ 399173 h 4700737"/>
                <a:gd name="connsiteX1-183" fmla="*/ 5531747 w 5532435"/>
                <a:gd name="connsiteY1-184" fmla="*/ 0 h 4700737"/>
                <a:gd name="connsiteX2-185" fmla="*/ 5532435 w 5532435"/>
                <a:gd name="connsiteY2-186" fmla="*/ 4700737 h 4700737"/>
                <a:gd name="connsiteX3-187" fmla="*/ 16022 w 5532435"/>
                <a:gd name="connsiteY3-188" fmla="*/ 4321602 h 4700737"/>
                <a:gd name="connsiteX4-189" fmla="*/ 0 w 5532435"/>
                <a:gd name="connsiteY4-190" fmla="*/ 399173 h 4700737"/>
                <a:gd name="connsiteX0-191" fmla="*/ 0 w 10720993"/>
                <a:gd name="connsiteY0-192" fmla="*/ 0 h 4301564"/>
                <a:gd name="connsiteX1-193" fmla="*/ 10720993 w 10720993"/>
                <a:gd name="connsiteY1-194" fmla="*/ 27529 h 4301564"/>
                <a:gd name="connsiteX2-195" fmla="*/ 5532435 w 10720993"/>
                <a:gd name="connsiteY2-196" fmla="*/ 4301564 h 4301564"/>
                <a:gd name="connsiteX3-197" fmla="*/ 16022 w 10720993"/>
                <a:gd name="connsiteY3-198" fmla="*/ 3922429 h 4301564"/>
                <a:gd name="connsiteX4-199" fmla="*/ 0 w 10720993"/>
                <a:gd name="connsiteY4-200" fmla="*/ 0 h 4301564"/>
                <a:gd name="connsiteX0-201" fmla="*/ 0 w 10735446"/>
                <a:gd name="connsiteY0-202" fmla="*/ 0 h 4085142"/>
                <a:gd name="connsiteX1-203" fmla="*/ 10720993 w 10735446"/>
                <a:gd name="connsiteY1-204" fmla="*/ 27529 h 4085142"/>
                <a:gd name="connsiteX2-205" fmla="*/ 10735446 w 10735446"/>
                <a:gd name="connsiteY2-206" fmla="*/ 3916156 h 4085142"/>
                <a:gd name="connsiteX3-207" fmla="*/ 16022 w 10735446"/>
                <a:gd name="connsiteY3-208" fmla="*/ 3922429 h 4085142"/>
                <a:gd name="connsiteX4-209" fmla="*/ 0 w 10735446"/>
                <a:gd name="connsiteY4-210" fmla="*/ 0 h 4085142"/>
                <a:gd name="connsiteX0-211" fmla="*/ 0 w 10735446"/>
                <a:gd name="connsiteY0-212" fmla="*/ 0 h 4291397"/>
                <a:gd name="connsiteX1-213" fmla="*/ 10720993 w 10735446"/>
                <a:gd name="connsiteY1-214" fmla="*/ 27529 h 4291397"/>
                <a:gd name="connsiteX2-215" fmla="*/ 10735446 w 10735446"/>
                <a:gd name="connsiteY2-216" fmla="*/ 3916156 h 4291397"/>
                <a:gd name="connsiteX3-217" fmla="*/ 16022 w 10735446"/>
                <a:gd name="connsiteY3-218" fmla="*/ 3922429 h 4291397"/>
                <a:gd name="connsiteX4-219" fmla="*/ 0 w 10735446"/>
                <a:gd name="connsiteY4-220" fmla="*/ 0 h 4291397"/>
                <a:gd name="connsiteX0-221" fmla="*/ 0 w 10735446"/>
                <a:gd name="connsiteY0-222" fmla="*/ 0 h 4329350"/>
                <a:gd name="connsiteX1-223" fmla="*/ 10720993 w 10735446"/>
                <a:gd name="connsiteY1-224" fmla="*/ 27529 h 4329350"/>
                <a:gd name="connsiteX2-225" fmla="*/ 10735446 w 10735446"/>
                <a:gd name="connsiteY2-226" fmla="*/ 3916156 h 4329350"/>
                <a:gd name="connsiteX3-227" fmla="*/ 16022 w 10735446"/>
                <a:gd name="connsiteY3-228" fmla="*/ 3922429 h 4329350"/>
                <a:gd name="connsiteX4-229" fmla="*/ 0 w 10735446"/>
                <a:gd name="connsiteY4-230" fmla="*/ 0 h 4329350"/>
                <a:gd name="connsiteX0-231" fmla="*/ 0 w 10735446"/>
                <a:gd name="connsiteY0-232" fmla="*/ 0 h 4329351"/>
                <a:gd name="connsiteX1-233" fmla="*/ 10720993 w 10735446"/>
                <a:gd name="connsiteY1-234" fmla="*/ 27529 h 4329351"/>
                <a:gd name="connsiteX2-235" fmla="*/ 10735446 w 10735446"/>
                <a:gd name="connsiteY2-236" fmla="*/ 3916156 h 4329351"/>
                <a:gd name="connsiteX3-237" fmla="*/ 16022 w 10735446"/>
                <a:gd name="connsiteY3-238" fmla="*/ 3922429 h 4329351"/>
                <a:gd name="connsiteX4-239" fmla="*/ 0 w 10735446"/>
                <a:gd name="connsiteY4-240" fmla="*/ 0 h 4329351"/>
                <a:gd name="connsiteX0-241" fmla="*/ 0 w 10735446"/>
                <a:gd name="connsiteY0-242" fmla="*/ 0 h 4308001"/>
                <a:gd name="connsiteX1-243" fmla="*/ 10720993 w 10735446"/>
                <a:gd name="connsiteY1-244" fmla="*/ 27529 h 4308001"/>
                <a:gd name="connsiteX2-245" fmla="*/ 10735446 w 10735446"/>
                <a:gd name="connsiteY2-246" fmla="*/ 3916156 h 4308001"/>
                <a:gd name="connsiteX3-247" fmla="*/ 16022 w 10735446"/>
                <a:gd name="connsiteY3-248" fmla="*/ 3922429 h 4308001"/>
                <a:gd name="connsiteX4-249" fmla="*/ 0 w 10735446"/>
                <a:gd name="connsiteY4-250" fmla="*/ 0 h 4308001"/>
                <a:gd name="connsiteX0-251" fmla="*/ 0 w 10735446"/>
                <a:gd name="connsiteY0-252" fmla="*/ 241756 h 4549757"/>
                <a:gd name="connsiteX1-253" fmla="*/ 10720993 w 10735446"/>
                <a:gd name="connsiteY1-254" fmla="*/ 269285 h 4549757"/>
                <a:gd name="connsiteX2-255" fmla="*/ 10735446 w 10735446"/>
                <a:gd name="connsiteY2-256" fmla="*/ 4157912 h 4549757"/>
                <a:gd name="connsiteX3-257" fmla="*/ 16022 w 10735446"/>
                <a:gd name="connsiteY3-258" fmla="*/ 4164185 h 4549757"/>
                <a:gd name="connsiteX4-259" fmla="*/ 0 w 10735446"/>
                <a:gd name="connsiteY4-260" fmla="*/ 241756 h 4549757"/>
                <a:gd name="connsiteX0-261" fmla="*/ 0 w 10735446"/>
                <a:gd name="connsiteY0-262" fmla="*/ 404548 h 4712549"/>
                <a:gd name="connsiteX1-263" fmla="*/ 10720993 w 10735446"/>
                <a:gd name="connsiteY1-264" fmla="*/ 432077 h 4712549"/>
                <a:gd name="connsiteX2-265" fmla="*/ 10735446 w 10735446"/>
                <a:gd name="connsiteY2-266" fmla="*/ 4320704 h 4712549"/>
                <a:gd name="connsiteX3-267" fmla="*/ 16022 w 10735446"/>
                <a:gd name="connsiteY3-268" fmla="*/ 4326977 h 4712549"/>
                <a:gd name="connsiteX4-269" fmla="*/ 0 w 10735446"/>
                <a:gd name="connsiteY4-270" fmla="*/ 404548 h 47125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735446" h="4712549">
                  <a:moveTo>
                    <a:pt x="0" y="404548"/>
                  </a:moveTo>
                  <a:cubicBezTo>
                    <a:pt x="531692" y="-150624"/>
                    <a:pt x="10616003" y="-127682"/>
                    <a:pt x="10720993" y="432077"/>
                  </a:cubicBezTo>
                  <a:cubicBezTo>
                    <a:pt x="10721222" y="1998989"/>
                    <a:pt x="10735217" y="2753792"/>
                    <a:pt x="10735446" y="4320704"/>
                  </a:cubicBezTo>
                  <a:cubicBezTo>
                    <a:pt x="9685811" y="4869150"/>
                    <a:pt x="633635" y="4814524"/>
                    <a:pt x="16022" y="4326977"/>
                  </a:cubicBezTo>
                  <a:cubicBezTo>
                    <a:pt x="11259" y="3047966"/>
                    <a:pt x="4763" y="1683559"/>
                    <a:pt x="0" y="404548"/>
                  </a:cubicBezTo>
                  <a:close/>
                </a:path>
              </a:pathLst>
            </a:custGeom>
            <a:gradFill>
              <a:gsLst>
                <a:gs pos="0">
                  <a:schemeClr val="bg1">
                    <a:lumMod val="95000"/>
                    <a:alpha val="64000"/>
                  </a:schemeClr>
                </a:gs>
                <a:gs pos="100000">
                  <a:srgbClr val="C4AD8F">
                    <a:alpha val="80000"/>
                  </a:srgbClr>
                </a:gs>
                <a:gs pos="50000">
                  <a:schemeClr val="accent1">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sp>
          <p:nvSpPr>
            <p:cNvPr id="71" name="椭圆 70"/>
            <p:cNvSpPr/>
            <p:nvPr/>
          </p:nvSpPr>
          <p:spPr>
            <a:xfrm rot="10800000">
              <a:off x="602566" y="1098775"/>
              <a:ext cx="10986868" cy="851761"/>
            </a:xfrm>
            <a:prstGeom prst="ellipse">
              <a:avLst/>
            </a:prstGeom>
            <a:noFill/>
            <a:ln w="19050" cap="rnd">
              <a:gradFill>
                <a:gsLst>
                  <a:gs pos="36000">
                    <a:srgbClr val="93683D">
                      <a:alpha val="0"/>
                    </a:srgbClr>
                  </a:gs>
                  <a:gs pos="100000">
                    <a:srgbClr val="93683D"/>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72" name="椭圆 71"/>
            <p:cNvSpPr/>
            <p:nvPr/>
          </p:nvSpPr>
          <p:spPr>
            <a:xfrm>
              <a:off x="602566" y="5064394"/>
              <a:ext cx="10986868" cy="851761"/>
            </a:xfrm>
            <a:prstGeom prst="ellipse">
              <a:avLst/>
            </a:prstGeom>
            <a:noFill/>
            <a:ln w="19050" cap="rnd">
              <a:gradFill>
                <a:gsLst>
                  <a:gs pos="36000">
                    <a:srgbClr val="93683D">
                      <a:alpha val="0"/>
                    </a:srgbClr>
                  </a:gs>
                  <a:gs pos="100000">
                    <a:srgbClr val="93683D"/>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grpSp>
      <p:pic>
        <p:nvPicPr>
          <p:cNvPr id="3" name="图形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6321" y="1349396"/>
            <a:ext cx="9982283" cy="4887748"/>
          </a:xfrm>
          <a:prstGeom prst="rect">
            <a:avLst/>
          </a:prstGeom>
        </p:spPr>
      </p:pic>
      <p:sp>
        <p:nvSpPr>
          <p:cNvPr id="48" name="object 58"/>
          <p:cNvSpPr txBox="1"/>
          <p:nvPr/>
        </p:nvSpPr>
        <p:spPr>
          <a:xfrm>
            <a:off x="1752567" y="2770832"/>
            <a:ext cx="864057" cy="1127553"/>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U.S.</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28 Liberty</a:t>
            </a:r>
            <a:endParaRPr lang="en-US"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dirty="0" err="1">
                <a:latin typeface="Politica" panose="02000503000000000000" pitchFamily="2" charset="0"/>
                <a:ea typeface="HYQIHEIX1-45W EXTRALIGHT" pitchFamily="18" charset="-122"/>
                <a:cs typeface="Arial" panose="020B0604020202020204" pitchFamily="34" charset="0"/>
              </a:rPr>
              <a:t>Fourtrees</a:t>
            </a:r>
            <a:endParaRPr lang="en-US"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dirty="0">
                <a:latin typeface="Politica" panose="02000503000000000000" pitchFamily="2" charset="0"/>
                <a:ea typeface="HYQIHEIX1-45W EXTRALIGHT" pitchFamily="18" charset="-122"/>
                <a:cs typeface="Arial" panose="020B0604020202020204" pitchFamily="34" charset="0"/>
              </a:rPr>
              <a:t>Everest</a:t>
            </a: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St. John</a:t>
            </a: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WEI Beauty</a:t>
            </a:r>
          </a:p>
        </p:txBody>
      </p:sp>
      <p:sp>
        <p:nvSpPr>
          <p:cNvPr id="49" name="object 59"/>
          <p:cNvSpPr txBox="1"/>
          <p:nvPr/>
        </p:nvSpPr>
        <p:spPr>
          <a:xfrm>
            <a:off x="1772526" y="1182777"/>
            <a:ext cx="976719" cy="1319913"/>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FRANCE</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Club Med</a:t>
            </a: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LANVIN</a:t>
            </a:r>
            <a:endParaRPr lang="en-US"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TRIDEM</a:t>
            </a: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PAREF</a:t>
            </a: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DJULA</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St Hubert</a:t>
            </a:r>
          </a:p>
        </p:txBody>
      </p:sp>
      <p:sp>
        <p:nvSpPr>
          <p:cNvPr id="50" name="object 69"/>
          <p:cNvSpPr txBox="1"/>
          <p:nvPr/>
        </p:nvSpPr>
        <p:spPr>
          <a:xfrm>
            <a:off x="3143061" y="5332887"/>
            <a:ext cx="853365" cy="557460"/>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BRAZIL</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Rio Bravo </a:t>
            </a: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Guide</a:t>
            </a:r>
          </a:p>
        </p:txBody>
      </p:sp>
      <p:sp>
        <p:nvSpPr>
          <p:cNvPr id="51" name="object 70"/>
          <p:cNvSpPr txBox="1"/>
          <p:nvPr/>
        </p:nvSpPr>
        <p:spPr>
          <a:xfrm>
            <a:off x="1748915" y="4627637"/>
            <a:ext cx="829683" cy="365100"/>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PERU</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La </a:t>
            </a:r>
            <a:r>
              <a:rPr dirty="0" err="1">
                <a:latin typeface="Politica" panose="02000503000000000000" pitchFamily="2" charset="0"/>
                <a:ea typeface="HYQIHEIX1-45W EXTRALIGHT" pitchFamily="18" charset="-122"/>
                <a:cs typeface="Arial" panose="020B0604020202020204" pitchFamily="34" charset="0"/>
              </a:rPr>
              <a:t>Positiva</a:t>
            </a:r>
            <a:endParaRPr dirty="0">
              <a:latin typeface="Politica" panose="02000503000000000000" pitchFamily="2" charset="0"/>
              <a:ea typeface="HYQIHEIX1-45W EXTRALIGHT" pitchFamily="18" charset="-122"/>
              <a:cs typeface="Arial" panose="020B0604020202020204" pitchFamily="34" charset="0"/>
            </a:endParaRPr>
          </a:p>
        </p:txBody>
      </p:sp>
      <p:sp>
        <p:nvSpPr>
          <p:cNvPr id="52" name="object 73"/>
          <p:cNvSpPr txBox="1"/>
          <p:nvPr/>
        </p:nvSpPr>
        <p:spPr>
          <a:xfrm>
            <a:off x="3135175" y="1173318"/>
            <a:ext cx="1542810" cy="883896"/>
          </a:xfrm>
          <a:prstGeom prst="rect">
            <a:avLst/>
          </a:prstGeom>
          <a:ln w="12700">
            <a:miter lim="400000"/>
          </a:ln>
        </p:spPr>
        <p:txBody>
          <a:bodyPr wrap="square" lIns="0" tIns="0" rIns="0" bIns="0">
            <a:spAutoFit/>
          </a:bodyPr>
          <a:lstStyle/>
          <a:p>
            <a:pPr indent="12700">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U.K.</a:t>
            </a:r>
            <a:endParaRPr dirty="0">
              <a:latin typeface="Politica" panose="02000503000000000000" pitchFamily="2" charset="0"/>
              <a:ea typeface="HYQIHEIX1-45W EXTRALIGHT" pitchFamily="18" charset="-122"/>
              <a:cs typeface="Arial" panose="020B0604020202020204" pitchFamily="34" charset="0"/>
            </a:endParaRPr>
          </a:p>
          <a:p>
            <a:pPr indent="12700">
              <a:lnSpc>
                <a:spcPts val="1400"/>
              </a:lnSpc>
              <a:defRPr sz="1000" spc="9">
                <a:solidFill>
                  <a:srgbClr val="5C5D5D"/>
                </a:solidFill>
              </a:defRPr>
            </a:pPr>
            <a:r>
              <a:rPr lang="en-CA" dirty="0">
                <a:latin typeface="Politica" panose="02000503000000000000" pitchFamily="2" charset="0"/>
                <a:ea typeface="HYQIHEIX1-45W EXTRALIGHT" pitchFamily="18" charset="-122"/>
                <a:cs typeface="Arial" panose="020B0604020202020204" pitchFamily="34" charset="0"/>
              </a:rPr>
              <a:t>Wolverhampton Wanderers F.C.</a:t>
            </a:r>
            <a:endParaRPr dirty="0">
              <a:latin typeface="Politica" panose="02000503000000000000" pitchFamily="2" charset="0"/>
              <a:ea typeface="HYQIHEIX1-45W EXTRALIGHT" pitchFamily="18" charset="-122"/>
              <a:cs typeface="Arial" panose="020B0604020202020204" pitchFamily="34" charset="0"/>
            </a:endParaRPr>
          </a:p>
          <a:p>
            <a:pPr indent="12700">
              <a:lnSpc>
                <a:spcPts val="1400"/>
              </a:lnSpc>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Thomas Cook</a:t>
            </a:r>
          </a:p>
          <a:p>
            <a:pPr indent="12700">
              <a:lnSpc>
                <a:spcPts val="1400"/>
              </a:lnSpc>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Resolution Property</a:t>
            </a:r>
            <a:endParaRPr lang="en-US" dirty="0">
              <a:latin typeface="Politica" panose="02000503000000000000" pitchFamily="2" charset="0"/>
              <a:ea typeface="HYQIHEIX1-45W EXTRALIGHT" pitchFamily="18" charset="-122"/>
              <a:cs typeface="Arial" panose="020B0604020202020204" pitchFamily="34" charset="0"/>
            </a:endParaRPr>
          </a:p>
          <a:p>
            <a:pPr indent="12700">
              <a:lnSpc>
                <a:spcPts val="1400"/>
              </a:lnSpc>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Silver</a:t>
            </a:r>
            <a:r>
              <a:rPr lang="en-US" altLang="zh-CN" spc="25" dirty="0">
                <a:latin typeface="Politica" panose="02000503000000000000" pitchFamily="2" charset="0"/>
                <a:ea typeface="HYQIHEIX1-45W EXTRALIGHT" pitchFamily="18" charset="-122"/>
                <a:cs typeface="Arial" panose="020B0604020202020204" pitchFamily="34" charset="0"/>
              </a:rPr>
              <a:t> </a:t>
            </a:r>
            <a:r>
              <a:rPr lang="en-US" altLang="zh-CN" dirty="0">
                <a:latin typeface="Politica" panose="02000503000000000000" pitchFamily="2" charset="0"/>
                <a:ea typeface="HYQIHEIX1-45W EXTRALIGHT" pitchFamily="18" charset="-122"/>
                <a:cs typeface="Arial" panose="020B0604020202020204" pitchFamily="34" charset="0"/>
              </a:rPr>
              <a:t>Cross</a:t>
            </a:r>
          </a:p>
        </p:txBody>
      </p:sp>
      <p:sp>
        <p:nvSpPr>
          <p:cNvPr id="53" name="object 55"/>
          <p:cNvSpPr txBox="1"/>
          <p:nvPr/>
        </p:nvSpPr>
        <p:spPr>
          <a:xfrm>
            <a:off x="5986730" y="5292316"/>
            <a:ext cx="1270110" cy="935192"/>
          </a:xfrm>
          <a:prstGeom prst="rect">
            <a:avLst/>
          </a:prstGeom>
          <a:ln w="12700">
            <a:miter lim="400000"/>
          </a:ln>
        </p:spPr>
        <p:txBody>
          <a:bodyPr wrap="square" lIns="0" tIns="0" rIns="0" bIns="0">
            <a:spAutoFit/>
          </a:bodyPr>
          <a:lstStyle/>
          <a:p>
            <a:pPr indent="12700" algn="just">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PORTUGAL</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err="1">
                <a:latin typeface="Politica" panose="02000503000000000000" pitchFamily="2" charset="0"/>
                <a:ea typeface="HYQIHEIX1-45W EXTRALIGHT" pitchFamily="18" charset="-122"/>
                <a:cs typeface="Arial" panose="020B0604020202020204" pitchFamily="34" charset="0"/>
              </a:rPr>
              <a:t>Fidelidade</a:t>
            </a:r>
            <a:endParaRPr lang="en-US"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BCP</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Luz </a:t>
            </a:r>
            <a:r>
              <a:rPr dirty="0" err="1">
                <a:latin typeface="Politica" panose="02000503000000000000" pitchFamily="2" charset="0"/>
                <a:ea typeface="HYQIHEIX1-45W EXTRALIGHT" pitchFamily="18" charset="-122"/>
                <a:cs typeface="Arial" panose="020B0604020202020204" pitchFamily="34" charset="0"/>
              </a:rPr>
              <a:t>Saúde</a:t>
            </a:r>
            <a:r>
              <a:rPr dirty="0">
                <a:latin typeface="Politica" panose="02000503000000000000" pitchFamily="2" charset="0"/>
                <a:ea typeface="HYQIHEIX1-45W EXTRALIGHT" pitchFamily="18" charset="-122"/>
                <a:cs typeface="Arial" panose="020B0604020202020204" pitchFamily="34" charset="0"/>
              </a:rPr>
              <a:t>  </a:t>
            </a:r>
            <a:endParaRPr lang="en-US"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dirty="0" err="1">
                <a:latin typeface="Politica" panose="02000503000000000000" pitchFamily="2" charset="0"/>
                <a:ea typeface="HYQIHEIX1-45W EXTRALIGHT" pitchFamily="18" charset="-122"/>
                <a:cs typeface="Arial" panose="020B0604020202020204" pitchFamily="34" charset="0"/>
              </a:rPr>
              <a:t>Fosun</a:t>
            </a:r>
            <a:r>
              <a:rPr lang="en-US" dirty="0">
                <a:latin typeface="Politica" panose="02000503000000000000" pitchFamily="2" charset="0"/>
                <a:ea typeface="HYQIHEIX1-45W EXTRALIGHT" pitchFamily="18" charset="-122"/>
                <a:cs typeface="Arial" panose="020B0604020202020204" pitchFamily="34" charset="0"/>
              </a:rPr>
              <a:t> Hive Iberia</a:t>
            </a:r>
            <a:endParaRPr dirty="0">
              <a:latin typeface="Politica" panose="02000503000000000000" pitchFamily="2" charset="0"/>
              <a:ea typeface="HYQIHEIX1-45W EXTRALIGHT" pitchFamily="18" charset="-122"/>
              <a:cs typeface="Arial" panose="020B0604020202020204" pitchFamily="34" charset="0"/>
            </a:endParaRPr>
          </a:p>
        </p:txBody>
      </p:sp>
      <p:sp>
        <p:nvSpPr>
          <p:cNvPr id="54" name="object 60"/>
          <p:cNvSpPr txBox="1"/>
          <p:nvPr/>
        </p:nvSpPr>
        <p:spPr>
          <a:xfrm>
            <a:off x="7335255" y="1645182"/>
            <a:ext cx="598600" cy="365100"/>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AUSTRIA</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Wolford</a:t>
            </a:r>
          </a:p>
        </p:txBody>
      </p:sp>
      <p:sp>
        <p:nvSpPr>
          <p:cNvPr id="55" name="object 61"/>
          <p:cNvSpPr txBox="1"/>
          <p:nvPr/>
        </p:nvSpPr>
        <p:spPr>
          <a:xfrm>
            <a:off x="8565583" y="1186175"/>
            <a:ext cx="1026303" cy="363305"/>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RUSSIA</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dirty="0">
                <a:latin typeface="Politica" panose="02000503000000000000" pitchFamily="2" charset="0"/>
                <a:ea typeface="HYQIHEIX1-45W EXTRALIGHT" pitchFamily="18" charset="-122"/>
                <a:cs typeface="Arial" panose="020B0604020202020204" pitchFamily="34" charset="0"/>
              </a:rPr>
              <a:t>Fosun Eurasia</a:t>
            </a:r>
            <a:endParaRPr dirty="0">
              <a:latin typeface="Politica" panose="02000503000000000000" pitchFamily="2" charset="0"/>
              <a:ea typeface="HYQIHEIX1-45W EXTRALIGHT" pitchFamily="18" charset="-122"/>
              <a:cs typeface="Arial" panose="020B0604020202020204" pitchFamily="34" charset="0"/>
            </a:endParaRPr>
          </a:p>
        </p:txBody>
      </p:sp>
      <p:sp>
        <p:nvSpPr>
          <p:cNvPr id="56" name="object 62"/>
          <p:cNvSpPr txBox="1"/>
          <p:nvPr/>
        </p:nvSpPr>
        <p:spPr>
          <a:xfrm>
            <a:off x="4630742" y="1155085"/>
            <a:ext cx="881048" cy="1127553"/>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GERMANY</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HAL</a:t>
            </a: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FFT</a:t>
            </a: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NAGA</a:t>
            </a: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Koller</a:t>
            </a: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Tom Tailor </a:t>
            </a:r>
            <a:endParaRPr lang="en-US" dirty="0">
              <a:latin typeface="Politica" panose="02000503000000000000" pitchFamily="2" charset="0"/>
              <a:ea typeface="HYQIHEIX1-45W EXTRALIGHT" pitchFamily="18" charset="-122"/>
              <a:cs typeface="Arial" panose="020B0604020202020204" pitchFamily="34" charset="0"/>
            </a:endParaRPr>
          </a:p>
        </p:txBody>
      </p:sp>
      <p:sp>
        <p:nvSpPr>
          <p:cNvPr id="57" name="object 63"/>
          <p:cNvSpPr txBox="1"/>
          <p:nvPr/>
        </p:nvSpPr>
        <p:spPr>
          <a:xfrm>
            <a:off x="5986729" y="1166206"/>
            <a:ext cx="1270110" cy="557460"/>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ISRAEL</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err="1">
                <a:latin typeface="Politica" panose="02000503000000000000" pitchFamily="2" charset="0"/>
                <a:ea typeface="HYQIHEIX1-45W EXTRALIGHT" pitchFamily="18" charset="-122"/>
                <a:cs typeface="Arial" panose="020B0604020202020204" pitchFamily="34" charset="0"/>
              </a:rPr>
              <a:t>Sisram</a:t>
            </a:r>
            <a:r>
              <a:rPr dirty="0">
                <a:latin typeface="Politica" panose="02000503000000000000" pitchFamily="2" charset="0"/>
                <a:ea typeface="HYQIHEIX1-45W EXTRALIGHT" pitchFamily="18" charset="-122"/>
                <a:cs typeface="Arial" panose="020B0604020202020204" pitchFamily="34" charset="0"/>
              </a:rPr>
              <a:t> Med</a:t>
            </a: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AHAVA</a:t>
            </a:r>
          </a:p>
        </p:txBody>
      </p:sp>
      <p:sp>
        <p:nvSpPr>
          <p:cNvPr id="58" name="object 65"/>
          <p:cNvSpPr txBox="1"/>
          <p:nvPr/>
        </p:nvSpPr>
        <p:spPr>
          <a:xfrm>
            <a:off x="9896910" y="5259436"/>
            <a:ext cx="1289043" cy="935192"/>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JAPAN</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IDERA</a:t>
            </a:r>
            <a:endParaRPr lang="en-US"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err="1">
                <a:latin typeface="Politica" panose="02000503000000000000" pitchFamily="2" charset="0"/>
                <a:ea typeface="HYQIHEIX1-45W EXTRALIGHT" pitchFamily="18" charset="-122"/>
                <a:cs typeface="Arial" panose="020B0604020202020204" pitchFamily="34" charset="0"/>
              </a:rPr>
              <a:t>Tomamu</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The Court</a:t>
            </a:r>
          </a:p>
          <a:p>
            <a:pPr marR="5080" indent="12700">
              <a:lnSpc>
                <a:spcPts val="1400"/>
              </a:lnSpc>
              <a:spcBef>
                <a:spcPts val="100"/>
              </a:spcBef>
              <a:defRPr sz="1000" spc="9">
                <a:solidFill>
                  <a:srgbClr val="5C5D5D"/>
                </a:solidFill>
              </a:defRPr>
            </a:pPr>
            <a:r>
              <a:rPr lang="en-US" dirty="0">
                <a:latin typeface="Politica" panose="02000503000000000000" pitchFamily="2" charset="0"/>
                <a:ea typeface="HYQIHEIX1-45W EXTRALIGHT" pitchFamily="18" charset="-122"/>
                <a:cs typeface="Arial" panose="020B0604020202020204" pitchFamily="34" charset="0"/>
              </a:rPr>
              <a:t>MIRAI</a:t>
            </a:r>
            <a:endParaRPr dirty="0">
              <a:latin typeface="Politica" panose="02000503000000000000" pitchFamily="2" charset="0"/>
              <a:ea typeface="HYQIHEIX1-45W EXTRALIGHT" pitchFamily="18" charset="-122"/>
              <a:cs typeface="Arial" panose="020B0604020202020204" pitchFamily="34" charset="0"/>
            </a:endParaRPr>
          </a:p>
        </p:txBody>
      </p:sp>
      <p:sp>
        <p:nvSpPr>
          <p:cNvPr id="59" name="object 67"/>
          <p:cNvSpPr txBox="1"/>
          <p:nvPr/>
        </p:nvSpPr>
        <p:spPr>
          <a:xfrm>
            <a:off x="8688128" y="5282167"/>
            <a:ext cx="903758" cy="363305"/>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AUSTRALIA</a:t>
            </a:r>
          </a:p>
          <a:p>
            <a:pPr marR="5080" indent="12700">
              <a:lnSpc>
                <a:spcPts val="1400"/>
              </a:lnSpc>
              <a:spcBef>
                <a:spcPts val="100"/>
              </a:spcBef>
              <a:defRPr sz="1000" spc="9">
                <a:solidFill>
                  <a:srgbClr val="5C5D5D"/>
                </a:solidFill>
              </a:defRPr>
            </a:pPr>
            <a:r>
              <a:rPr lang="en-CA" dirty="0">
                <a:latin typeface="Politica" panose="02000503000000000000" pitchFamily="2" charset="0"/>
                <a:ea typeface="HYQIHEIX1-45W EXTRALIGHT" pitchFamily="18" charset="-122"/>
                <a:cs typeface="Arial" panose="020B0604020202020204" pitchFamily="34" charset="0"/>
              </a:rPr>
              <a:t>Roc Oil</a:t>
            </a:r>
            <a:endParaRPr dirty="0">
              <a:latin typeface="Politica" panose="02000503000000000000" pitchFamily="2" charset="0"/>
              <a:ea typeface="HYQIHEIX1-45W EXTRALIGHT" pitchFamily="18" charset="-122"/>
              <a:cs typeface="Arial" panose="020B0604020202020204" pitchFamily="34" charset="0"/>
            </a:endParaRPr>
          </a:p>
        </p:txBody>
      </p:sp>
      <p:sp>
        <p:nvSpPr>
          <p:cNvPr id="60" name="object 68"/>
          <p:cNvSpPr txBox="1"/>
          <p:nvPr/>
        </p:nvSpPr>
        <p:spPr>
          <a:xfrm>
            <a:off x="7335254" y="5282167"/>
            <a:ext cx="1161602" cy="742767"/>
          </a:xfrm>
          <a:prstGeom prst="rect">
            <a:avLst/>
          </a:prstGeom>
          <a:ln w="12700">
            <a:miter lim="400000"/>
          </a:ln>
        </p:spPr>
        <p:txBody>
          <a:bodyPr wrap="square" lIns="0" tIns="0" rIns="0" bIns="0">
            <a:spAutoFit/>
          </a:bodyPr>
          <a:lstStyle/>
          <a:p>
            <a:pPr indent="12700">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INDIA</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Gland Pharma </a:t>
            </a:r>
            <a:endParaRPr lang="en-US"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dirty="0" err="1">
                <a:latin typeface="Politica" panose="02000503000000000000" pitchFamily="2" charset="0"/>
                <a:ea typeface="HYQIHEIX1-45W EXTRALIGHT" pitchFamily="18" charset="-122"/>
                <a:cs typeface="Arial" panose="020B0604020202020204" pitchFamily="34" charset="0"/>
              </a:rPr>
              <a:t>Delhivery</a:t>
            </a:r>
            <a:endParaRPr lang="en-US"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dirty="0">
                <a:latin typeface="Politica" panose="02000503000000000000" pitchFamily="2" charset="0"/>
                <a:ea typeface="HYQIHEIX1-45W EXTRALIGHT" pitchFamily="18" charset="-122"/>
                <a:cs typeface="Arial" panose="020B0604020202020204" pitchFamily="34" charset="0"/>
              </a:rPr>
              <a:t>HCZ</a:t>
            </a:r>
            <a:r>
              <a:rPr lang="en-US" dirty="0">
                <a:highlight>
                  <a:srgbClr val="FFFF00"/>
                </a:highlight>
                <a:latin typeface="Politica" panose="02000503000000000000" pitchFamily="2" charset="0"/>
                <a:ea typeface="HYQIHEIX1-45W EXTRALIGHT" pitchFamily="18" charset="-122"/>
                <a:cs typeface="Arial" panose="020B0604020202020204" pitchFamily="34" charset="0"/>
              </a:rPr>
              <a:t> </a:t>
            </a:r>
          </a:p>
        </p:txBody>
      </p:sp>
      <p:sp>
        <p:nvSpPr>
          <p:cNvPr id="61" name="object 64"/>
          <p:cNvSpPr txBox="1"/>
          <p:nvPr/>
        </p:nvSpPr>
        <p:spPr>
          <a:xfrm>
            <a:off x="9876318" y="1144089"/>
            <a:ext cx="1794942" cy="3820598"/>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CHINA</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dirty="0">
                <a:latin typeface="Politica" panose="02000503000000000000" pitchFamily="2" charset="0"/>
                <a:ea typeface="HYQIHEIX1-45W EXTRALIGHT" pitchFamily="18" charset="-122"/>
                <a:cs typeface="Arial" panose="020B0604020202020204" pitchFamily="34" charset="0"/>
              </a:rPr>
              <a:t>Fosun Pharma</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dirty="0">
                <a:latin typeface="Politica" panose="02000503000000000000" pitchFamily="2" charset="0"/>
                <a:ea typeface="HYQIHEIX1-45W EXTRALIGHT" pitchFamily="18" charset="-122"/>
                <a:cs typeface="Arial" panose="020B0604020202020204" pitchFamily="34" charset="0"/>
              </a:rPr>
              <a:t>Shanghai </a:t>
            </a:r>
            <a:r>
              <a:rPr lang="en-CA" dirty="0" err="1">
                <a:latin typeface="Politica" panose="02000503000000000000" pitchFamily="2" charset="0"/>
                <a:ea typeface="HYQIHEIX1-45W EXTRALIGHT" pitchFamily="18" charset="-122"/>
                <a:cs typeface="Arial" panose="020B0604020202020204" pitchFamily="34" charset="0"/>
              </a:rPr>
              <a:t>Henlius</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dirty="0">
                <a:latin typeface="Politica" panose="02000503000000000000" pitchFamily="2" charset="0"/>
                <a:ea typeface="HYQIHEIX1-45W EXTRALIGHT" pitchFamily="18" charset="-122"/>
                <a:cs typeface="Arial" panose="020B0604020202020204" pitchFamily="34" charset="0"/>
              </a:rPr>
              <a:t>Sinopharm Group</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dirty="0" err="1">
                <a:latin typeface="Politica" panose="02000503000000000000" pitchFamily="2" charset="0"/>
                <a:ea typeface="HYQIHEIX1-45W EXTRALIGHT" pitchFamily="18" charset="-122"/>
                <a:cs typeface="Arial" panose="020B0604020202020204" pitchFamily="34" charset="0"/>
              </a:rPr>
              <a:t>Starcastle</a:t>
            </a:r>
            <a:r>
              <a:rPr lang="en-CA" dirty="0">
                <a:latin typeface="Politica" panose="02000503000000000000" pitchFamily="2" charset="0"/>
                <a:ea typeface="HYQIHEIX1-45W EXTRALIGHT" pitchFamily="18" charset="-122"/>
                <a:cs typeface="Arial" panose="020B0604020202020204" pitchFamily="34" charset="0"/>
              </a:rPr>
              <a:t> Senior Living</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dirty="0" err="1">
                <a:latin typeface="Politica" panose="02000503000000000000" pitchFamily="2" charset="0"/>
                <a:ea typeface="HYQIHEIX1-45W EXTRALIGHT" pitchFamily="18" charset="-122"/>
                <a:cs typeface="Arial" panose="020B0604020202020204" pitchFamily="34" charset="0"/>
              </a:rPr>
              <a:t>Yuyuan</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dirty="0" err="1">
                <a:latin typeface="Politica" panose="02000503000000000000" pitchFamily="2" charset="0"/>
                <a:ea typeface="HYQIHEIX1-45W EXTRALIGHT" pitchFamily="18" charset="-122"/>
                <a:cs typeface="Arial" panose="020B0604020202020204" pitchFamily="34" charset="0"/>
              </a:rPr>
              <a:t>Laomiao</a:t>
            </a:r>
            <a:endParaRPr lang="en-US"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altLang="zh-CN" dirty="0" err="1">
                <a:latin typeface="Politica" panose="02000503000000000000" pitchFamily="2" charset="0"/>
                <a:ea typeface="HYQIHEIX1-45W EXTRALIGHT" pitchFamily="18" charset="-122"/>
                <a:cs typeface="Arial" panose="020B0604020202020204" pitchFamily="34" charset="0"/>
              </a:rPr>
              <a:t>Shede</a:t>
            </a:r>
            <a:r>
              <a:rPr lang="en-CA" altLang="zh-CN" dirty="0">
                <a:latin typeface="Politica" panose="02000503000000000000" pitchFamily="2" charset="0"/>
                <a:ea typeface="HYQIHEIX1-45W EXTRALIGHT" pitchFamily="18" charset="-122"/>
                <a:cs typeface="Arial" panose="020B0604020202020204" pitchFamily="34" charset="0"/>
              </a:rPr>
              <a:t> Spirits</a:t>
            </a:r>
            <a:endParaRPr lang="en-US" altLang="zh-CN"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dirty="0">
                <a:latin typeface="Politica" panose="02000503000000000000" pitchFamily="2" charset="0"/>
                <a:ea typeface="HYQIHEIX1-45W EXTRALIGHT" pitchFamily="18" charset="-122"/>
                <a:cs typeface="Arial" panose="020B0604020202020204" pitchFamily="34" charset="0"/>
              </a:rPr>
              <a:t>Fosun Tourism Group</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dirty="0">
                <a:latin typeface="Politica" panose="02000503000000000000" pitchFamily="2" charset="0"/>
                <a:ea typeface="HYQIHEIX1-45W EXTRALIGHT" pitchFamily="18" charset="-122"/>
                <a:cs typeface="Arial" panose="020B0604020202020204" pitchFamily="34" charset="0"/>
              </a:rPr>
              <a:t>Atlantis </a:t>
            </a:r>
            <a:r>
              <a:rPr lang="en-CA" dirty="0" err="1">
                <a:latin typeface="Politica" panose="02000503000000000000" pitchFamily="2" charset="0"/>
                <a:ea typeface="HYQIHEIX1-45W EXTRALIGHT" pitchFamily="18" charset="-122"/>
                <a:cs typeface="Arial" panose="020B0604020202020204" pitchFamily="34" charset="0"/>
              </a:rPr>
              <a:t>Sanya</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altLang="zh-CN" dirty="0">
                <a:latin typeface="Politica" panose="02000503000000000000" pitchFamily="2" charset="0"/>
                <a:ea typeface="HYQIHEIX1-45W EXTRALIGHT" pitchFamily="18" charset="-122"/>
                <a:cs typeface="Arial" panose="020B0604020202020204" pitchFamily="34" charset="0"/>
              </a:rPr>
              <a:t>Pramerica Fosun Life Insurance</a:t>
            </a:r>
          </a:p>
          <a:p>
            <a:pPr marR="5080" indent="12700">
              <a:lnSpc>
                <a:spcPts val="1400"/>
              </a:lnSpc>
              <a:spcBef>
                <a:spcPts val="100"/>
              </a:spcBef>
              <a:defRPr sz="1000" spc="9">
                <a:solidFill>
                  <a:srgbClr val="5C5D5D"/>
                </a:solidFill>
              </a:defRPr>
            </a:pPr>
            <a:r>
              <a:rPr lang="en-CA" altLang="zh-CN" dirty="0">
                <a:latin typeface="Politica" panose="02000503000000000000" pitchFamily="2" charset="0"/>
                <a:ea typeface="HYQIHEIX1-45W EXTRALIGHT" pitchFamily="18" charset="-122"/>
                <a:cs typeface="Arial" panose="020B0604020202020204" pitchFamily="34" charset="0"/>
              </a:rPr>
              <a:t>Fosun Wealth</a:t>
            </a:r>
            <a:endParaRPr lang="en-US" altLang="zh-CN"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altLang="zh-CN" dirty="0">
                <a:latin typeface="Politica" panose="02000503000000000000" pitchFamily="2" charset="0"/>
                <a:ea typeface="HYQIHEIX1-45W EXTRALIGHT" pitchFamily="18" charset="-122"/>
                <a:cs typeface="Arial" panose="020B0604020202020204" pitchFamily="34" charset="0"/>
              </a:rPr>
              <a:t>Fosun RZ Capital</a:t>
            </a:r>
            <a:endParaRPr lang="en-US" altLang="zh-CN"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altLang="zh-CN" dirty="0">
                <a:latin typeface="Politica" panose="02000503000000000000" pitchFamily="2" charset="0"/>
                <a:ea typeface="HYQIHEIX1-45W EXTRALIGHT" pitchFamily="18" charset="-122"/>
                <a:cs typeface="Arial" panose="020B0604020202020204" pitchFamily="34" charset="0"/>
              </a:rPr>
              <a:t>Fosun</a:t>
            </a:r>
            <a:r>
              <a:rPr lang="en-US" altLang="zh-CN" dirty="0">
                <a:latin typeface="Politica" panose="02000503000000000000" pitchFamily="2" charset="0"/>
                <a:ea typeface="HYQIHEIX1-45W EXTRALIGHT" pitchFamily="18" charset="-122"/>
                <a:cs typeface="Arial" panose="020B0604020202020204" pitchFamily="34" charset="0"/>
              </a:rPr>
              <a:t> </a:t>
            </a:r>
            <a:r>
              <a:rPr lang="en-CA" altLang="zh-CN" dirty="0">
                <a:latin typeface="Politica" panose="02000503000000000000" pitchFamily="2" charset="0"/>
                <a:ea typeface="HYQIHEIX1-45W EXTRALIGHT" pitchFamily="18" charset="-122"/>
                <a:cs typeface="Arial" panose="020B0604020202020204" pitchFamily="34" charset="0"/>
              </a:rPr>
              <a:t>Capital</a:t>
            </a:r>
            <a:endParaRPr lang="en-US" altLang="zh-CN"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BFC</a:t>
            </a:r>
          </a:p>
          <a:p>
            <a:pPr marR="5080" indent="12700">
              <a:lnSpc>
                <a:spcPts val="1400"/>
              </a:lnSpc>
              <a:spcBef>
                <a:spcPts val="100"/>
              </a:spcBef>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Nanjing Iron &amp; Steel</a:t>
            </a:r>
            <a:endParaRPr lang="zh-CN" altLang="en-US"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dirty="0" err="1">
                <a:latin typeface="Politica" panose="02000503000000000000" pitchFamily="2" charset="0"/>
                <a:ea typeface="HYQIHEIX1-45W EXTRALIGHT" pitchFamily="18" charset="-122"/>
                <a:cs typeface="Arial" panose="020B0604020202020204" pitchFamily="34" charset="0"/>
              </a:rPr>
              <a:t>Hainang</a:t>
            </a:r>
            <a:r>
              <a:rPr lang="en-CA" dirty="0">
                <a:latin typeface="Politica" panose="02000503000000000000" pitchFamily="2" charset="0"/>
                <a:ea typeface="HYQIHEIX1-45W EXTRALIGHT" pitchFamily="18" charset="-122"/>
                <a:cs typeface="Arial" panose="020B0604020202020204" pitchFamily="34" charset="0"/>
              </a:rPr>
              <a:t> Mining</a:t>
            </a:r>
            <a:endParaRPr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altLang="zh-CN" dirty="0" err="1">
                <a:latin typeface="Politica" panose="02000503000000000000" pitchFamily="2" charset="0"/>
                <a:ea typeface="HYQIHEIX1-45W EXTRALIGHT" pitchFamily="18" charset="-122"/>
                <a:cs typeface="Arial" panose="020B0604020202020204" pitchFamily="34" charset="0"/>
              </a:rPr>
              <a:t>Easun</a:t>
            </a:r>
            <a:r>
              <a:rPr lang="en-CA" altLang="zh-CN" dirty="0">
                <a:latin typeface="Politica" panose="02000503000000000000" pitchFamily="2" charset="0"/>
                <a:ea typeface="HYQIHEIX1-45W EXTRALIGHT" pitchFamily="18" charset="-122"/>
                <a:cs typeface="Arial" panose="020B0604020202020204" pitchFamily="34" charset="0"/>
              </a:rPr>
              <a:t> Technology</a:t>
            </a:r>
            <a:endParaRPr lang="en-US" altLang="zh-CN"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CA" altLang="zh-CN" dirty="0">
                <a:latin typeface="Politica" panose="02000503000000000000" pitchFamily="2" charset="0"/>
                <a:ea typeface="HYQIHEIX1-45W EXTRALIGHT" pitchFamily="18" charset="-122"/>
                <a:cs typeface="Arial" panose="020B0604020202020204" pitchFamily="34" charset="0"/>
              </a:rPr>
              <a:t>JEVE</a:t>
            </a:r>
            <a:endParaRPr lang="en-US" altLang="zh-CN" dirty="0">
              <a:latin typeface="Politica" panose="02000503000000000000" pitchFamily="2" charset="0"/>
              <a:ea typeface="HYQIHEIX1-45W EXTRALIGHT" pitchFamily="18" charset="-122"/>
              <a:cs typeface="Arial" panose="020B0604020202020204" pitchFamily="34" charset="0"/>
            </a:endParaRPr>
          </a:p>
          <a:p>
            <a:pPr marR="5080" indent="12700">
              <a:lnSpc>
                <a:spcPts val="1400"/>
              </a:lnSpc>
              <a:spcBef>
                <a:spcPts val="100"/>
              </a:spcBef>
              <a:defRPr sz="1000" spc="9">
                <a:solidFill>
                  <a:srgbClr val="5C5D5D"/>
                </a:solidFill>
              </a:defRPr>
            </a:pPr>
            <a:r>
              <a:rPr lang="en-US" dirty="0" err="1">
                <a:latin typeface="Politica" panose="02000503000000000000" pitchFamily="2" charset="0"/>
                <a:ea typeface="HYQIHEIX1-45W EXTRALIGHT" pitchFamily="18" charset="-122"/>
                <a:cs typeface="Arial" panose="020B0604020202020204" pitchFamily="34" charset="0"/>
              </a:rPr>
              <a:t>Wansheng</a:t>
            </a:r>
            <a:r>
              <a:rPr lang="en-US" dirty="0">
                <a:latin typeface="Politica" panose="02000503000000000000" pitchFamily="2" charset="0"/>
                <a:ea typeface="HYQIHEIX1-45W EXTRALIGHT" pitchFamily="18" charset="-122"/>
                <a:cs typeface="Arial" panose="020B0604020202020204" pitchFamily="34" charset="0"/>
              </a:rPr>
              <a:t> Co.</a:t>
            </a:r>
          </a:p>
        </p:txBody>
      </p:sp>
      <p:sp>
        <p:nvSpPr>
          <p:cNvPr id="63" name="object 55"/>
          <p:cNvSpPr txBox="1"/>
          <p:nvPr/>
        </p:nvSpPr>
        <p:spPr>
          <a:xfrm>
            <a:off x="1750569" y="5332887"/>
            <a:ext cx="1508372" cy="704360"/>
          </a:xfrm>
          <a:prstGeom prst="rect">
            <a:avLst/>
          </a:prstGeom>
          <a:ln w="12700">
            <a:miter lim="400000"/>
          </a:ln>
        </p:spPr>
        <p:txBody>
          <a:bodyPr lIns="0" tIns="0" rIns="0" bIns="0">
            <a:spAutoFit/>
          </a:bodyPr>
          <a:lstStyle/>
          <a:p>
            <a:pPr indent="12700" algn="just">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ITALY</a:t>
            </a:r>
            <a:endParaRPr dirty="0">
              <a:latin typeface="Politica" panose="02000503000000000000" pitchFamily="2" charset="0"/>
              <a:ea typeface="HYQIHEIX1-45W EXTRALIGHT" pitchFamily="18" charset="-122"/>
              <a:cs typeface="Arial" panose="020B0604020202020204" pitchFamily="34" charset="0"/>
            </a:endParaRPr>
          </a:p>
          <a:p>
            <a:pPr indent="12700" algn="just">
              <a:lnSpc>
                <a:spcPts val="1400"/>
              </a:lnSpc>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The </a:t>
            </a:r>
            <a:r>
              <a:rPr dirty="0" err="1">
                <a:latin typeface="Politica" panose="02000503000000000000" pitchFamily="2" charset="0"/>
                <a:ea typeface="HYQIHEIX1-45W EXTRALIGHT" pitchFamily="18" charset="-122"/>
                <a:cs typeface="Arial" panose="020B0604020202020204" pitchFamily="34" charset="0"/>
              </a:rPr>
              <a:t>Medelan</a:t>
            </a:r>
            <a:endParaRPr lang="en-US" dirty="0">
              <a:latin typeface="Politica" panose="02000503000000000000" pitchFamily="2" charset="0"/>
              <a:ea typeface="HYQIHEIX1-45W EXTRALIGHT" pitchFamily="18" charset="-122"/>
              <a:cs typeface="Arial" panose="020B0604020202020204" pitchFamily="34" charset="0"/>
            </a:endParaRPr>
          </a:p>
          <a:p>
            <a:pPr indent="12700" algn="just">
              <a:lnSpc>
                <a:spcPts val="1400"/>
              </a:lnSpc>
              <a:defRPr sz="1000" spc="9">
                <a:solidFill>
                  <a:srgbClr val="5C5D5D"/>
                </a:solidFill>
              </a:defRPr>
            </a:pPr>
            <a:r>
              <a:rPr lang="en-US" dirty="0">
                <a:latin typeface="Politica" panose="02000503000000000000" pitchFamily="2" charset="0"/>
                <a:ea typeface="HYQIHEIX1-45W EXTRALIGHT" pitchFamily="18" charset="-122"/>
                <a:cs typeface="Arial" panose="020B0604020202020204" pitchFamily="34" charset="0"/>
              </a:rPr>
              <a:t>Sergio Rossi</a:t>
            </a:r>
          </a:p>
          <a:p>
            <a:pPr indent="12700" algn="just">
              <a:lnSpc>
                <a:spcPts val="1400"/>
              </a:lnSpc>
              <a:defRPr sz="1000" spc="9">
                <a:solidFill>
                  <a:srgbClr val="5C5D5D"/>
                </a:solidFill>
              </a:defRPr>
            </a:pPr>
            <a:r>
              <a:rPr lang="en-US" altLang="zh-CN" dirty="0">
                <a:latin typeface="Politica" panose="02000503000000000000" pitchFamily="2" charset="0"/>
                <a:ea typeface="HYQIHEIX1-45W EXTRALIGHT" pitchFamily="18" charset="-122"/>
                <a:cs typeface="Arial" panose="020B0604020202020204" pitchFamily="34" charset="0"/>
              </a:rPr>
              <a:t>Caruso</a:t>
            </a:r>
          </a:p>
        </p:txBody>
      </p:sp>
      <p:sp>
        <p:nvSpPr>
          <p:cNvPr id="64" name="object 61"/>
          <p:cNvSpPr txBox="1"/>
          <p:nvPr/>
        </p:nvSpPr>
        <p:spPr>
          <a:xfrm>
            <a:off x="7335254" y="1166206"/>
            <a:ext cx="1026303" cy="352276"/>
          </a:xfrm>
          <a:prstGeom prst="rect">
            <a:avLst/>
          </a:prstGeom>
          <a:ln w="12700">
            <a:miter lim="400000"/>
          </a:ln>
        </p:spPr>
        <p:txBody>
          <a:bodyPr lIns="0" tIns="0" rIns="0" bIns="0">
            <a:spAutoFit/>
          </a:bodyPr>
          <a:lstStyle/>
          <a:p>
            <a:pPr indent="12700">
              <a:lnSpc>
                <a:spcPts val="1400"/>
              </a:lnSpc>
              <a:defRPr sz="1100" spc="90">
                <a:solidFill>
                  <a:srgbClr val="92673C"/>
                </a:solidFill>
              </a:defRPr>
            </a:pPr>
            <a:r>
              <a:rPr lang="en-CA" dirty="0">
                <a:latin typeface="Politica" panose="02000503000000000000" pitchFamily="2" charset="0"/>
                <a:ea typeface="HYQIHEIX1-45W EXTRALIGHT" pitchFamily="18" charset="-122"/>
                <a:cs typeface="Arial" panose="020B0604020202020204" pitchFamily="34" charset="0"/>
              </a:rPr>
              <a:t>BELGIUM</a:t>
            </a:r>
            <a:endParaRPr dirty="0">
              <a:latin typeface="Politica" panose="02000503000000000000" pitchFamily="2" charset="0"/>
              <a:ea typeface="HYQIHEIX1-45W EXTRALIGHT" pitchFamily="18" charset="-122"/>
              <a:cs typeface="Arial" panose="020B0604020202020204" pitchFamily="34" charset="0"/>
            </a:endParaRPr>
          </a:p>
          <a:p>
            <a:pPr indent="12700">
              <a:lnSpc>
                <a:spcPts val="1400"/>
              </a:lnSpc>
              <a:defRPr sz="1000" spc="9">
                <a:solidFill>
                  <a:srgbClr val="5C5D5D"/>
                </a:solidFill>
              </a:defRPr>
            </a:pPr>
            <a:r>
              <a:rPr dirty="0">
                <a:latin typeface="Politica" panose="02000503000000000000" pitchFamily="2" charset="0"/>
                <a:ea typeface="HYQIHEIX1-45W EXTRALIGHT" pitchFamily="18" charset="-122"/>
                <a:cs typeface="Arial" panose="020B0604020202020204" pitchFamily="34" charset="0"/>
              </a:rPr>
              <a:t>IGI</a:t>
            </a:r>
          </a:p>
        </p:txBody>
      </p:sp>
      <p:sp>
        <p:nvSpPr>
          <p:cNvPr id="67" name="矩形 66"/>
          <p:cNvSpPr/>
          <p:nvPr/>
        </p:nvSpPr>
        <p:spPr>
          <a:xfrm>
            <a:off x="4187698" y="5282167"/>
            <a:ext cx="2163647" cy="437556"/>
          </a:xfrm>
          <a:prstGeom prst="rect">
            <a:avLst/>
          </a:prstGeom>
        </p:spPr>
        <p:txBody>
          <a:bodyPr wrap="square">
            <a:spAutoFit/>
          </a:bodyPr>
          <a:lstStyle/>
          <a:p>
            <a:pPr lvl="0" indent="12700" algn="just">
              <a:lnSpc>
                <a:spcPts val="1400"/>
              </a:lnSpc>
              <a:defRPr sz="1100" spc="90">
                <a:solidFill>
                  <a:srgbClr val="92673C"/>
                </a:solidFill>
              </a:defRPr>
            </a:pPr>
            <a:r>
              <a:rPr lang="en-CA" altLang="zh-CN" sz="1100" spc="90" dirty="0">
                <a:solidFill>
                  <a:srgbClr val="92673C"/>
                </a:solidFill>
                <a:latin typeface="Politica" panose="02000503000000000000" pitchFamily="2" charset="0"/>
                <a:ea typeface="HYQIHEIX1-45W EXTRALIGHT" pitchFamily="18" charset="-122"/>
                <a:cs typeface="Arial" panose="020B0604020202020204" pitchFamily="34" charset="0"/>
              </a:rPr>
              <a:t>SINGAPORE</a:t>
            </a:r>
            <a:endParaRPr lang="en-US" altLang="zh-CN" sz="1100" spc="90" dirty="0">
              <a:solidFill>
                <a:srgbClr val="92673C"/>
              </a:solidFill>
              <a:latin typeface="Politica" panose="02000503000000000000" pitchFamily="2" charset="0"/>
              <a:ea typeface="HYQIHEIX1-45W EXTRALIGHT" pitchFamily="18" charset="-122"/>
              <a:cs typeface="Arial" panose="020B0604020202020204" pitchFamily="34" charset="0"/>
            </a:endParaRPr>
          </a:p>
          <a:p>
            <a:pPr lvl="0" indent="12700" algn="just">
              <a:lnSpc>
                <a:spcPts val="1400"/>
              </a:lnSpc>
              <a:defRPr sz="1100" spc="90">
                <a:solidFill>
                  <a:srgbClr val="92673C"/>
                </a:solidFill>
              </a:defRPr>
            </a:pPr>
            <a:r>
              <a:rPr lang="en-US" altLang="zh-CN" sz="1000" spc="9" dirty="0" err="1">
                <a:solidFill>
                  <a:srgbClr val="5C5D5D"/>
                </a:solidFill>
                <a:latin typeface="Politica" panose="02000503000000000000" pitchFamily="2" charset="0"/>
                <a:ea typeface="HYQIHEIX1-45W EXTRALIGHT" pitchFamily="18" charset="-122"/>
                <a:cs typeface="Arial" panose="020B0604020202020204" pitchFamily="34" charset="0"/>
              </a:rPr>
              <a:t>Fosun</a:t>
            </a:r>
            <a:r>
              <a:rPr lang="en-US" altLang="zh-CN" sz="1000" spc="9" dirty="0">
                <a:solidFill>
                  <a:srgbClr val="5C5D5D"/>
                </a:solidFill>
                <a:latin typeface="Politica" panose="02000503000000000000" pitchFamily="2" charset="0"/>
                <a:ea typeface="HYQIHEIX1-45W EXTRALIGHT" pitchFamily="18" charset="-122"/>
                <a:cs typeface="Arial" panose="020B0604020202020204" pitchFamily="34" charset="0"/>
              </a:rPr>
              <a:t> Hive Capital Management</a:t>
            </a:r>
          </a:p>
        </p:txBody>
      </p:sp>
      <p:sp>
        <p:nvSpPr>
          <p:cNvPr id="65" name="圆角矩形 64"/>
          <p:cNvSpPr/>
          <p:nvPr/>
        </p:nvSpPr>
        <p:spPr>
          <a:xfrm>
            <a:off x="3143061" y="2441901"/>
            <a:ext cx="1306580" cy="2437469"/>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32" name="标题 1"/>
          <p:cNvSpPr txBox="1"/>
          <p:nvPr/>
        </p:nvSpPr>
        <p:spPr>
          <a:xfrm>
            <a:off x="3294481" y="3723930"/>
            <a:ext cx="1123473" cy="976229"/>
          </a:xfrm>
          <a:prstGeom prst="rect">
            <a:avLst/>
          </a:prstGeom>
          <a:ln w="12700">
            <a:miter lim="400000"/>
          </a:ln>
        </p:spPr>
        <p:txBody>
          <a:bodyPr wrap="square" lIns="45719" rIns="45719">
            <a:spAutoFit/>
          </a:bodyPr>
          <a:lstStyle/>
          <a:p>
            <a:pPr defTabSz="608965">
              <a:lnSpc>
                <a:spcPts val="1400"/>
              </a:lnSpc>
              <a:buSzPct val="100000"/>
              <a:defRPr sz="1400">
                <a:solidFill>
                  <a:srgbClr val="404040"/>
                </a:solidFill>
              </a:defRPr>
            </a:pPr>
            <a:r>
              <a:rPr lang="en-CA" sz="1000" spc="9" dirty="0">
                <a:solidFill>
                  <a:srgbClr val="5C5D5D"/>
                </a:solidFill>
                <a:latin typeface="Politica" panose="02000503000000000000" pitchFamily="2" charset="0"/>
                <a:cs typeface="Arial" panose="020B0604020202020204" pitchFamily="34" charset="0"/>
              </a:rPr>
              <a:t>Established profound industry operations in nearly 35 countries and regions across five continents in the world</a:t>
            </a:r>
            <a:endParaRPr sz="1000" spc="9" dirty="0">
              <a:solidFill>
                <a:srgbClr val="5C5D5D"/>
              </a:solidFill>
              <a:latin typeface="Politica" panose="02000503000000000000" pitchFamily="2" charset="0"/>
              <a:cs typeface="Arial" panose="020B0604020202020204" pitchFamily="34" charset="0"/>
            </a:endParaRPr>
          </a:p>
        </p:txBody>
      </p:sp>
      <p:sp>
        <p:nvSpPr>
          <p:cNvPr id="35" name="全球化布局"/>
          <p:cNvSpPr txBox="1"/>
          <p:nvPr/>
        </p:nvSpPr>
        <p:spPr>
          <a:xfrm>
            <a:off x="3135175" y="3235325"/>
            <a:ext cx="1313635" cy="305435"/>
          </a:xfrm>
          <a:prstGeom prst="rect">
            <a:avLst/>
          </a:prstGeom>
          <a:noFill/>
          <a:ln w="12700" cap="flat">
            <a:noFill/>
            <a:miter lim="400000"/>
          </a:ln>
          <a:effectLst/>
        </p:spPr>
        <p:txBody>
          <a:bodyPr wrap="square" lIns="45719" tIns="45719" rIns="45719" bIns="45719" numCol="1" anchor="t">
            <a:spAutoFit/>
          </a:bodyPr>
          <a:lstStyle>
            <a:lvl1pPr defTabSz="608965">
              <a:spcBef>
                <a:spcPts val="600"/>
              </a:spcBef>
              <a:defRPr sz="1400">
                <a:solidFill>
                  <a:srgbClr val="FFFFFF"/>
                </a:solidFill>
              </a:defRPr>
            </a:lvl1pPr>
          </a:lstStyle>
          <a:p>
            <a:pPr algn="ctr"/>
            <a:r>
              <a:rPr lang="en-CA" b="1" dirty="0">
                <a:solidFill>
                  <a:schemeClr val="bg1"/>
                </a:solidFill>
                <a:latin typeface="Politica" panose="02000503000000000000" pitchFamily="2" charset="0"/>
                <a:ea typeface="HYQIHEIX1-45W EXTRALIGHT" pitchFamily="18" charset="-122"/>
                <a:cs typeface="Arial" panose="020B0604020202020204" pitchFamily="34" charset="0"/>
              </a:rPr>
              <a:t>GLOBAL FOOTPRINTS</a:t>
            </a:r>
            <a:endParaRPr b="1" dirty="0" err="1">
              <a:solidFill>
                <a:schemeClr val="bg1"/>
              </a:solidFill>
              <a:latin typeface="Politica" panose="02000503000000000000" pitchFamily="2" charset="0"/>
              <a:ea typeface="HYQIHEIX1-45W EXTRALIGHT" pitchFamily="18" charset="-122"/>
              <a:cs typeface="Arial" panose="020B0604020202020204" pitchFamily="34" charset="0"/>
            </a:endParaRPr>
          </a:p>
        </p:txBody>
      </p:sp>
      <p:pic>
        <p:nvPicPr>
          <p:cNvPr id="7" name="图形 6"/>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12613" y="2630488"/>
            <a:ext cx="567476" cy="567476"/>
          </a:xfrm>
          <a:prstGeom prst="rect">
            <a:avLst/>
          </a:prstGeom>
        </p:spPr>
      </p:pic>
      <p:sp>
        <p:nvSpPr>
          <p:cNvPr id="66" name="圆角矩形 65"/>
          <p:cNvSpPr/>
          <p:nvPr/>
        </p:nvSpPr>
        <p:spPr>
          <a:xfrm>
            <a:off x="4642677" y="2441901"/>
            <a:ext cx="1306580" cy="2437469"/>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68" name="圆角矩形 67"/>
          <p:cNvSpPr/>
          <p:nvPr/>
        </p:nvSpPr>
        <p:spPr>
          <a:xfrm>
            <a:off x="6142293" y="2441901"/>
            <a:ext cx="1306580" cy="2437469"/>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69" name="圆角矩形 68"/>
          <p:cNvSpPr/>
          <p:nvPr/>
        </p:nvSpPr>
        <p:spPr>
          <a:xfrm>
            <a:off x="7641909" y="2441901"/>
            <a:ext cx="1306580" cy="2437469"/>
          </a:xfrm>
          <a:prstGeom prst="roundRect">
            <a:avLst>
              <a:gd name="adj" fmla="val 6141"/>
            </a:avLst>
          </a:prstGeom>
          <a:gradFill>
            <a:gsLst>
              <a:gs pos="100000">
                <a:srgbClr val="93683D">
                  <a:alpha val="0"/>
                </a:srgbClr>
              </a:gs>
              <a:gs pos="61000">
                <a:srgbClr val="93683D">
                  <a:alpha val="19000"/>
                </a:srgbClr>
              </a:gs>
              <a:gs pos="0">
                <a:srgbClr val="93683D">
                  <a:alpha val="80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38" name="全球化人才"/>
          <p:cNvSpPr txBox="1"/>
          <p:nvPr/>
        </p:nvSpPr>
        <p:spPr>
          <a:xfrm>
            <a:off x="7641216" y="3195320"/>
            <a:ext cx="1295142" cy="307775"/>
          </a:xfrm>
          <a:prstGeom prst="rect">
            <a:avLst/>
          </a:prstGeom>
          <a:noFill/>
          <a:ln w="12700" cap="flat">
            <a:noFill/>
            <a:miter lim="400000"/>
          </a:ln>
          <a:effectLst/>
        </p:spPr>
        <p:txBody>
          <a:bodyPr wrap="square" lIns="45719" tIns="45719" rIns="45719" bIns="45719" numCol="1" anchor="t">
            <a:spAutoFit/>
          </a:bodyPr>
          <a:lstStyle>
            <a:lvl1pPr defTabSz="608965">
              <a:spcBef>
                <a:spcPts val="600"/>
              </a:spcBef>
              <a:defRPr sz="1400">
                <a:solidFill>
                  <a:srgbClr val="FFFFFF"/>
                </a:solidFill>
              </a:defRPr>
            </a:lvl1pPr>
          </a:lstStyle>
          <a:p>
            <a:pPr algn="ctr"/>
            <a:r>
              <a:rPr lang="en-CA" b="1" dirty="0">
                <a:latin typeface="Politica" panose="02000503000000000000" pitchFamily="2" charset="0"/>
                <a:ea typeface="HYQIHEIX1-45W EXTRALIGHT" pitchFamily="18" charset="-122"/>
                <a:cs typeface="Arial" panose="020B0604020202020204" pitchFamily="34" charset="0"/>
              </a:rPr>
              <a:t>GLOBAL TALENTS</a:t>
            </a:r>
            <a:endParaRPr b="1" dirty="0">
              <a:latin typeface="Politica" panose="02000503000000000000" pitchFamily="2" charset="0"/>
              <a:ea typeface="HYQIHEIX1-45W EXTRALIGHT" pitchFamily="18" charset="-122"/>
              <a:cs typeface="Arial" panose="020B0604020202020204" pitchFamily="34" charset="0"/>
            </a:endParaRPr>
          </a:p>
        </p:txBody>
      </p:sp>
      <p:sp>
        <p:nvSpPr>
          <p:cNvPr id="39" name="标题 1"/>
          <p:cNvSpPr txBox="1"/>
          <p:nvPr/>
        </p:nvSpPr>
        <p:spPr>
          <a:xfrm>
            <a:off x="7728556" y="3723930"/>
            <a:ext cx="1141802" cy="617157"/>
          </a:xfrm>
          <a:prstGeom prst="rect">
            <a:avLst/>
          </a:prstGeom>
          <a:ln w="12700">
            <a:miter lim="400000"/>
          </a:ln>
        </p:spPr>
        <p:txBody>
          <a:bodyPr wrap="square" lIns="45719" rIns="45719">
            <a:spAutoFit/>
          </a:bodyPr>
          <a:lstStyle/>
          <a:p>
            <a:pPr defTabSz="608965">
              <a:lnSpc>
                <a:spcPts val="1400"/>
              </a:lnSpc>
              <a:buSzPct val="100000"/>
              <a:defRPr sz="1400">
                <a:solidFill>
                  <a:srgbClr val="404040"/>
                </a:solidFill>
              </a:defRPr>
            </a:pPr>
            <a:r>
              <a:rPr lang="en-CA" sz="1000" spc="9" dirty="0">
                <a:solidFill>
                  <a:srgbClr val="5C5D5D"/>
                </a:solidFill>
                <a:latin typeface="Politica" panose="02000503000000000000" pitchFamily="2" charset="0"/>
                <a:cs typeface="Arial" panose="020B0604020202020204" pitchFamily="34" charset="0"/>
              </a:rPr>
              <a:t>More than 20 overseas partners among over </a:t>
            </a:r>
            <a:r>
              <a:rPr sz="1000" spc="9" dirty="0">
                <a:solidFill>
                  <a:srgbClr val="5C5D5D"/>
                </a:solidFill>
                <a:latin typeface="Politica" panose="02000503000000000000" pitchFamily="2" charset="0"/>
                <a:cs typeface="Arial" panose="020B0604020202020204" pitchFamily="34" charset="0"/>
              </a:rPr>
              <a:t>1</a:t>
            </a:r>
            <a:r>
              <a:rPr lang="en-US" altLang="zh-CN" sz="1000" spc="9" dirty="0">
                <a:solidFill>
                  <a:srgbClr val="5C5D5D"/>
                </a:solidFill>
                <a:latin typeface="Politica" panose="02000503000000000000" pitchFamily="2" charset="0"/>
                <a:cs typeface="Arial" panose="020B0604020202020204" pitchFamily="34" charset="0"/>
              </a:rPr>
              <a:t>50 global partners</a:t>
            </a:r>
            <a:endParaRPr sz="1000" spc="9" dirty="0">
              <a:solidFill>
                <a:srgbClr val="5C5D5D"/>
              </a:solidFill>
              <a:latin typeface="Politica" panose="02000503000000000000" pitchFamily="2" charset="0"/>
              <a:cs typeface="Arial" panose="020B0604020202020204" pitchFamily="34" charset="0"/>
            </a:endParaRPr>
          </a:p>
        </p:txBody>
      </p:sp>
      <p:sp>
        <p:nvSpPr>
          <p:cNvPr id="42" name="全球化创新"/>
          <p:cNvSpPr txBox="1"/>
          <p:nvPr/>
        </p:nvSpPr>
        <p:spPr>
          <a:xfrm>
            <a:off x="6154044" y="3213735"/>
            <a:ext cx="1295142" cy="307775"/>
          </a:xfrm>
          <a:prstGeom prst="rect">
            <a:avLst/>
          </a:prstGeom>
          <a:noFill/>
          <a:ln w="12700" cap="flat">
            <a:noFill/>
            <a:miter lim="400000"/>
          </a:ln>
          <a:effectLst/>
        </p:spPr>
        <p:txBody>
          <a:bodyPr wrap="square" lIns="45719" tIns="45719" rIns="45719" bIns="45719" numCol="1" anchor="t">
            <a:spAutoFit/>
          </a:bodyPr>
          <a:lstStyle>
            <a:lvl1pPr defTabSz="608965">
              <a:spcBef>
                <a:spcPts val="600"/>
              </a:spcBef>
              <a:defRPr sz="1400">
                <a:solidFill>
                  <a:srgbClr val="FFFFFF"/>
                </a:solidFill>
              </a:defRPr>
            </a:lvl1pPr>
          </a:lstStyle>
          <a:p>
            <a:pPr algn="ctr"/>
            <a:r>
              <a:rPr lang="en-CA" b="1" dirty="0">
                <a:latin typeface="Politica" panose="02000503000000000000" pitchFamily="2" charset="0"/>
                <a:ea typeface="HYQIHEIX1-45W EXTRALIGHT" pitchFamily="18" charset="-122"/>
                <a:cs typeface="Arial" panose="020B0604020202020204" pitchFamily="34" charset="0"/>
              </a:rPr>
              <a:t>GLOBAL INNOVATION</a:t>
            </a:r>
            <a:endParaRPr b="1" dirty="0">
              <a:latin typeface="Politica" panose="02000503000000000000" pitchFamily="2" charset="0"/>
              <a:ea typeface="HYQIHEIX1-45W EXTRALIGHT" pitchFamily="18" charset="-122"/>
              <a:cs typeface="Arial" panose="020B0604020202020204" pitchFamily="34" charset="0"/>
            </a:endParaRPr>
          </a:p>
        </p:txBody>
      </p:sp>
      <p:sp>
        <p:nvSpPr>
          <p:cNvPr id="43" name="标题 1"/>
          <p:cNvSpPr txBox="1"/>
          <p:nvPr/>
        </p:nvSpPr>
        <p:spPr>
          <a:xfrm>
            <a:off x="6247074" y="3723930"/>
            <a:ext cx="1108523" cy="976229"/>
          </a:xfrm>
          <a:prstGeom prst="rect">
            <a:avLst/>
          </a:prstGeom>
          <a:ln w="12700">
            <a:miter lim="400000"/>
          </a:ln>
        </p:spPr>
        <p:txBody>
          <a:bodyPr wrap="square" lIns="45719" rIns="45719">
            <a:spAutoFit/>
          </a:bodyPr>
          <a:lstStyle/>
          <a:p>
            <a:pPr defTabSz="608965">
              <a:lnSpc>
                <a:spcPts val="1400"/>
              </a:lnSpc>
              <a:buSzPct val="100000"/>
              <a:defRPr sz="1400">
                <a:solidFill>
                  <a:srgbClr val="404040"/>
                </a:solidFill>
              </a:defRPr>
            </a:pPr>
            <a:r>
              <a:rPr lang="en-CA" altLang="zh-CN" sz="1000" spc="9" dirty="0">
                <a:solidFill>
                  <a:srgbClr val="5C5D5D"/>
                </a:solidFill>
                <a:latin typeface="Politica" panose="02000503000000000000" pitchFamily="2" charset="0"/>
                <a:cs typeface="Arial" panose="020B0604020202020204" pitchFamily="34" charset="0"/>
              </a:rPr>
              <a:t>Focus on the Americas, Africa, India and Europe, build differentiated regional and global capabilities</a:t>
            </a:r>
            <a:endParaRPr lang="zh-CN" altLang="en-US" sz="1000" spc="9" dirty="0">
              <a:solidFill>
                <a:srgbClr val="5C5D5D"/>
              </a:solidFill>
              <a:latin typeface="Politica" panose="02000503000000000000" pitchFamily="2" charset="0"/>
              <a:cs typeface="Arial" panose="020B0604020202020204" pitchFamily="34" charset="0"/>
            </a:endParaRPr>
          </a:p>
        </p:txBody>
      </p:sp>
      <p:sp>
        <p:nvSpPr>
          <p:cNvPr id="44" name="标题 1"/>
          <p:cNvSpPr txBox="1"/>
          <p:nvPr/>
        </p:nvSpPr>
        <p:spPr>
          <a:xfrm>
            <a:off x="4818741" y="3723930"/>
            <a:ext cx="1094393" cy="796693"/>
          </a:xfrm>
          <a:prstGeom prst="rect">
            <a:avLst/>
          </a:prstGeom>
          <a:ln w="12700">
            <a:miter lim="400000"/>
          </a:ln>
        </p:spPr>
        <p:txBody>
          <a:bodyPr wrap="square" lIns="45719" rIns="45719">
            <a:spAutoFit/>
          </a:bodyPr>
          <a:lstStyle/>
          <a:p>
            <a:pPr defTabSz="608965">
              <a:lnSpc>
                <a:spcPts val="1400"/>
              </a:lnSpc>
              <a:buSzPct val="100000"/>
              <a:defRPr sz="1400">
                <a:solidFill>
                  <a:srgbClr val="404040"/>
                </a:solidFill>
              </a:defRPr>
            </a:pPr>
            <a:r>
              <a:rPr lang="en-CA" sz="1000" spc="9" dirty="0">
                <a:solidFill>
                  <a:srgbClr val="5C5D5D"/>
                </a:solidFill>
                <a:latin typeface="Politica" panose="02000503000000000000" pitchFamily="2" charset="0"/>
                <a:cs typeface="Arial" panose="020B0604020202020204" pitchFamily="34" charset="0"/>
              </a:rPr>
              <a:t>More than 40% of the revenue comes from countries/regions outside China</a:t>
            </a:r>
            <a:endParaRPr sz="1000" spc="9" dirty="0">
              <a:solidFill>
                <a:srgbClr val="5C5D5D"/>
              </a:solidFill>
              <a:latin typeface="Politica" panose="02000503000000000000" pitchFamily="2" charset="0"/>
              <a:cs typeface="Arial" panose="020B0604020202020204" pitchFamily="34" charset="0"/>
            </a:endParaRPr>
          </a:p>
        </p:txBody>
      </p:sp>
      <p:sp>
        <p:nvSpPr>
          <p:cNvPr id="47" name="全球化业务"/>
          <p:cNvSpPr txBox="1"/>
          <p:nvPr/>
        </p:nvSpPr>
        <p:spPr>
          <a:xfrm>
            <a:off x="4653597" y="3235960"/>
            <a:ext cx="1296354" cy="305435"/>
          </a:xfrm>
          <a:prstGeom prst="rect">
            <a:avLst/>
          </a:prstGeom>
          <a:noFill/>
          <a:ln w="12700" cap="flat">
            <a:noFill/>
            <a:miter lim="400000"/>
          </a:ln>
          <a:effectLst/>
        </p:spPr>
        <p:txBody>
          <a:bodyPr wrap="square" lIns="45719" tIns="45719" rIns="45719" bIns="45719" numCol="1" anchor="t">
            <a:spAutoFit/>
          </a:bodyPr>
          <a:lstStyle>
            <a:lvl1pPr defTabSz="608965">
              <a:spcBef>
                <a:spcPts val="600"/>
              </a:spcBef>
              <a:defRPr sz="1400">
                <a:solidFill>
                  <a:srgbClr val="FFFFFF"/>
                </a:solidFill>
              </a:defRPr>
            </a:lvl1pPr>
          </a:lstStyle>
          <a:p>
            <a:pPr algn="ctr"/>
            <a:r>
              <a:rPr lang="en-CA" b="1" dirty="0">
                <a:latin typeface="Politica" panose="02000503000000000000" pitchFamily="2" charset="0"/>
                <a:ea typeface="HYQIHEIX1-45W EXTRALIGHT" pitchFamily="18" charset="-122"/>
                <a:cs typeface="Arial" panose="020B0604020202020204" pitchFamily="34" charset="0"/>
              </a:rPr>
              <a:t>GLOBAL BUSINESSES</a:t>
            </a:r>
            <a:endParaRPr b="1" dirty="0">
              <a:latin typeface="Politica" panose="02000503000000000000" pitchFamily="2" charset="0"/>
              <a:ea typeface="HYQIHEIX1-45W EXTRALIGHT" pitchFamily="18" charset="-122"/>
              <a:cs typeface="Arial" panose="020B0604020202020204" pitchFamily="34" charset="0"/>
            </a:endParaRPr>
          </a:p>
        </p:txBody>
      </p:sp>
      <p:pic>
        <p:nvPicPr>
          <p:cNvPr id="5" name="图形 4"/>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031626" y="2637091"/>
            <a:ext cx="554270" cy="554270"/>
          </a:xfrm>
          <a:prstGeom prst="rect">
            <a:avLst/>
          </a:prstGeom>
        </p:spPr>
      </p:pic>
      <p:pic>
        <p:nvPicPr>
          <p:cNvPr id="9" name="图形 8"/>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492182" y="2614946"/>
            <a:ext cx="598561" cy="598561"/>
          </a:xfrm>
          <a:prstGeom prst="rect">
            <a:avLst/>
          </a:prstGeom>
        </p:spPr>
      </p:pic>
      <p:grpSp>
        <p:nvGrpSpPr>
          <p:cNvPr id="13" name="组合 12"/>
          <p:cNvGrpSpPr/>
          <p:nvPr/>
        </p:nvGrpSpPr>
        <p:grpSpPr>
          <a:xfrm>
            <a:off x="8041407" y="2657357"/>
            <a:ext cx="513739" cy="513739"/>
            <a:chOff x="895605" y="4478465"/>
            <a:chExt cx="513739" cy="513739"/>
          </a:xfrm>
        </p:grpSpPr>
        <p:pic>
          <p:nvPicPr>
            <p:cNvPr id="11" name="图形 10"/>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947005" y="4520963"/>
              <a:ext cx="392241" cy="392241"/>
            </a:xfrm>
            <a:prstGeom prst="rect">
              <a:avLst/>
            </a:prstGeom>
          </p:spPr>
        </p:pic>
        <p:sp>
          <p:nvSpPr>
            <p:cNvPr id="12" name="椭圆 11"/>
            <p:cNvSpPr/>
            <p:nvPr/>
          </p:nvSpPr>
          <p:spPr>
            <a:xfrm>
              <a:off x="895605" y="4478465"/>
              <a:ext cx="513739" cy="513739"/>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73" name="组合 72"/>
          <p:cNvGrpSpPr/>
          <p:nvPr/>
        </p:nvGrpSpPr>
        <p:grpSpPr>
          <a:xfrm>
            <a:off x="2915965" y="3742345"/>
            <a:ext cx="6259363" cy="1560525"/>
            <a:chOff x="871521" y="2727916"/>
            <a:chExt cx="10646609" cy="4565797"/>
          </a:xfrm>
        </p:grpSpPr>
        <p:sp>
          <p:nvSpPr>
            <p:cNvPr id="76" name="椭圆 75"/>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77"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sp>
        <p:nvSpPr>
          <p:cNvPr id="15" name="矩形 14"/>
          <p:cNvSpPr/>
          <p:nvPr/>
        </p:nvSpPr>
        <p:spPr>
          <a:xfrm>
            <a:off x="-3176" y="187048"/>
            <a:ext cx="9335179"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 name="图片 5" descr="/Users/jerrymiao/Desktop/复星Jerry/LOGO系列 杂/复星logo1-01.png复星logo1-01"/>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2" name="Title 1">
            <a:extLst>
              <a:ext uri="{FF2B5EF4-FFF2-40B4-BE49-F238E27FC236}">
                <a16:creationId xmlns:a16="http://schemas.microsoft.com/office/drawing/2014/main" id="{E52F1CF4-DEFD-87FD-DFF9-6F476A71489A}"/>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CA" altLang="zh-CN"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PROFOUND GLOBAL OPERATIONS</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Users/jerrymiao/Library/Mobile Documents/com~apple~CloudDocs/Desktop/复星23年封面更新/23.jpg23"/>
          <p:cNvPicPr>
            <a:picLocks noChangeAspect="1"/>
          </p:cNvPicPr>
          <p:nvPr/>
        </p:nvPicPr>
        <p:blipFill>
          <a:blip r:embed="rId3"/>
          <a:srcRect/>
          <a:stretch>
            <a:fillRect/>
          </a:stretch>
        </p:blipFill>
        <p:spPr>
          <a:xfrm>
            <a:off x="0" y="0"/>
            <a:ext cx="12192635" cy="6860540"/>
          </a:xfrm>
          <a:prstGeom prst="rect">
            <a:avLst/>
          </a:prstGeom>
        </p:spPr>
      </p:pic>
      <p:sp>
        <p:nvSpPr>
          <p:cNvPr id="14" name="矩形 13"/>
          <p:cNvSpPr/>
          <p:nvPr/>
        </p:nvSpPr>
        <p:spPr>
          <a:xfrm>
            <a:off x="0" y="0"/>
            <a:ext cx="12193270" cy="6858635"/>
          </a:xfrm>
          <a:prstGeom prst="rect">
            <a:avLst/>
          </a:prstGeom>
          <a:gradFill>
            <a:gsLst>
              <a:gs pos="100000">
                <a:schemeClr val="bg1">
                  <a:alpha val="78000"/>
                </a:schemeClr>
              </a:gs>
              <a:gs pos="19000">
                <a:schemeClr val="bg1">
                  <a:alpha val="71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7" name="矩形 1"/>
          <p:cNvSpPr/>
          <p:nvPr/>
        </p:nvSpPr>
        <p:spPr>
          <a:xfrm>
            <a:off x="654946" y="1345155"/>
            <a:ext cx="10971855" cy="4816327"/>
          </a:xfrm>
          <a:custGeom>
            <a:avLst/>
            <a:gdLst>
              <a:gd name="connsiteX0" fmla="*/ 0 w 5545512"/>
              <a:gd name="connsiteY0" fmla="*/ 0 h 3822745"/>
              <a:gd name="connsiteX1" fmla="*/ 5545512 w 5545512"/>
              <a:gd name="connsiteY1" fmla="*/ 0 h 3822745"/>
              <a:gd name="connsiteX2" fmla="*/ 5545512 w 5545512"/>
              <a:gd name="connsiteY2" fmla="*/ 3822745 h 3822745"/>
              <a:gd name="connsiteX3" fmla="*/ 0 w 5545512"/>
              <a:gd name="connsiteY3" fmla="*/ 3822745 h 3822745"/>
              <a:gd name="connsiteX4" fmla="*/ 0 w 5545512"/>
              <a:gd name="connsiteY4" fmla="*/ 0 h 3822745"/>
              <a:gd name="connsiteX0-1" fmla="*/ 0 w 5545512"/>
              <a:gd name="connsiteY0-2" fmla="*/ 0 h 3822745"/>
              <a:gd name="connsiteX1-3" fmla="*/ 5545512 w 5545512"/>
              <a:gd name="connsiteY1-4" fmla="*/ 0 h 3822745"/>
              <a:gd name="connsiteX2-5" fmla="*/ 5545512 w 5545512"/>
              <a:gd name="connsiteY2-6" fmla="*/ 3822745 h 3822745"/>
              <a:gd name="connsiteX3-7" fmla="*/ 1443038 w 5545512"/>
              <a:gd name="connsiteY3-8" fmla="*/ 3822745 h 3822745"/>
              <a:gd name="connsiteX4-9" fmla="*/ 0 w 5545512"/>
              <a:gd name="connsiteY4-10" fmla="*/ 0 h 3822745"/>
              <a:gd name="connsiteX0-11" fmla="*/ 0 w 5545512"/>
              <a:gd name="connsiteY0-12" fmla="*/ 0 h 3822745"/>
              <a:gd name="connsiteX1-13" fmla="*/ 5545512 w 5545512"/>
              <a:gd name="connsiteY1-14" fmla="*/ 0 h 3822745"/>
              <a:gd name="connsiteX2-15" fmla="*/ 4616824 w 5545512"/>
              <a:gd name="connsiteY2-16" fmla="*/ 3822745 h 3822745"/>
              <a:gd name="connsiteX3-17" fmla="*/ 1443038 w 5545512"/>
              <a:gd name="connsiteY3-18" fmla="*/ 3822745 h 3822745"/>
              <a:gd name="connsiteX4-19" fmla="*/ 0 w 5545512"/>
              <a:gd name="connsiteY4-20" fmla="*/ 0 h 3822745"/>
              <a:gd name="connsiteX0-21" fmla="*/ 0 w 5545512"/>
              <a:gd name="connsiteY0-22" fmla="*/ 0 h 3822745"/>
              <a:gd name="connsiteX1-23" fmla="*/ 5545512 w 5545512"/>
              <a:gd name="connsiteY1-24" fmla="*/ 0 h 3822745"/>
              <a:gd name="connsiteX2-25" fmla="*/ 4616824 w 5545512"/>
              <a:gd name="connsiteY2-26" fmla="*/ 3822745 h 3822745"/>
              <a:gd name="connsiteX3-27" fmla="*/ 957263 w 5545512"/>
              <a:gd name="connsiteY3-28" fmla="*/ 3822745 h 3822745"/>
              <a:gd name="connsiteX4-29" fmla="*/ 0 w 5545512"/>
              <a:gd name="connsiteY4-30" fmla="*/ 0 h 3822745"/>
              <a:gd name="connsiteX0-31" fmla="*/ 0 w 5545512"/>
              <a:gd name="connsiteY0-32" fmla="*/ 0 h 3822745"/>
              <a:gd name="connsiteX1-33" fmla="*/ 5545512 w 5545512"/>
              <a:gd name="connsiteY1-34" fmla="*/ 0 h 3822745"/>
              <a:gd name="connsiteX2-35" fmla="*/ 4616824 w 5545512"/>
              <a:gd name="connsiteY2-36" fmla="*/ 3822745 h 3822745"/>
              <a:gd name="connsiteX3-37" fmla="*/ 85726 w 5545512"/>
              <a:gd name="connsiteY3-38" fmla="*/ 3822745 h 3822745"/>
              <a:gd name="connsiteX4-39" fmla="*/ 0 w 5545512"/>
              <a:gd name="connsiteY4-40" fmla="*/ 0 h 3822745"/>
              <a:gd name="connsiteX0-41" fmla="*/ 0 w 5545512"/>
              <a:gd name="connsiteY0-42" fmla="*/ 0 h 3822745"/>
              <a:gd name="connsiteX1-43" fmla="*/ 5545512 w 5545512"/>
              <a:gd name="connsiteY1-44" fmla="*/ 0 h 3822745"/>
              <a:gd name="connsiteX2-45" fmla="*/ 5516937 w 5545512"/>
              <a:gd name="connsiteY2-46" fmla="*/ 3822745 h 3822745"/>
              <a:gd name="connsiteX3-47" fmla="*/ 85726 w 5545512"/>
              <a:gd name="connsiteY3-48" fmla="*/ 3822745 h 3822745"/>
              <a:gd name="connsiteX4-49" fmla="*/ 0 w 5545512"/>
              <a:gd name="connsiteY4-50" fmla="*/ 0 h 3822745"/>
              <a:gd name="connsiteX0-51" fmla="*/ 0 w 5545512"/>
              <a:gd name="connsiteY0-52" fmla="*/ 0 h 3837032"/>
              <a:gd name="connsiteX1-53" fmla="*/ 5545512 w 5545512"/>
              <a:gd name="connsiteY1-54" fmla="*/ 0 h 3837032"/>
              <a:gd name="connsiteX2-55" fmla="*/ 5516937 w 5545512"/>
              <a:gd name="connsiteY2-56" fmla="*/ 3822745 h 3837032"/>
              <a:gd name="connsiteX3-57" fmla="*/ 14288 w 5545512"/>
              <a:gd name="connsiteY3-58" fmla="*/ 3837032 h 3837032"/>
              <a:gd name="connsiteX4-59" fmla="*/ 0 w 5545512"/>
              <a:gd name="connsiteY4-60" fmla="*/ 0 h 3837032"/>
              <a:gd name="connsiteX0-61" fmla="*/ 0 w 5609927"/>
              <a:gd name="connsiteY0-62" fmla="*/ 0 h 4675152"/>
              <a:gd name="connsiteX1-63" fmla="*/ 5545512 w 5609927"/>
              <a:gd name="connsiteY1-64" fmla="*/ 0 h 4675152"/>
              <a:gd name="connsiteX2-65" fmla="*/ 5609927 w 5609927"/>
              <a:gd name="connsiteY2-66" fmla="*/ 4675152 h 4675152"/>
              <a:gd name="connsiteX3-67" fmla="*/ 14288 w 5609927"/>
              <a:gd name="connsiteY3-68" fmla="*/ 3837032 h 4675152"/>
              <a:gd name="connsiteX4-69" fmla="*/ 0 w 5609927"/>
              <a:gd name="connsiteY4-70" fmla="*/ 0 h 4675152"/>
              <a:gd name="connsiteX0-71" fmla="*/ 0 w 5545512"/>
              <a:gd name="connsiteY0-72" fmla="*/ 0 h 4721647"/>
              <a:gd name="connsiteX1-73" fmla="*/ 5545512 w 5545512"/>
              <a:gd name="connsiteY1-74" fmla="*/ 0 h 4721647"/>
              <a:gd name="connsiteX2-75" fmla="*/ 5516937 w 5545512"/>
              <a:gd name="connsiteY2-76" fmla="*/ 4721647 h 4721647"/>
              <a:gd name="connsiteX3-77" fmla="*/ 14288 w 5545512"/>
              <a:gd name="connsiteY3-78" fmla="*/ 3837032 h 4721647"/>
              <a:gd name="connsiteX4-79" fmla="*/ 0 w 5545512"/>
              <a:gd name="connsiteY4-80" fmla="*/ 0 h 4721647"/>
              <a:gd name="connsiteX0-81" fmla="*/ 0 w 5545512"/>
              <a:gd name="connsiteY0-82" fmla="*/ 0 h 4721647"/>
              <a:gd name="connsiteX1-83" fmla="*/ 5545512 w 5545512"/>
              <a:gd name="connsiteY1-84" fmla="*/ 0 h 4721647"/>
              <a:gd name="connsiteX2-85" fmla="*/ 5516937 w 5545512"/>
              <a:gd name="connsiteY2-86" fmla="*/ 4721647 h 4721647"/>
              <a:gd name="connsiteX3-87" fmla="*/ 14288 w 5545512"/>
              <a:gd name="connsiteY3-88" fmla="*/ 3837032 h 4721647"/>
              <a:gd name="connsiteX4-89" fmla="*/ 0 w 5545512"/>
              <a:gd name="connsiteY4-90" fmla="*/ 0 h 4721647"/>
              <a:gd name="connsiteX0-91" fmla="*/ 0 w 5545512"/>
              <a:gd name="connsiteY0-92" fmla="*/ 0 h 4411681"/>
              <a:gd name="connsiteX1-93" fmla="*/ 5545512 w 5545512"/>
              <a:gd name="connsiteY1-94" fmla="*/ 0 h 4411681"/>
              <a:gd name="connsiteX2-95" fmla="*/ 5532435 w 5545512"/>
              <a:gd name="connsiteY2-96" fmla="*/ 4411681 h 4411681"/>
              <a:gd name="connsiteX3-97" fmla="*/ 14288 w 5545512"/>
              <a:gd name="connsiteY3-98" fmla="*/ 3837032 h 4411681"/>
              <a:gd name="connsiteX4-99" fmla="*/ 0 w 5545512"/>
              <a:gd name="connsiteY4-100" fmla="*/ 0 h 4411681"/>
              <a:gd name="connsiteX0-101" fmla="*/ 0 w 5545512"/>
              <a:gd name="connsiteY0-102" fmla="*/ 0 h 4411681"/>
              <a:gd name="connsiteX1-103" fmla="*/ 5545512 w 5545512"/>
              <a:gd name="connsiteY1-104" fmla="*/ 0 h 4411681"/>
              <a:gd name="connsiteX2-105" fmla="*/ 5532435 w 5545512"/>
              <a:gd name="connsiteY2-106" fmla="*/ 4411681 h 4411681"/>
              <a:gd name="connsiteX3-107" fmla="*/ 14288 w 5545512"/>
              <a:gd name="connsiteY3-108" fmla="*/ 3837032 h 4411681"/>
              <a:gd name="connsiteX4-109" fmla="*/ 0 w 5545512"/>
              <a:gd name="connsiteY4-110" fmla="*/ 0 h 4411681"/>
              <a:gd name="connsiteX0-111" fmla="*/ 0 w 5545512"/>
              <a:gd name="connsiteY0-112" fmla="*/ 0 h 4411681"/>
              <a:gd name="connsiteX1-113" fmla="*/ 5545512 w 5545512"/>
              <a:gd name="connsiteY1-114" fmla="*/ 0 h 4411681"/>
              <a:gd name="connsiteX2-115" fmla="*/ 5532435 w 5545512"/>
              <a:gd name="connsiteY2-116" fmla="*/ 4411681 h 4411681"/>
              <a:gd name="connsiteX3-117" fmla="*/ 29787 w 5545512"/>
              <a:gd name="connsiteY3-118" fmla="*/ 3651052 h 4411681"/>
              <a:gd name="connsiteX4-119" fmla="*/ 0 w 5545512"/>
              <a:gd name="connsiteY4-120" fmla="*/ 0 h 4411681"/>
              <a:gd name="connsiteX0-121" fmla="*/ 0 w 5545512"/>
              <a:gd name="connsiteY0-122" fmla="*/ 0 h 4411681"/>
              <a:gd name="connsiteX1-123" fmla="*/ 5545512 w 5545512"/>
              <a:gd name="connsiteY1-124" fmla="*/ 0 h 4411681"/>
              <a:gd name="connsiteX2-125" fmla="*/ 5532435 w 5545512"/>
              <a:gd name="connsiteY2-126" fmla="*/ 4411681 h 4411681"/>
              <a:gd name="connsiteX3-127" fmla="*/ 29787 w 5545512"/>
              <a:gd name="connsiteY3-128" fmla="*/ 3744042 h 4411681"/>
              <a:gd name="connsiteX4-129" fmla="*/ 0 w 5545512"/>
              <a:gd name="connsiteY4-130" fmla="*/ 0 h 4411681"/>
              <a:gd name="connsiteX0-131" fmla="*/ 0 w 5545512"/>
              <a:gd name="connsiteY0-132" fmla="*/ 0 h 4411681"/>
              <a:gd name="connsiteX1-133" fmla="*/ 5545512 w 5545512"/>
              <a:gd name="connsiteY1-134" fmla="*/ 0 h 4411681"/>
              <a:gd name="connsiteX2-135" fmla="*/ 5532435 w 5545512"/>
              <a:gd name="connsiteY2-136" fmla="*/ 4411681 h 4411681"/>
              <a:gd name="connsiteX3-137" fmla="*/ 29787 w 5545512"/>
              <a:gd name="connsiteY3-138" fmla="*/ 3744042 h 4411681"/>
              <a:gd name="connsiteX4-139" fmla="*/ 0 w 5545512"/>
              <a:gd name="connsiteY4-140" fmla="*/ 0 h 4411681"/>
              <a:gd name="connsiteX0-141" fmla="*/ 0 w 5545512"/>
              <a:gd name="connsiteY0-142" fmla="*/ 0 h 4411681"/>
              <a:gd name="connsiteX1-143" fmla="*/ 5545512 w 5545512"/>
              <a:gd name="connsiteY1-144" fmla="*/ 0 h 4411681"/>
              <a:gd name="connsiteX2-145" fmla="*/ 5532435 w 5545512"/>
              <a:gd name="connsiteY2-146" fmla="*/ 4411681 h 4411681"/>
              <a:gd name="connsiteX3-147" fmla="*/ 29787 w 5545512"/>
              <a:gd name="connsiteY3-148" fmla="*/ 3784783 h 4411681"/>
              <a:gd name="connsiteX4-149" fmla="*/ 0 w 5545512"/>
              <a:gd name="connsiteY4-150" fmla="*/ 0 h 4411681"/>
              <a:gd name="connsiteX0-151" fmla="*/ 0 w 5545512"/>
              <a:gd name="connsiteY0-152" fmla="*/ 0 h 4411681"/>
              <a:gd name="connsiteX1-153" fmla="*/ 5545512 w 5545512"/>
              <a:gd name="connsiteY1-154" fmla="*/ 0 h 4411681"/>
              <a:gd name="connsiteX2-155" fmla="*/ 5532435 w 5545512"/>
              <a:gd name="connsiteY2-156" fmla="*/ 4411681 h 4411681"/>
              <a:gd name="connsiteX3-157" fmla="*/ 29787 w 5545512"/>
              <a:gd name="connsiteY3-158" fmla="*/ 3784783 h 4411681"/>
              <a:gd name="connsiteX4-159" fmla="*/ 0 w 5545512"/>
              <a:gd name="connsiteY4-160" fmla="*/ 0 h 4411681"/>
              <a:gd name="connsiteX0-161" fmla="*/ 0 w 5545512"/>
              <a:gd name="connsiteY0-162" fmla="*/ 0 h 4411681"/>
              <a:gd name="connsiteX1-163" fmla="*/ 5545512 w 5545512"/>
              <a:gd name="connsiteY1-164" fmla="*/ 0 h 4411681"/>
              <a:gd name="connsiteX2-165" fmla="*/ 5532435 w 5545512"/>
              <a:gd name="connsiteY2-166" fmla="*/ 4411681 h 4411681"/>
              <a:gd name="connsiteX3-167" fmla="*/ 16022 w 5545512"/>
              <a:gd name="connsiteY3-168" fmla="*/ 3922429 h 4411681"/>
              <a:gd name="connsiteX4-169" fmla="*/ 0 w 5545512"/>
              <a:gd name="connsiteY4-170" fmla="*/ 0 h 4411681"/>
              <a:gd name="connsiteX0-171" fmla="*/ 0 w 5545512"/>
              <a:gd name="connsiteY0-172" fmla="*/ 0 h 4301564"/>
              <a:gd name="connsiteX1-173" fmla="*/ 5545512 w 5545512"/>
              <a:gd name="connsiteY1-174" fmla="*/ 0 h 4301564"/>
              <a:gd name="connsiteX2-175" fmla="*/ 5532435 w 5545512"/>
              <a:gd name="connsiteY2-176" fmla="*/ 4301564 h 4301564"/>
              <a:gd name="connsiteX3-177" fmla="*/ 16022 w 5545512"/>
              <a:gd name="connsiteY3-178" fmla="*/ 3922429 h 4301564"/>
              <a:gd name="connsiteX4-179" fmla="*/ 0 w 5545512"/>
              <a:gd name="connsiteY4-180" fmla="*/ 0 h 4301564"/>
              <a:gd name="connsiteX0-181" fmla="*/ 0 w 5532435"/>
              <a:gd name="connsiteY0-182" fmla="*/ 399173 h 4700737"/>
              <a:gd name="connsiteX1-183" fmla="*/ 5531747 w 5532435"/>
              <a:gd name="connsiteY1-184" fmla="*/ 0 h 4700737"/>
              <a:gd name="connsiteX2-185" fmla="*/ 5532435 w 5532435"/>
              <a:gd name="connsiteY2-186" fmla="*/ 4700737 h 4700737"/>
              <a:gd name="connsiteX3-187" fmla="*/ 16022 w 5532435"/>
              <a:gd name="connsiteY3-188" fmla="*/ 4321602 h 4700737"/>
              <a:gd name="connsiteX4-189" fmla="*/ 0 w 5532435"/>
              <a:gd name="connsiteY4-190" fmla="*/ 399173 h 4700737"/>
              <a:gd name="connsiteX0-191" fmla="*/ 0 w 10720993"/>
              <a:gd name="connsiteY0-192" fmla="*/ 0 h 4301564"/>
              <a:gd name="connsiteX1-193" fmla="*/ 10720993 w 10720993"/>
              <a:gd name="connsiteY1-194" fmla="*/ 27529 h 4301564"/>
              <a:gd name="connsiteX2-195" fmla="*/ 5532435 w 10720993"/>
              <a:gd name="connsiteY2-196" fmla="*/ 4301564 h 4301564"/>
              <a:gd name="connsiteX3-197" fmla="*/ 16022 w 10720993"/>
              <a:gd name="connsiteY3-198" fmla="*/ 3922429 h 4301564"/>
              <a:gd name="connsiteX4-199" fmla="*/ 0 w 10720993"/>
              <a:gd name="connsiteY4-200" fmla="*/ 0 h 4301564"/>
              <a:gd name="connsiteX0-201" fmla="*/ 0 w 10735446"/>
              <a:gd name="connsiteY0-202" fmla="*/ 0 h 4085142"/>
              <a:gd name="connsiteX1-203" fmla="*/ 10720993 w 10735446"/>
              <a:gd name="connsiteY1-204" fmla="*/ 27529 h 4085142"/>
              <a:gd name="connsiteX2-205" fmla="*/ 10735446 w 10735446"/>
              <a:gd name="connsiteY2-206" fmla="*/ 3916156 h 4085142"/>
              <a:gd name="connsiteX3-207" fmla="*/ 16022 w 10735446"/>
              <a:gd name="connsiteY3-208" fmla="*/ 3922429 h 4085142"/>
              <a:gd name="connsiteX4-209" fmla="*/ 0 w 10735446"/>
              <a:gd name="connsiteY4-210" fmla="*/ 0 h 4085142"/>
              <a:gd name="connsiteX0-211" fmla="*/ 0 w 10735446"/>
              <a:gd name="connsiteY0-212" fmla="*/ 0 h 4291397"/>
              <a:gd name="connsiteX1-213" fmla="*/ 10720993 w 10735446"/>
              <a:gd name="connsiteY1-214" fmla="*/ 27529 h 4291397"/>
              <a:gd name="connsiteX2-215" fmla="*/ 10735446 w 10735446"/>
              <a:gd name="connsiteY2-216" fmla="*/ 3916156 h 4291397"/>
              <a:gd name="connsiteX3-217" fmla="*/ 16022 w 10735446"/>
              <a:gd name="connsiteY3-218" fmla="*/ 3922429 h 4291397"/>
              <a:gd name="connsiteX4-219" fmla="*/ 0 w 10735446"/>
              <a:gd name="connsiteY4-220" fmla="*/ 0 h 4291397"/>
              <a:gd name="connsiteX0-221" fmla="*/ 0 w 10735446"/>
              <a:gd name="connsiteY0-222" fmla="*/ 0 h 4329350"/>
              <a:gd name="connsiteX1-223" fmla="*/ 10720993 w 10735446"/>
              <a:gd name="connsiteY1-224" fmla="*/ 27529 h 4329350"/>
              <a:gd name="connsiteX2-225" fmla="*/ 10735446 w 10735446"/>
              <a:gd name="connsiteY2-226" fmla="*/ 3916156 h 4329350"/>
              <a:gd name="connsiteX3-227" fmla="*/ 16022 w 10735446"/>
              <a:gd name="connsiteY3-228" fmla="*/ 3922429 h 4329350"/>
              <a:gd name="connsiteX4-229" fmla="*/ 0 w 10735446"/>
              <a:gd name="connsiteY4-230" fmla="*/ 0 h 4329350"/>
              <a:gd name="connsiteX0-231" fmla="*/ 0 w 10735446"/>
              <a:gd name="connsiteY0-232" fmla="*/ 0 h 4329351"/>
              <a:gd name="connsiteX1-233" fmla="*/ 10720993 w 10735446"/>
              <a:gd name="connsiteY1-234" fmla="*/ 27529 h 4329351"/>
              <a:gd name="connsiteX2-235" fmla="*/ 10735446 w 10735446"/>
              <a:gd name="connsiteY2-236" fmla="*/ 3916156 h 4329351"/>
              <a:gd name="connsiteX3-237" fmla="*/ 16022 w 10735446"/>
              <a:gd name="connsiteY3-238" fmla="*/ 3922429 h 4329351"/>
              <a:gd name="connsiteX4-239" fmla="*/ 0 w 10735446"/>
              <a:gd name="connsiteY4-240" fmla="*/ 0 h 4329351"/>
              <a:gd name="connsiteX0-241" fmla="*/ 0 w 10735446"/>
              <a:gd name="connsiteY0-242" fmla="*/ 0 h 4308001"/>
              <a:gd name="connsiteX1-243" fmla="*/ 10720993 w 10735446"/>
              <a:gd name="connsiteY1-244" fmla="*/ 27529 h 4308001"/>
              <a:gd name="connsiteX2-245" fmla="*/ 10735446 w 10735446"/>
              <a:gd name="connsiteY2-246" fmla="*/ 3916156 h 4308001"/>
              <a:gd name="connsiteX3-247" fmla="*/ 16022 w 10735446"/>
              <a:gd name="connsiteY3-248" fmla="*/ 3922429 h 4308001"/>
              <a:gd name="connsiteX4-249" fmla="*/ 0 w 10735446"/>
              <a:gd name="connsiteY4-250" fmla="*/ 0 h 4308001"/>
              <a:gd name="connsiteX0-251" fmla="*/ 0 w 10735446"/>
              <a:gd name="connsiteY0-252" fmla="*/ 241756 h 4549757"/>
              <a:gd name="connsiteX1-253" fmla="*/ 10720993 w 10735446"/>
              <a:gd name="connsiteY1-254" fmla="*/ 269285 h 4549757"/>
              <a:gd name="connsiteX2-255" fmla="*/ 10735446 w 10735446"/>
              <a:gd name="connsiteY2-256" fmla="*/ 4157912 h 4549757"/>
              <a:gd name="connsiteX3-257" fmla="*/ 16022 w 10735446"/>
              <a:gd name="connsiteY3-258" fmla="*/ 4164185 h 4549757"/>
              <a:gd name="connsiteX4-259" fmla="*/ 0 w 10735446"/>
              <a:gd name="connsiteY4-260" fmla="*/ 241756 h 4549757"/>
              <a:gd name="connsiteX0-261" fmla="*/ 0 w 10735446"/>
              <a:gd name="connsiteY0-262" fmla="*/ 404548 h 4712549"/>
              <a:gd name="connsiteX1-263" fmla="*/ 10720993 w 10735446"/>
              <a:gd name="connsiteY1-264" fmla="*/ 432077 h 4712549"/>
              <a:gd name="connsiteX2-265" fmla="*/ 10735446 w 10735446"/>
              <a:gd name="connsiteY2-266" fmla="*/ 4320704 h 4712549"/>
              <a:gd name="connsiteX3-267" fmla="*/ 16022 w 10735446"/>
              <a:gd name="connsiteY3-268" fmla="*/ 4326977 h 4712549"/>
              <a:gd name="connsiteX4-269" fmla="*/ 0 w 10735446"/>
              <a:gd name="connsiteY4-270" fmla="*/ 404548 h 471254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735446" h="4712549">
                <a:moveTo>
                  <a:pt x="0" y="404548"/>
                </a:moveTo>
                <a:cubicBezTo>
                  <a:pt x="531692" y="-150624"/>
                  <a:pt x="10616003" y="-127682"/>
                  <a:pt x="10720993" y="432077"/>
                </a:cubicBezTo>
                <a:cubicBezTo>
                  <a:pt x="10721222" y="1998989"/>
                  <a:pt x="10735217" y="2753792"/>
                  <a:pt x="10735446" y="4320704"/>
                </a:cubicBezTo>
                <a:cubicBezTo>
                  <a:pt x="9685811" y="4869150"/>
                  <a:pt x="633635" y="4814524"/>
                  <a:pt x="16022" y="4326977"/>
                </a:cubicBezTo>
                <a:cubicBezTo>
                  <a:pt x="11259" y="3047966"/>
                  <a:pt x="4763" y="1683559"/>
                  <a:pt x="0" y="404548"/>
                </a:cubicBezTo>
                <a:close/>
              </a:path>
            </a:pathLst>
          </a:custGeom>
          <a:gradFill>
            <a:gsLst>
              <a:gs pos="0">
                <a:schemeClr val="bg1">
                  <a:lumMod val="95000"/>
                  <a:alpha val="71000"/>
                </a:schemeClr>
              </a:gs>
              <a:gs pos="100000">
                <a:srgbClr val="C4AD8F">
                  <a:alpha val="69000"/>
                </a:srgbClr>
              </a:gs>
              <a:gs pos="53000">
                <a:schemeClr val="accent1">
                  <a:lumMod val="20000"/>
                  <a:lumOff val="80000"/>
                  <a:alpha val="7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grpSp>
        <p:nvGrpSpPr>
          <p:cNvPr id="10" name="组合 9"/>
          <p:cNvGrpSpPr/>
          <p:nvPr/>
        </p:nvGrpSpPr>
        <p:grpSpPr>
          <a:xfrm>
            <a:off x="2080211" y="5066416"/>
            <a:ext cx="9081459" cy="509565"/>
            <a:chOff x="2979275" y="5066416"/>
            <a:chExt cx="7950544" cy="509565"/>
          </a:xfrm>
        </p:grpSpPr>
        <p:sp>
          <p:nvSpPr>
            <p:cNvPr id="55" name="燕尾形 54"/>
            <p:cNvSpPr/>
            <p:nvPr/>
          </p:nvSpPr>
          <p:spPr>
            <a:xfrm>
              <a:off x="4655487" y="5066416"/>
              <a:ext cx="2801463"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53" name="燕尾形 52"/>
            <p:cNvSpPr/>
            <p:nvPr/>
          </p:nvSpPr>
          <p:spPr>
            <a:xfrm>
              <a:off x="2979275" y="5066416"/>
              <a:ext cx="2702668" cy="509565"/>
            </a:xfrm>
            <a:prstGeom prst="chevron">
              <a:avLst/>
            </a:prstGeom>
            <a:gradFill>
              <a:gsLst>
                <a:gs pos="0">
                  <a:schemeClr val="bg1">
                    <a:lumMod val="75000"/>
                  </a:schemeClr>
                </a:gs>
                <a:gs pos="83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54" name="燕尾形 53"/>
            <p:cNvSpPr/>
            <p:nvPr/>
          </p:nvSpPr>
          <p:spPr>
            <a:xfrm>
              <a:off x="5142780" y="5066416"/>
              <a:ext cx="4210627" cy="509565"/>
            </a:xfrm>
            <a:prstGeom prst="chevron">
              <a:avLst/>
            </a:prstGeom>
            <a:gradFill>
              <a:gsLst>
                <a:gs pos="0">
                  <a:schemeClr val="bg1">
                    <a:lumMod val="75000"/>
                  </a:schemeClr>
                </a:gs>
                <a:gs pos="83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3" name="燕尾形 2"/>
            <p:cNvSpPr/>
            <p:nvPr/>
          </p:nvSpPr>
          <p:spPr>
            <a:xfrm>
              <a:off x="8167478" y="5066416"/>
              <a:ext cx="2762341"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Politica" panose="02000503000000000000" pitchFamily="2" charset="0"/>
                <a:ea typeface="HYQIHEIX1-45W EXTRALIGHT" pitchFamily="18" charset="-122"/>
                <a:cs typeface="Arial" panose="020B0604020202020204" pitchFamily="34" charset="0"/>
              </a:endParaRPr>
            </a:p>
          </p:txBody>
        </p:sp>
      </p:grpSp>
      <p:sp>
        <p:nvSpPr>
          <p:cNvPr id="70" name="矩形 69"/>
          <p:cNvSpPr/>
          <p:nvPr/>
        </p:nvSpPr>
        <p:spPr>
          <a:xfrm>
            <a:off x="771416" y="2551299"/>
            <a:ext cx="3180679" cy="16312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u="none" strike="noStrike" kern="1200" cap="none" spc="0" normalizeH="0" baseline="0" noProof="0" dirty="0">
                <a:ln>
                  <a:noFill/>
                </a:ln>
                <a:solidFill>
                  <a:srgbClr val="92653C"/>
                </a:solidFill>
                <a:effectLst/>
                <a:uLnTx/>
                <a:uFillTx/>
                <a:latin typeface="Politica" panose="02000503000000000000" pitchFamily="2" charset="0"/>
                <a:cs typeface="Arial" panose="020B0604020202020204" pitchFamily="34" charset="0"/>
                <a:sym typeface="微软雅黑" pitchFamily="34" charset="-122"/>
              </a:rPr>
              <a:t>44</a:t>
            </a:r>
            <a:r>
              <a:rPr kumimoji="0" lang="en-US" altLang="zh-CN" sz="1865" u="none" strike="noStrike" kern="1200" cap="none" spc="0" normalizeH="0" baseline="0" noProof="0" dirty="0">
                <a:ln>
                  <a:noFill/>
                </a:ln>
                <a:solidFill>
                  <a:srgbClr val="92653C"/>
                </a:solidFill>
                <a:effectLst/>
                <a:uLnTx/>
                <a:uFillTx/>
                <a:latin typeface="Politica" panose="02000503000000000000" pitchFamily="2" charset="0"/>
                <a:cs typeface="Arial" panose="020B0604020202020204" pitchFamily="34" charset="0"/>
                <a:sym typeface="微软雅黑" pitchFamily="34" charset="-122"/>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CA" altLang="zh-CN" sz="1400" u="none" strike="noStrike" kern="0" cap="none" spc="0" normalizeH="0" baseline="0" noProof="0" dirty="0">
                <a:ln>
                  <a:noFill/>
                </a:ln>
                <a:solidFill>
                  <a:srgbClr val="404040"/>
                </a:solidFill>
                <a:effectLst/>
                <a:uLnTx/>
                <a:uFillTx/>
                <a:latin typeface="Politica" panose="02000503000000000000" pitchFamily="2" charset="0"/>
                <a:ea typeface="HYQIHEIX1-45W EXTRALIGHT" pitchFamily="18" charset="-122"/>
                <a:cs typeface="Arial" panose="020B0604020202020204" pitchFamily="34" charset="0"/>
              </a:rPr>
              <a:t>Sales revenue from overseas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CA" altLang="zh-CN" sz="1400" u="none" strike="noStrike" kern="0" cap="none" spc="0" normalizeH="0" baseline="0" noProof="0" dirty="0">
                <a:ln>
                  <a:noFill/>
                </a:ln>
                <a:solidFill>
                  <a:srgbClr val="404040"/>
                </a:solidFill>
                <a:effectLst/>
                <a:uLnTx/>
                <a:uFillTx/>
                <a:latin typeface="Politica" panose="02000503000000000000" pitchFamily="2" charset="0"/>
                <a:ea typeface="HYQIHEIX1-45W EXTRALIGHT" pitchFamily="18" charset="-122"/>
                <a:cs typeface="Arial" panose="020B0604020202020204" pitchFamily="34" charset="0"/>
              </a:rPr>
              <a:t>countries and regions</a:t>
            </a:r>
            <a:endParaRPr kumimoji="0" lang="zh-CN" altLang="en-US" sz="1400" u="none" strike="noStrike" kern="0" cap="none" spc="0" normalizeH="0" baseline="0" noProof="0" dirty="0">
              <a:ln>
                <a:noFill/>
              </a:ln>
              <a:solidFill>
                <a:srgbClr val="404040"/>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71" name="矩形 70"/>
          <p:cNvSpPr/>
          <p:nvPr/>
        </p:nvSpPr>
        <p:spPr>
          <a:xfrm>
            <a:off x="7017500" y="2551299"/>
            <a:ext cx="1646606" cy="141577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72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20</a:t>
            </a:r>
            <a:r>
              <a:rPr lang="en-US" altLang="zh-CN" sz="1865"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a:t>
            </a:r>
          </a:p>
          <a:p>
            <a:pPr marL="0" marR="0" lvl="0" indent="0" algn="ctr" defTabSz="914400" rtl="0" eaLnBrk="1" fontAlgn="auto" latinLnBrk="0" hangingPunct="1">
              <a:lnSpc>
                <a:spcPct val="100000"/>
              </a:lnSpc>
              <a:spcBef>
                <a:spcPts val="0"/>
              </a:spcBef>
              <a:spcAft>
                <a:spcPts val="0"/>
              </a:spcAft>
              <a:buClrTx/>
              <a:buSzTx/>
              <a:buFontTx/>
              <a:buNone/>
              <a:defRPr/>
            </a:pPr>
            <a:r>
              <a:rPr lang="en-CA" altLang="zh-CN" sz="1400" kern="0" dirty="0">
                <a:solidFill>
                  <a:srgbClr val="404040"/>
                </a:solidFill>
                <a:latin typeface="Politica" panose="02000503000000000000" pitchFamily="2" charset="0"/>
                <a:ea typeface="HYQIHEIX1-45W EXTRALIGHT" pitchFamily="18" charset="-122"/>
                <a:cs typeface="Arial" panose="020B0604020202020204" pitchFamily="34" charset="0"/>
              </a:rPr>
              <a:t>Overseas global partners</a:t>
            </a:r>
            <a:endParaRPr kumimoji="0" lang="zh-CN" altLang="en-US" sz="1400" u="none" strike="noStrike" kern="0" cap="none" spc="0" normalizeH="0" baseline="0" noProof="0" dirty="0">
              <a:ln>
                <a:noFill/>
              </a:ln>
              <a:solidFill>
                <a:srgbClr val="404040"/>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72" name="矩形 71"/>
          <p:cNvSpPr/>
          <p:nvPr/>
        </p:nvSpPr>
        <p:spPr>
          <a:xfrm>
            <a:off x="8521534" y="2551299"/>
            <a:ext cx="2297425" cy="141577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u="none" strike="noStrike" kern="1200" cap="none" spc="0" normalizeH="0" baseline="0" noProof="0" dirty="0">
                <a:ln>
                  <a:noFill/>
                </a:ln>
                <a:solidFill>
                  <a:srgbClr val="92653C"/>
                </a:solidFill>
                <a:effectLst/>
                <a:uLnTx/>
                <a:uFillTx/>
                <a:latin typeface="Politica" panose="02000503000000000000" pitchFamily="2" charset="0"/>
                <a:cs typeface="Arial" panose="020B0604020202020204" pitchFamily="34" charset="0"/>
                <a:sym typeface="微软雅黑" pitchFamily="34" charset="-122"/>
              </a:rPr>
              <a:t>45,000</a:t>
            </a:r>
            <a:r>
              <a:rPr kumimoji="0" lang="en-US" altLang="zh-CN" sz="1865" u="none" strike="noStrike" kern="1200" cap="none" spc="0" normalizeH="0" baseline="0" noProof="0" dirty="0">
                <a:ln>
                  <a:noFill/>
                </a:ln>
                <a:solidFill>
                  <a:srgbClr val="92653C"/>
                </a:solidFill>
                <a:effectLst/>
                <a:uLnTx/>
                <a:uFillTx/>
                <a:latin typeface="Politica" panose="02000503000000000000" pitchFamily="2" charset="0"/>
                <a:cs typeface="Arial" panose="020B0604020202020204" pitchFamily="34" charset="0"/>
                <a:sym typeface="微软雅黑" pitchFamily="34" charset="-122"/>
              </a:rPr>
              <a:t>+</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CA" altLang="zh-CN" sz="1400" u="none" strike="noStrike" kern="0" cap="none" spc="0" normalizeH="0" baseline="0" noProof="0" dirty="0">
                <a:ln>
                  <a:noFill/>
                </a:ln>
                <a:solidFill>
                  <a:srgbClr val="404040"/>
                </a:solidFill>
                <a:effectLst/>
                <a:uLnTx/>
                <a:uFillTx/>
                <a:latin typeface="Politica" panose="02000503000000000000" pitchFamily="2" charset="0"/>
                <a:ea typeface="HYQIHEIX1-45W EXTRALIGHT" pitchFamily="18" charset="-122"/>
                <a:cs typeface="Arial" panose="020B0604020202020204" pitchFamily="34" charset="0"/>
              </a:rPr>
              <a:t>Overseas employees</a:t>
            </a:r>
            <a:endParaRPr kumimoji="0" lang="zh-CN" altLang="en-US" sz="1400" u="none" strike="noStrike" kern="0" cap="none" spc="0" normalizeH="0" baseline="0" noProof="0" dirty="0">
              <a:ln>
                <a:noFill/>
              </a:ln>
              <a:solidFill>
                <a:srgbClr val="404040"/>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73" name="矩形 72"/>
          <p:cNvSpPr/>
          <p:nvPr/>
        </p:nvSpPr>
        <p:spPr>
          <a:xfrm>
            <a:off x="3230042" y="2551299"/>
            <a:ext cx="1911101" cy="16312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ea typeface="HYQIHEIX1-45W EXTRALIGHT" pitchFamily="18" charset="-122"/>
                <a:cs typeface="Arial" panose="020B0604020202020204" pitchFamily="34" charset="0"/>
                <a:sym typeface="微软雅黑"/>
              </a:rPr>
              <a:t>35</a:t>
            </a:r>
            <a:r>
              <a:rPr kumimoji="0" lang="en-CA" altLang="zh-CN" sz="1865"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ea typeface="HYQIHEIX1-45W EXTRALIGHT" pitchFamily="18" charset="-122"/>
                <a:cs typeface="Arial" panose="020B0604020202020204" pitchFamily="34" charset="0"/>
                <a:sym typeface="微软雅黑"/>
              </a:rPr>
              <a:t>+</a:t>
            </a:r>
            <a:endParaRPr kumimoji="0" lang="en-US" altLang="zh-CN" sz="1865"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ea typeface="HYQIHEIX1-45W EXTRALIGHT" pitchFamily="18" charset="-122"/>
              <a:cs typeface="Arial" panose="020B0604020202020204" pitchFamily="34" charset="0"/>
              <a:sym typeface="微软雅黑"/>
            </a:endParaRPr>
          </a:p>
          <a:p>
            <a:pPr marL="0" marR="0" lvl="0" indent="0" algn="ctr" defTabSz="914400" rtl="0" eaLnBrk="1" fontAlgn="auto" latinLnBrk="0" hangingPunct="1">
              <a:lnSpc>
                <a:spcPct val="100000"/>
              </a:lnSpc>
              <a:spcBef>
                <a:spcPts val="0"/>
              </a:spcBef>
              <a:spcAft>
                <a:spcPts val="0"/>
              </a:spcAft>
              <a:buClrTx/>
              <a:buSzTx/>
              <a:buFontTx/>
              <a:buNone/>
              <a:defRPr/>
            </a:pPr>
            <a:r>
              <a:rPr lang="en-HK" altLang="zh-CN" sz="1400" kern="0" dirty="0">
                <a:solidFill>
                  <a:srgbClr val="404040"/>
                </a:solidFill>
                <a:latin typeface="Politica" panose="02000503000000000000" pitchFamily="2" charset="0"/>
                <a:ea typeface="HYQIHEIX1-45W EXTRALIGHT" pitchFamily="18" charset="-122"/>
                <a:cs typeface="Arial" panose="020B0604020202020204" pitchFamily="34" charset="0"/>
              </a:rPr>
              <a:t>Countries</a:t>
            </a:r>
            <a:r>
              <a:rPr kumimoji="0" lang="en-HK" altLang="zh-CN" sz="1400" u="none" strike="noStrike" kern="0" cap="none" spc="0" normalizeH="0" baseline="0" noProof="0" dirty="0">
                <a:ln>
                  <a:noFill/>
                </a:ln>
                <a:solidFill>
                  <a:srgbClr val="404040"/>
                </a:solidFill>
                <a:effectLst/>
                <a:uLnTx/>
                <a:uFillTx/>
                <a:latin typeface="Politica" panose="02000503000000000000" pitchFamily="2" charset="0"/>
                <a:ea typeface="HYQIHEIX1-45W EXTRALIGHT" pitchFamily="18" charset="-122"/>
                <a:cs typeface="Arial" panose="020B0604020202020204" pitchFamily="34" charset="0"/>
              </a:rPr>
              <a:t> and regions with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HK" altLang="zh-CN" sz="1400" u="none" strike="noStrike" kern="0" cap="none" spc="0" normalizeH="0" baseline="0" noProof="0" dirty="0">
                <a:ln>
                  <a:noFill/>
                </a:ln>
                <a:solidFill>
                  <a:srgbClr val="404040"/>
                </a:solidFill>
                <a:effectLst/>
                <a:uLnTx/>
                <a:uFillTx/>
                <a:latin typeface="Politica" panose="02000503000000000000" pitchFamily="2" charset="0"/>
                <a:ea typeface="HYQIHEIX1-45W EXTRALIGHT" pitchFamily="18" charset="-122"/>
                <a:cs typeface="Arial" panose="020B0604020202020204" pitchFamily="34" charset="0"/>
              </a:rPr>
              <a:t>revenue exceeding 100 million</a:t>
            </a:r>
            <a:endParaRPr kumimoji="0" lang="zh-CN" altLang="en-US" sz="1400" u="none" strike="noStrike" kern="0" cap="none" spc="0" normalizeH="0" baseline="0" noProof="0" dirty="0">
              <a:ln>
                <a:noFill/>
              </a:ln>
              <a:solidFill>
                <a:srgbClr val="404040"/>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74" name="矩形 73"/>
          <p:cNvSpPr/>
          <p:nvPr/>
        </p:nvSpPr>
        <p:spPr>
          <a:xfrm>
            <a:off x="5114881" y="2551299"/>
            <a:ext cx="1816524" cy="141577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2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sym typeface="微软雅黑"/>
              </a:rPr>
              <a:t>40</a:t>
            </a:r>
            <a:r>
              <a:rPr lang="en-CA" altLang="zh-CN" sz="1865" dirty="0">
                <a:solidFill>
                  <a:srgbClr val="92653C"/>
                </a:solidFill>
                <a:latin typeface="Politica" panose="02000503000000000000" pitchFamily="2" charset="0"/>
                <a:ea typeface="HYQIHEIX1-45W EXTRALIGHT" pitchFamily="18" charset="-122"/>
                <a:cs typeface="Arial" panose="020B0604020202020204" pitchFamily="34" charset="0"/>
                <a:sym typeface="微软雅黑"/>
              </a:rPr>
              <a:t>+</a:t>
            </a:r>
            <a:endParaRPr kumimoji="0" lang="en-US" altLang="zh-CN" sz="186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sym typeface="微软雅黑"/>
            </a:endParaRPr>
          </a:p>
          <a:p>
            <a:pPr marL="0" marR="0" lvl="0" indent="0" algn="ctr" defTabSz="914400" rtl="0" eaLnBrk="1" fontAlgn="auto" latinLnBrk="0" hangingPunct="1">
              <a:lnSpc>
                <a:spcPct val="100000"/>
              </a:lnSpc>
              <a:spcBef>
                <a:spcPts val="0"/>
              </a:spcBef>
              <a:spcAft>
                <a:spcPts val="0"/>
              </a:spcAft>
              <a:buClrTx/>
              <a:buSzTx/>
              <a:buFontTx/>
              <a:buNone/>
              <a:defRPr/>
            </a:pPr>
            <a:r>
              <a:rPr lang="en-CA" altLang="zh-CN" sz="1400" kern="0" dirty="0">
                <a:solidFill>
                  <a:srgbClr val="404040"/>
                </a:solidFill>
                <a:latin typeface="Politica" panose="02000503000000000000" pitchFamily="2" charset="0"/>
                <a:ea typeface="HYQIHEIX1-45W EXTRALIGHT" pitchFamily="18" charset="-122"/>
                <a:cs typeface="Arial" panose="020B0604020202020204" pitchFamily="34" charset="0"/>
              </a:rPr>
              <a:t>Overseas brand enterprises</a:t>
            </a:r>
            <a:endParaRPr kumimoji="0" lang="zh-CN" altLang="en-US" sz="1400" u="none" strike="noStrike" kern="0" cap="none" spc="0" normalizeH="0" baseline="30000" noProof="0" dirty="0">
              <a:ln>
                <a:noFill/>
              </a:ln>
              <a:solidFill>
                <a:srgbClr val="404040"/>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11" name="燕尾形 10"/>
          <p:cNvSpPr/>
          <p:nvPr/>
        </p:nvSpPr>
        <p:spPr>
          <a:xfrm>
            <a:off x="846765" y="1884461"/>
            <a:ext cx="3339988"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50" name="燕尾形 49"/>
          <p:cNvSpPr/>
          <p:nvPr/>
        </p:nvSpPr>
        <p:spPr>
          <a:xfrm>
            <a:off x="2601079" y="1884461"/>
            <a:ext cx="4956405"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51" name="燕尾形 50"/>
          <p:cNvSpPr/>
          <p:nvPr/>
        </p:nvSpPr>
        <p:spPr>
          <a:xfrm>
            <a:off x="5652711" y="1884461"/>
            <a:ext cx="5091132"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5" name="文本框 4"/>
          <p:cNvSpPr txBox="1"/>
          <p:nvPr/>
        </p:nvSpPr>
        <p:spPr>
          <a:xfrm>
            <a:off x="1195624" y="1889261"/>
            <a:ext cx="2996334" cy="538609"/>
          </a:xfrm>
          <a:prstGeom prst="rect">
            <a:avLst/>
          </a:prstGeom>
          <a:noFill/>
        </p:spPr>
        <p:txBody>
          <a:bodyPr wrap="none" rtlCol="0">
            <a:spAutoFit/>
          </a:bodyPr>
          <a:lstStyle/>
          <a:p>
            <a:pPr lvl="0" algn="ctr">
              <a:defRPr/>
            </a:pP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2010-</a:t>
            </a:r>
            <a:r>
              <a:rPr lang="en-CA" altLang="zh-CN" dirty="0">
                <a:solidFill>
                  <a:srgbClr val="93683D"/>
                </a:solidFill>
                <a:latin typeface="Politica" panose="02000503000000000000" pitchFamily="2" charset="0"/>
                <a:ea typeface="HYQIHEIX1-45W EXTRALIGHT" pitchFamily="18" charset="-122"/>
                <a:cs typeface="Arial" panose="020B0604020202020204" pitchFamily="34" charset="0"/>
              </a:rPr>
              <a:t>Beginning</a:t>
            </a: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 Globalization 1.0</a:t>
            </a:r>
            <a:endParaRPr lang="zh-CN" altLang="en-US" dirty="0">
              <a:solidFill>
                <a:srgbClr val="93683D"/>
              </a:solidFill>
              <a:latin typeface="Politica" panose="02000503000000000000" pitchFamily="2" charset="0"/>
              <a:ea typeface="HYQIHEIX1-45W EXTRALIGHT" pitchFamily="18" charset="-122"/>
              <a:cs typeface="Arial" panose="020B0604020202020204" pitchFamily="34" charset="0"/>
            </a:endParaRPr>
          </a:p>
          <a:p>
            <a:pPr lvl="0" algn="ctr">
              <a:defRPr/>
            </a:pPr>
            <a:r>
              <a:rPr lang="en-CA" altLang="zh-CN" sz="1100" dirty="0">
                <a:solidFill>
                  <a:srgbClr val="93683D"/>
                </a:solidFill>
                <a:latin typeface="Politica" panose="02000503000000000000" pitchFamily="2" charset="0"/>
                <a:ea typeface="HYQIHEIX1-45W EXTRALIGHT" pitchFamily="18" charset="-122"/>
                <a:cs typeface="Arial" panose="020B0604020202020204" pitchFamily="34" charset="0"/>
              </a:rPr>
              <a:t>Combining China’s growth momentum with global resources</a:t>
            </a:r>
            <a:endParaRPr lang="zh-CN" altLang="en-US" sz="11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6" name="文本框 5"/>
          <p:cNvSpPr txBox="1"/>
          <p:nvPr/>
        </p:nvSpPr>
        <p:spPr>
          <a:xfrm>
            <a:off x="4845125" y="1889458"/>
            <a:ext cx="2581155" cy="538609"/>
          </a:xfrm>
          <a:prstGeom prst="rect">
            <a:avLst/>
          </a:prstGeom>
          <a:noFill/>
        </p:spPr>
        <p:txBody>
          <a:bodyPr wrap="none" rtlCol="0">
            <a:spAutoFit/>
          </a:bodyPr>
          <a:lstStyle/>
          <a:p>
            <a:pPr lvl="0" algn="ctr">
              <a:defRPr/>
            </a:pP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2017-</a:t>
            </a:r>
            <a:r>
              <a:rPr lang="en-CA" altLang="zh-CN" dirty="0">
                <a:solidFill>
                  <a:srgbClr val="93683D"/>
                </a:solidFill>
                <a:latin typeface="Politica" panose="02000503000000000000" pitchFamily="2" charset="0"/>
                <a:ea typeface="HYQIHEIX1-45W EXTRALIGHT" pitchFamily="18" charset="-122"/>
                <a:cs typeface="Arial" panose="020B0604020202020204" pitchFamily="34" charset="0"/>
              </a:rPr>
              <a:t>Deepening</a:t>
            </a: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 Globalization 2.0</a:t>
            </a:r>
          </a:p>
          <a:p>
            <a:pPr lvl="0" algn="ctr">
              <a:defRPr/>
            </a:pPr>
            <a:r>
              <a:rPr lang="en-CA" altLang="zh-CN" sz="1100" dirty="0">
                <a:solidFill>
                  <a:srgbClr val="93683D"/>
                </a:solidFill>
                <a:latin typeface="Politica" panose="02000503000000000000" pitchFamily="2" charset="0"/>
                <a:ea typeface="HYQIHEIX1-45W EXTRALIGHT" pitchFamily="18" charset="-122"/>
                <a:cs typeface="Arial" panose="020B0604020202020204" pitchFamily="34" charset="0"/>
              </a:rPr>
              <a:t>Mutual empowerment between China and the world</a:t>
            </a:r>
            <a:endParaRPr lang="zh-CN" altLang="en-US" sz="11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7" name="文本框 6"/>
          <p:cNvSpPr txBox="1"/>
          <p:nvPr/>
        </p:nvSpPr>
        <p:spPr>
          <a:xfrm>
            <a:off x="7963590" y="1887538"/>
            <a:ext cx="2526653" cy="538609"/>
          </a:xfrm>
          <a:prstGeom prst="rect">
            <a:avLst/>
          </a:prstGeom>
          <a:noFill/>
        </p:spPr>
        <p:txBody>
          <a:bodyPr wrap="none" rtlCol="0">
            <a:spAutoFit/>
          </a:bodyPr>
          <a:lstStyle/>
          <a:p>
            <a:pPr lvl="0" algn="ctr">
              <a:defRPr/>
            </a:pP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2022-</a:t>
            </a:r>
            <a:r>
              <a:rPr lang="en-CA" altLang="zh-CN" dirty="0">
                <a:solidFill>
                  <a:srgbClr val="93683D"/>
                </a:solidFill>
                <a:latin typeface="Politica" panose="02000503000000000000" pitchFamily="2" charset="0"/>
                <a:ea typeface="HYQIHEIX1-45W EXTRALIGHT" pitchFamily="18" charset="-122"/>
                <a:cs typeface="Arial" panose="020B0604020202020204" pitchFamily="34" charset="0"/>
              </a:rPr>
              <a:t>Evolution</a:t>
            </a: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rPr>
              <a:t>: Globalization 3.0</a:t>
            </a:r>
          </a:p>
          <a:p>
            <a:pPr lvl="0" algn="ctr">
              <a:defRPr/>
            </a:pPr>
            <a:r>
              <a:rPr lang="en-CA" altLang="zh-CN" sz="1100" dirty="0">
                <a:solidFill>
                  <a:srgbClr val="93683D"/>
                </a:solidFill>
                <a:latin typeface="Politica" panose="02000503000000000000" pitchFamily="2" charset="0"/>
                <a:ea typeface="HYQIHEIX1-45W EXTRALIGHT" pitchFamily="18" charset="-122"/>
                <a:cs typeface="Arial" panose="020B0604020202020204" pitchFamily="34" charset="0"/>
              </a:rPr>
              <a:t>Global organization + local operations</a:t>
            </a:r>
            <a:endParaRPr lang="zh-CN" altLang="en-US" sz="11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52" name="燕尾形 51"/>
          <p:cNvSpPr/>
          <p:nvPr/>
        </p:nvSpPr>
        <p:spPr>
          <a:xfrm>
            <a:off x="702645" y="5066416"/>
            <a:ext cx="2470235" cy="509565"/>
          </a:xfrm>
          <a:prstGeom prst="chevron">
            <a:avLst/>
          </a:prstGeom>
          <a:gradFill>
            <a:gsLst>
              <a:gs pos="0">
                <a:srgbClr val="C4AD8F">
                  <a:alpha val="37000"/>
                </a:srgbClr>
              </a:gs>
              <a:gs pos="88000">
                <a:srgbClr val="93683D">
                  <a:alpha val="0"/>
                </a:srgb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lIns="69677" tIns="34839" rIns="69677" bIns="34839" rtlCol="0" anchor="ctr"/>
          <a:lstStyle/>
          <a:p>
            <a:pPr algn="ctr"/>
            <a:endParaRPr lang="zh-CN" altLang="en-US" sz="1465"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76" name="矩形 54"/>
          <p:cNvSpPr txBox="1"/>
          <p:nvPr/>
        </p:nvSpPr>
        <p:spPr>
          <a:xfrm>
            <a:off x="7236460" y="5155565"/>
            <a:ext cx="1924050" cy="307775"/>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a:ea typeface="微软雅黑"/>
                <a:cs typeface="微软雅黑"/>
                <a:sym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CA" altLang="zh-CN" sz="1400" dirty="0">
                <a:solidFill>
                  <a:schemeClr val="tx1">
                    <a:lumMod val="65000"/>
                    <a:lumOff val="35000"/>
                  </a:schemeClr>
                </a:solidFill>
                <a:latin typeface="Politica" panose="02000503000000000000" pitchFamily="2" charset="0"/>
                <a:cs typeface="Arial" panose="020B0604020202020204" pitchFamily="34" charset="0"/>
              </a:rPr>
              <a:t>Global innovation capability</a:t>
            </a:r>
            <a:endParaRPr lang="en-US" altLang="zh-CN" sz="1400" dirty="0">
              <a:solidFill>
                <a:schemeClr val="tx1">
                  <a:lumMod val="65000"/>
                  <a:lumOff val="35000"/>
                </a:schemeClr>
              </a:solidFill>
              <a:latin typeface="Politica" panose="02000503000000000000" pitchFamily="2" charset="0"/>
              <a:cs typeface="Arial" panose="020B0604020202020204" pitchFamily="34" charset="0"/>
            </a:endParaRPr>
          </a:p>
        </p:txBody>
      </p:sp>
      <p:sp>
        <p:nvSpPr>
          <p:cNvPr id="77" name="矩形 54"/>
          <p:cNvSpPr txBox="1"/>
          <p:nvPr/>
        </p:nvSpPr>
        <p:spPr>
          <a:xfrm>
            <a:off x="3253043" y="5155714"/>
            <a:ext cx="1764948" cy="307775"/>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a:ea typeface="微软雅黑"/>
                <a:cs typeface="微软雅黑"/>
                <a:sym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CA" altLang="zh-CN" sz="1400"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ea typeface="HYQIHEIX1-45W EXTRALIGHT" pitchFamily="18" charset="-122"/>
                <a:cs typeface="Arial" panose="020B0604020202020204" pitchFamily="34" charset="0"/>
                <a:sym typeface="微软雅黑"/>
              </a:rPr>
              <a:t>Digital intelligence capability</a:t>
            </a:r>
            <a:endParaRPr kumimoji="0" lang="en-US" altLang="zh-CN" sz="1400"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ea typeface="HYQIHEIX1-45W EXTRALIGHT" pitchFamily="18" charset="-122"/>
              <a:cs typeface="Arial" panose="020B0604020202020204" pitchFamily="34" charset="0"/>
              <a:sym typeface="微软雅黑"/>
            </a:endParaRPr>
          </a:p>
        </p:txBody>
      </p:sp>
      <p:sp>
        <p:nvSpPr>
          <p:cNvPr id="78" name="矩形 54"/>
          <p:cNvSpPr txBox="1"/>
          <p:nvPr/>
        </p:nvSpPr>
        <p:spPr>
          <a:xfrm>
            <a:off x="1333086" y="5090472"/>
            <a:ext cx="1730868" cy="523218"/>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a:ea typeface="微软雅黑"/>
                <a:cs typeface="微软雅黑"/>
                <a:sym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HK" altLang="zh-CN" sz="1400" dirty="0">
                <a:latin typeface="Politica" panose="02000503000000000000" pitchFamily="2" charset="0"/>
                <a:ea typeface="HYQIHEIX1-45W EXTRALIGHT" pitchFamily="18" charset="-122"/>
                <a:cs typeface="Arial" panose="020B0604020202020204" pitchFamily="34" charset="0"/>
              </a:rPr>
              <a:t>C</a:t>
            </a:r>
            <a:r>
              <a:rPr kumimoji="0" lang="en-HK" altLang="zh-CN" sz="14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sym typeface="微软雅黑"/>
              </a:rPr>
              <a:t>ross-cultural and cross-organizational capability</a:t>
            </a:r>
            <a:endParaRPr kumimoji="0" lang="en-US" altLang="zh-CN" sz="14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sym typeface="微软雅黑"/>
            </a:endParaRPr>
          </a:p>
        </p:txBody>
      </p:sp>
      <p:sp>
        <p:nvSpPr>
          <p:cNvPr id="79" name="矩形 54"/>
          <p:cNvSpPr txBox="1"/>
          <p:nvPr/>
        </p:nvSpPr>
        <p:spPr>
          <a:xfrm>
            <a:off x="5039040" y="5055550"/>
            <a:ext cx="2118995" cy="523218"/>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a:ea typeface="微软雅黑"/>
                <a:cs typeface="微软雅黑"/>
                <a:sym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sym typeface="微软雅黑"/>
              </a:rPr>
              <a:t>FES global management</a:t>
            </a:r>
            <a:r>
              <a:rPr lang="en-US" altLang="zh-CN" sz="1400" dirty="0">
                <a:latin typeface="Politica" panose="02000503000000000000" pitchFamily="2" charset="0"/>
                <a:ea typeface="HYQIHEIX1-45W EXTRALIGHT" pitchFamily="18" charset="-122"/>
                <a:cs typeface="Arial" panose="020B0604020202020204" pitchFamily="34" charset="0"/>
              </a:rPr>
              <a:t> and operation system</a:t>
            </a:r>
            <a:endParaRPr kumimoji="0" lang="en-US" altLang="zh-CN" sz="14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sym typeface="微软雅黑"/>
            </a:endParaRPr>
          </a:p>
        </p:txBody>
      </p:sp>
      <p:sp>
        <p:nvSpPr>
          <p:cNvPr id="43" name="椭圆 42"/>
          <p:cNvSpPr/>
          <p:nvPr/>
        </p:nvSpPr>
        <p:spPr>
          <a:xfrm rot="10800000">
            <a:off x="642268" y="1344102"/>
            <a:ext cx="10986868" cy="851761"/>
          </a:xfrm>
          <a:prstGeom prst="ellipse">
            <a:avLst/>
          </a:prstGeom>
          <a:noFill/>
          <a:ln w="19050" cap="rnd">
            <a:gradFill>
              <a:gsLst>
                <a:gs pos="36000">
                  <a:srgbClr val="93683D">
                    <a:alpha val="0"/>
                  </a:srgbClr>
                </a:gs>
                <a:gs pos="100000">
                  <a:srgbClr val="93683D"/>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56" name="椭圆 55"/>
          <p:cNvSpPr/>
          <p:nvPr/>
        </p:nvSpPr>
        <p:spPr>
          <a:xfrm>
            <a:off x="642268" y="5309721"/>
            <a:ext cx="10986868" cy="851761"/>
          </a:xfrm>
          <a:prstGeom prst="ellipse">
            <a:avLst/>
          </a:prstGeom>
          <a:noFill/>
          <a:ln w="19050" cap="rnd">
            <a:gradFill>
              <a:gsLst>
                <a:gs pos="36000">
                  <a:srgbClr val="93683D">
                    <a:alpha val="0"/>
                  </a:srgbClr>
                </a:gs>
                <a:gs pos="100000">
                  <a:srgbClr val="93683D"/>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grpSp>
        <p:nvGrpSpPr>
          <p:cNvPr id="12" name="组合 11"/>
          <p:cNvGrpSpPr/>
          <p:nvPr/>
        </p:nvGrpSpPr>
        <p:grpSpPr>
          <a:xfrm>
            <a:off x="1646516" y="4118982"/>
            <a:ext cx="1430458" cy="730815"/>
            <a:chOff x="871521" y="1854402"/>
            <a:chExt cx="10646609" cy="5439311"/>
          </a:xfrm>
        </p:grpSpPr>
        <p:sp>
          <p:nvSpPr>
            <p:cNvPr id="59"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60" name="椭圆 59"/>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61" name="椭圆 60"/>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63"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64" name="组合 63"/>
          <p:cNvGrpSpPr/>
          <p:nvPr/>
        </p:nvGrpSpPr>
        <p:grpSpPr>
          <a:xfrm>
            <a:off x="3439337" y="4118982"/>
            <a:ext cx="1430458" cy="730815"/>
            <a:chOff x="871521" y="1854402"/>
            <a:chExt cx="10646609" cy="5439311"/>
          </a:xfrm>
        </p:grpSpPr>
        <p:sp>
          <p:nvSpPr>
            <p:cNvPr id="65"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67" name="椭圆 66"/>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81" name="椭圆 80"/>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82"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83" name="组合 82"/>
          <p:cNvGrpSpPr/>
          <p:nvPr/>
        </p:nvGrpSpPr>
        <p:grpSpPr>
          <a:xfrm>
            <a:off x="5296128" y="4118982"/>
            <a:ext cx="1430458" cy="730815"/>
            <a:chOff x="871521" y="1854402"/>
            <a:chExt cx="10646609" cy="5439311"/>
          </a:xfrm>
        </p:grpSpPr>
        <p:sp>
          <p:nvSpPr>
            <p:cNvPr id="84"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85" name="椭圆 84"/>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86" name="椭圆 85"/>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87"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88" name="组合 87"/>
          <p:cNvGrpSpPr/>
          <p:nvPr/>
        </p:nvGrpSpPr>
        <p:grpSpPr>
          <a:xfrm>
            <a:off x="7125573" y="4118982"/>
            <a:ext cx="1430458" cy="730815"/>
            <a:chOff x="871521" y="1854402"/>
            <a:chExt cx="10646609" cy="5439311"/>
          </a:xfrm>
        </p:grpSpPr>
        <p:sp>
          <p:nvSpPr>
            <p:cNvPr id="89"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0" name="椭圆 89"/>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1" name="椭圆 90"/>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2"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94" name="组合 93"/>
          <p:cNvGrpSpPr/>
          <p:nvPr/>
        </p:nvGrpSpPr>
        <p:grpSpPr>
          <a:xfrm>
            <a:off x="8955018" y="4118982"/>
            <a:ext cx="1430458" cy="730815"/>
            <a:chOff x="871521" y="1854402"/>
            <a:chExt cx="10646609" cy="5439311"/>
          </a:xfrm>
        </p:grpSpPr>
        <p:sp>
          <p:nvSpPr>
            <p:cNvPr id="95"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6" name="椭圆 95"/>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7" name="椭圆 96"/>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8" name="椭圆 75"/>
            <p:cNvSpPr/>
            <p:nvPr/>
          </p:nvSpPr>
          <p:spPr bwMode="auto">
            <a:xfrm>
              <a:off x="871521" y="4320444"/>
              <a:ext cx="10646609" cy="297326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sp>
        <p:nvSpPr>
          <p:cNvPr id="9" name="矩形 54"/>
          <p:cNvSpPr txBox="1"/>
          <p:nvPr/>
        </p:nvSpPr>
        <p:spPr>
          <a:xfrm>
            <a:off x="9355457" y="5161912"/>
            <a:ext cx="1706197" cy="307775"/>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latin typeface="微软雅黑"/>
                <a:ea typeface="微软雅黑"/>
                <a:cs typeface="微软雅黑"/>
                <a:sym typeface="微软雅黑"/>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CA" altLang="zh-CN" sz="14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sym typeface="微软雅黑"/>
              </a:rPr>
              <a:t>Global investment capability</a:t>
            </a:r>
            <a:endParaRPr kumimoji="0" lang="en-US" altLang="zh-CN" sz="14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sym typeface="微软雅黑"/>
            </a:endParaRPr>
          </a:p>
        </p:txBody>
      </p:sp>
      <p:sp>
        <p:nvSpPr>
          <p:cNvPr id="15" name="矩形 14"/>
          <p:cNvSpPr/>
          <p:nvPr/>
        </p:nvSpPr>
        <p:spPr>
          <a:xfrm>
            <a:off x="-636" y="187048"/>
            <a:ext cx="9335179"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4" name="图片 3" descr="/Users/jerrymiao/Desktop/复星Jerry/LOGO系列 杂/复星logo1-01.png复星logo1-0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2" name="Title 1">
            <a:extLst>
              <a:ext uri="{FF2B5EF4-FFF2-40B4-BE49-F238E27FC236}">
                <a16:creationId xmlns:a16="http://schemas.microsoft.com/office/drawing/2014/main" id="{84DC14F3-6E75-FADC-0FE6-107E8D746453}"/>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CA" altLang="zh-CN"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PROFOUND GLOBAL OPERATIONS</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sers/jerrymiao/Library/Mobile Documents/com~apple~CloudDocs/Desktop/复星23年封面更新/244.jpg244"/>
          <p:cNvPicPr>
            <a:picLocks noChangeAspect="1"/>
          </p:cNvPicPr>
          <p:nvPr/>
        </p:nvPicPr>
        <p:blipFill>
          <a:blip r:embed="rId3"/>
          <a:srcRect/>
          <a:stretch>
            <a:fillRect/>
          </a:stretch>
        </p:blipFill>
        <p:spPr>
          <a:xfrm>
            <a:off x="0" y="-952"/>
            <a:ext cx="12192000" cy="6860540"/>
          </a:xfrm>
          <a:prstGeom prst="rect">
            <a:avLst/>
          </a:prstGeom>
        </p:spPr>
      </p:pic>
      <p:sp>
        <p:nvSpPr>
          <p:cNvPr id="4" name="矩形 3"/>
          <p:cNvSpPr/>
          <p:nvPr/>
        </p:nvSpPr>
        <p:spPr>
          <a:xfrm>
            <a:off x="0" y="0"/>
            <a:ext cx="12192000" cy="6855460"/>
          </a:xfrm>
          <a:prstGeom prst="rect">
            <a:avLst/>
          </a:prstGeom>
          <a:gradFill>
            <a:gsLst>
              <a:gs pos="100000">
                <a:schemeClr val="bg1">
                  <a:alpha val="78000"/>
                </a:schemeClr>
              </a:gs>
              <a:gs pos="19000">
                <a:schemeClr val="bg1">
                  <a:alpha val="91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9" name="圆角矩形 108"/>
          <p:cNvSpPr/>
          <p:nvPr/>
        </p:nvSpPr>
        <p:spPr>
          <a:xfrm>
            <a:off x="556009" y="2459068"/>
            <a:ext cx="3112751" cy="3983295"/>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110" name="圆角矩形 109"/>
          <p:cNvSpPr/>
          <p:nvPr/>
        </p:nvSpPr>
        <p:spPr>
          <a:xfrm>
            <a:off x="3825683" y="2459068"/>
            <a:ext cx="2761972" cy="3983289"/>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87" name="矩形 54"/>
          <p:cNvSpPr txBox="1"/>
          <p:nvPr/>
        </p:nvSpPr>
        <p:spPr>
          <a:xfrm>
            <a:off x="647595" y="2532099"/>
            <a:ext cx="2195471" cy="608626"/>
          </a:xfrm>
          <a:prstGeom prst="rect">
            <a:avLst/>
          </a:prstGeom>
          <a:noFill/>
          <a:ln w="12700" cap="flat">
            <a:noFill/>
            <a:miter lim="400000"/>
          </a:ln>
          <a:effectLst/>
        </p:spPr>
        <p:txBody>
          <a:bodyPr wrap="none" lIns="45719" tIns="45719" rIns="45719" bIns="45719" numCol="1" anchor="t">
            <a:spAutoFit/>
          </a:bodyPr>
          <a:lstStyle>
            <a:lvl1pPr>
              <a:defRPr sz="7200">
                <a:solidFill>
                  <a:srgbClr val="92653C"/>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TW" sz="20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LEADING</a:t>
            </a:r>
            <a:endParaRPr kumimoji="0" lang="en-US" altLang="zh-CN" sz="20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TW"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CORE</a:t>
            </a:r>
            <a:r>
              <a:rPr kumimoji="0" lang="zh-TW" altLang="en-US"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TECHNOLOGIES</a:t>
            </a:r>
            <a:r>
              <a:rPr kumimoji="0" lang="zh-TW" altLang="en-US"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 </a:t>
            </a:r>
            <a:r>
              <a:rPr lang="en-US" altLang="zh-TW" sz="1355" dirty="0">
                <a:latin typeface="Politica" panose="02000503000000000000" pitchFamily="2" charset="0"/>
                <a:ea typeface="HYQIHEIX1-45W EXTRALIGHT" pitchFamily="18" charset="-122"/>
                <a:cs typeface="Arial" panose="020B0604020202020204" pitchFamily="34" charset="0"/>
              </a:rPr>
              <a:t>IN</a:t>
            </a:r>
            <a:r>
              <a:rPr lang="zh-TW" altLang="en-US" sz="1355" dirty="0">
                <a:latin typeface="Politica" panose="02000503000000000000" pitchFamily="2" charset="0"/>
                <a:ea typeface="HYQIHEIX1-45W EXTRALIGHT" pitchFamily="18" charset="-122"/>
                <a:cs typeface="Arial" panose="020B0604020202020204" pitchFamily="34" charset="0"/>
              </a:rPr>
              <a:t> </a:t>
            </a:r>
            <a:r>
              <a:rPr lang="en-US" altLang="zh-TW" sz="1355" dirty="0">
                <a:latin typeface="Politica" panose="02000503000000000000" pitchFamily="2" charset="0"/>
                <a:ea typeface="HYQIHEIX1-45W EXTRALIGHT" pitchFamily="18" charset="-122"/>
                <a:cs typeface="Arial" panose="020B0604020202020204" pitchFamily="34" charset="0"/>
              </a:rPr>
              <a:t>VARIOUS</a:t>
            </a:r>
            <a:r>
              <a:rPr lang="zh-TW" altLang="en-US" sz="1355" dirty="0">
                <a:latin typeface="Politica" panose="02000503000000000000" pitchFamily="2" charset="0"/>
                <a:ea typeface="HYQIHEIX1-45W EXTRALIGHT" pitchFamily="18" charset="-122"/>
                <a:cs typeface="Arial" panose="020B0604020202020204" pitchFamily="34" charset="0"/>
              </a:rPr>
              <a:t> </a:t>
            </a:r>
            <a:r>
              <a:rPr lang="en-US" altLang="zh-TW" sz="1355" dirty="0">
                <a:latin typeface="Politica" panose="02000503000000000000" pitchFamily="2" charset="0"/>
                <a:ea typeface="HYQIHEIX1-45W EXTRALIGHT" pitchFamily="18" charset="-122"/>
                <a:cs typeface="Arial" panose="020B0604020202020204" pitchFamily="34" charset="0"/>
              </a:rPr>
              <a:t>FIELDS</a:t>
            </a:r>
            <a:endParaRPr kumimoji="0"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89" name="矩形 54"/>
          <p:cNvSpPr txBox="1"/>
          <p:nvPr/>
        </p:nvSpPr>
        <p:spPr>
          <a:xfrm>
            <a:off x="3947374" y="2510810"/>
            <a:ext cx="2561163" cy="817145"/>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TW" sz="20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INNOVATIVE</a:t>
            </a:r>
            <a:endParaRPr kumimoji="0" lang="en-US" altLang="zh-CN" sz="20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TW"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TECHNOLOGY</a:t>
            </a:r>
            <a:r>
              <a:rPr kumimoji="0" lang="zh-TW" altLang="en-US"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INNOVATION</a:t>
            </a:r>
            <a:r>
              <a:rPr kumimoji="0" lang="zh-TW" altLang="en-US"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CENTERS</a:t>
            </a:r>
            <a:r>
              <a:rPr kumimoji="0" lang="zh-TW" altLang="en-US"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IN</a:t>
            </a:r>
            <a:r>
              <a:rPr kumimoji="0" lang="zh-TW" altLang="en-US"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VARIOUS</a:t>
            </a:r>
            <a:r>
              <a:rPr kumimoji="0" lang="zh-TW" altLang="en-US"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FIELDS</a:t>
            </a:r>
            <a:endParaRPr kumimoji="0" sz="1355"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endParaRPr>
          </a:p>
        </p:txBody>
      </p:sp>
      <p:grpSp>
        <p:nvGrpSpPr>
          <p:cNvPr id="133" name="组合 132"/>
          <p:cNvGrpSpPr/>
          <p:nvPr/>
        </p:nvGrpSpPr>
        <p:grpSpPr>
          <a:xfrm>
            <a:off x="909934" y="930818"/>
            <a:ext cx="1176020" cy="830995"/>
            <a:chOff x="1404699" y="1027406"/>
            <a:chExt cx="1176020" cy="830995"/>
          </a:xfrm>
        </p:grpSpPr>
        <p:sp>
          <p:nvSpPr>
            <p:cNvPr id="98" name="矩形 54"/>
            <p:cNvSpPr txBox="1"/>
            <p:nvPr/>
          </p:nvSpPr>
          <p:spPr>
            <a:xfrm>
              <a:off x="1440958" y="1027406"/>
              <a:ext cx="823301" cy="830995"/>
            </a:xfrm>
            <a:prstGeom prst="rect">
              <a:avLst/>
            </a:prstGeom>
            <a:noFill/>
            <a:ln w="12700" cap="flat">
              <a:noFill/>
              <a:miter lim="400000"/>
            </a:ln>
            <a:effectLst/>
          </p:spPr>
          <p:txBody>
            <a:bodyPr wrap="none" lIns="45719" tIns="45719" rIns="45719" bIns="45719" numCol="1" anchor="t">
              <a:spAutoFit/>
            </a:bodyPr>
            <a:lstStyle>
              <a:lvl1pPr>
                <a:defRPr sz="7200">
                  <a:solidFill>
                    <a:srgbClr val="92653C"/>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lang="en-US" altLang="zh-CN" sz="4800" dirty="0">
                  <a:latin typeface="Politica" panose="02000503000000000000" pitchFamily="2" charset="0"/>
                  <a:ea typeface="HYQIHEIX1-45W EXTRALIGHT" pitchFamily="18" charset="-122"/>
                  <a:cs typeface="Arial" panose="020B0604020202020204" pitchFamily="34" charset="0"/>
                </a:rPr>
                <a:t>10</a:t>
              </a:r>
              <a:r>
                <a:rPr lang="en-US" altLang="zh-TW" sz="4800" dirty="0">
                  <a:latin typeface="Politica" panose="02000503000000000000" pitchFamily="2" charset="0"/>
                  <a:ea typeface="HYQIHEIX1-45W EXTRALIGHT" pitchFamily="18" charset="-122"/>
                  <a:cs typeface="Arial" panose="020B0604020202020204" pitchFamily="34" charset="0"/>
                </a:rPr>
                <a:t>.</a:t>
              </a:r>
              <a:r>
                <a:rPr lang="en-US" altLang="zh-CN" sz="4800" dirty="0">
                  <a:latin typeface="Politica" panose="02000503000000000000" pitchFamily="2" charset="0"/>
                  <a:ea typeface="HYQIHEIX1-45W EXTRALIGHT" pitchFamily="18" charset="-122"/>
                  <a:cs typeface="Arial" panose="020B0604020202020204" pitchFamily="34" charset="0"/>
                </a:rPr>
                <a:t>4</a:t>
              </a:r>
              <a:endParaRPr kumimoji="0" lang="en-US" altLang="zh-CN" sz="48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100" name="矩形 60"/>
            <p:cNvSpPr txBox="1"/>
            <p:nvPr/>
          </p:nvSpPr>
          <p:spPr>
            <a:xfrm>
              <a:off x="1404699" y="1482764"/>
              <a:ext cx="1176020" cy="253914"/>
            </a:xfrm>
            <a:prstGeom prst="rect">
              <a:avLst/>
            </a:prstGeom>
            <a:noFill/>
            <a:ln w="12700" cap="flat">
              <a:noFill/>
              <a:miter lim="400000"/>
            </a:ln>
            <a:effectLst/>
          </p:spPr>
          <p:txBody>
            <a:bodyPr wrap="square" lIns="45719" tIns="45719" rIns="45719" bIns="45719" numCol="1" anchor="t">
              <a:spAutoFit/>
            </a:bodyPr>
            <a:lstStyle>
              <a:lvl1pPr algn="r">
                <a:defRPr>
                  <a:solidFill>
                    <a:srgbClr val="92653C"/>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lang="en-US" altLang="zh-TW" sz="1050" dirty="0">
                  <a:latin typeface="Politica" panose="02000503000000000000" pitchFamily="2" charset="0"/>
                  <a:ea typeface="HYQIHEIX1-45W EXTRALIGHT" pitchFamily="18" charset="-122"/>
                  <a:cs typeface="Arial" panose="020B0604020202020204" pitchFamily="34" charset="0"/>
                </a:rPr>
                <a:t>billion</a:t>
              </a:r>
              <a:r>
                <a:rPr kumimoji="0" lang="en-US" altLang="zh-CN" sz="1050" u="none" strike="noStrike" kern="1200" cap="none" spc="0" normalizeH="0" baseline="3000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1</a:t>
              </a:r>
              <a:endParaRPr kumimoji="0" sz="1050" u="none" strike="noStrike" kern="1200" cap="none" spc="0" normalizeH="0" baseline="3000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endParaRPr>
            </a:p>
          </p:txBody>
        </p:sp>
      </p:grpSp>
      <p:sp>
        <p:nvSpPr>
          <p:cNvPr id="102" name="矩形 54"/>
          <p:cNvSpPr txBox="1"/>
          <p:nvPr/>
        </p:nvSpPr>
        <p:spPr>
          <a:xfrm>
            <a:off x="5352378" y="926456"/>
            <a:ext cx="2014936" cy="830995"/>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defRPr>
            </a:lvl1pP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48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10+</a:t>
            </a:r>
            <a:endParaRPr kumimoji="0" lang="en-US" sz="48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106" name="矩形 54"/>
          <p:cNvSpPr txBox="1"/>
          <p:nvPr/>
        </p:nvSpPr>
        <p:spPr>
          <a:xfrm>
            <a:off x="3300914" y="941667"/>
            <a:ext cx="1801015" cy="830995"/>
          </a:xfrm>
          <a:prstGeom prst="rect">
            <a:avLst/>
          </a:prstGeom>
          <a:noFill/>
          <a:ln w="12700" cap="flat">
            <a:noFill/>
            <a:miter lim="400000"/>
          </a:ln>
          <a:effectLst/>
        </p:spPr>
        <p:txBody>
          <a:bodyPr wrap="square" lIns="45719" tIns="45719" rIns="45719" bIns="45719" numCol="1" anchor="t">
            <a:spAutoFit/>
          </a:bodyPr>
          <a:lstStyle>
            <a:lvl1pPr>
              <a:defRPr sz="7200">
                <a:solidFill>
                  <a:srgbClr val="92653C"/>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48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rPr>
              <a:t>1771</a:t>
            </a:r>
            <a:endParaRPr kumimoji="0" lang="en-US" sz="4800" u="none" strike="noStrike" kern="1200" cap="none" spc="0" normalizeH="0" baseline="0" noProof="0" dirty="0">
              <a:ln>
                <a:noFill/>
              </a:ln>
              <a:solidFill>
                <a:srgbClr val="92653C"/>
              </a:solidFill>
              <a:effectLst/>
              <a:uLnTx/>
              <a:uFillTx/>
              <a:latin typeface="Politica" panose="02000503000000000000" pitchFamily="2" charset="0"/>
              <a:ea typeface="HYQIHEIX1-45W EXTRALIGHT" pitchFamily="18" charset="-122"/>
              <a:cs typeface="Arial" panose="020B0604020202020204" pitchFamily="34" charset="0"/>
            </a:endParaRPr>
          </a:p>
        </p:txBody>
      </p:sp>
      <p:grpSp>
        <p:nvGrpSpPr>
          <p:cNvPr id="111" name="组合 110"/>
          <p:cNvGrpSpPr/>
          <p:nvPr/>
        </p:nvGrpSpPr>
        <p:grpSpPr>
          <a:xfrm>
            <a:off x="841304" y="2040059"/>
            <a:ext cx="1443296" cy="597084"/>
            <a:chOff x="897501" y="1854402"/>
            <a:chExt cx="10742163" cy="8096220"/>
          </a:xfrm>
        </p:grpSpPr>
        <p:sp>
          <p:nvSpPr>
            <p:cNvPr id="112"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113" name="椭圆 112"/>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114" name="椭圆 113"/>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115" name="椭圆 75"/>
            <p:cNvSpPr/>
            <p:nvPr/>
          </p:nvSpPr>
          <p:spPr bwMode="auto">
            <a:xfrm>
              <a:off x="898670" y="4320446"/>
              <a:ext cx="10740994" cy="5630176"/>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1-1" fmla="*/ 6726116 w 6726116"/>
                <a:gd name="connsiteY0-2-2" fmla="*/ 1883199 h 3191005"/>
                <a:gd name="connsiteX1-3-3" fmla="*/ 6725970 w 6726116"/>
                <a:gd name="connsiteY1-4-4" fmla="*/ 0 h 3191005"/>
                <a:gd name="connsiteX2-5-5" fmla="*/ 3362984 w 6726116"/>
                <a:gd name="connsiteY2-6-6" fmla="*/ 1014984 h 3191005"/>
                <a:gd name="connsiteX3-7-7" fmla="*/ -2 w 6726116"/>
                <a:gd name="connsiteY3-8-8" fmla="*/ 0 h 3191005"/>
                <a:gd name="connsiteX4-9-9" fmla="*/ 59779 w 6726116"/>
                <a:gd name="connsiteY4-10-10" fmla="*/ 3191005 h 3191005"/>
                <a:gd name="connsiteX0-11-11" fmla="*/ 6803092 w 6803092"/>
                <a:gd name="connsiteY0-12-12" fmla="*/ 3566023 h 3566023"/>
                <a:gd name="connsiteX1-13-13" fmla="*/ 6725970 w 6803092"/>
                <a:gd name="connsiteY1-14-14" fmla="*/ 0 h 3566023"/>
                <a:gd name="connsiteX2-15-15" fmla="*/ 3362984 w 6803092"/>
                <a:gd name="connsiteY2-16-16" fmla="*/ 1014984 h 3566023"/>
                <a:gd name="connsiteX3-17-17" fmla="*/ -2 w 6803092"/>
                <a:gd name="connsiteY3-18-18" fmla="*/ 0 h 3566023"/>
                <a:gd name="connsiteX4-19-19" fmla="*/ 59779 w 6803092"/>
                <a:gd name="connsiteY4-20-20" fmla="*/ 3191005 h 3566023"/>
              </a:gdLst>
              <a:ahLst/>
              <a:cxnLst>
                <a:cxn ang="0">
                  <a:pos x="connsiteX0-1-1" y="connsiteY0-2-2"/>
                </a:cxn>
                <a:cxn ang="0">
                  <a:pos x="connsiteX1-3-3" y="connsiteY1-4-4"/>
                </a:cxn>
                <a:cxn ang="0">
                  <a:pos x="connsiteX2-5-5" y="connsiteY2-6-6"/>
                </a:cxn>
                <a:cxn ang="0">
                  <a:pos x="connsiteX3-7-7" y="connsiteY3-8-8"/>
                </a:cxn>
                <a:cxn ang="0">
                  <a:pos x="connsiteX4-9-9" y="connsiteY4-10-10"/>
                </a:cxn>
              </a:cxnLst>
              <a:rect l="l" t="t" r="r" b="b"/>
              <a:pathLst>
                <a:path w="6803092" h="3566023">
                  <a:moveTo>
                    <a:pt x="6803092" y="3566023"/>
                  </a:moveTo>
                  <a:cubicBezTo>
                    <a:pt x="6800621" y="3194064"/>
                    <a:pt x="6710472" y="12877"/>
                    <a:pt x="6725970" y="0"/>
                  </a:cubicBezTo>
                  <a:cubicBezTo>
                    <a:pt x="6725970" y="560560"/>
                    <a:pt x="5220310" y="1014984"/>
                    <a:pt x="3362984" y="1014984"/>
                  </a:cubicBezTo>
                  <a:cubicBezTo>
                    <a:pt x="1505658" y="1014984"/>
                    <a:pt x="-2" y="560560"/>
                    <a:pt x="-2" y="0"/>
                  </a:cubicBezTo>
                  <a:cubicBezTo>
                    <a:pt x="15497" y="43874"/>
                    <a:pt x="63800" y="2929084"/>
                    <a:pt x="59779" y="3191005"/>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sp>
        <p:nvSpPr>
          <p:cNvPr id="130" name="文本框 129"/>
          <p:cNvSpPr txBox="1"/>
          <p:nvPr/>
        </p:nvSpPr>
        <p:spPr>
          <a:xfrm>
            <a:off x="768354" y="1629179"/>
            <a:ext cx="1516246" cy="430887"/>
          </a:xfrm>
          <a:prstGeom prst="rect">
            <a:avLst/>
          </a:prstGeom>
          <a:noFill/>
        </p:spPr>
        <p:txBody>
          <a:bodyPr wrap="square" rtlCol="0">
            <a:spAutoFit/>
          </a:bodyPr>
          <a:lstStyle/>
          <a:p>
            <a:pPr algn="ctr"/>
            <a:r>
              <a:rPr lang="en-US" altLang="zh-TW" sz="1050" dirty="0">
                <a:solidFill>
                  <a:srgbClr val="93683D"/>
                </a:solidFill>
                <a:latin typeface="Politica" panose="02000503000000000000" pitchFamily="2" charset="0"/>
                <a:cs typeface="Arial" panose="020B0604020202020204" pitchFamily="34" charset="0"/>
              </a:rPr>
              <a:t>Strengthen</a:t>
            </a:r>
            <a:r>
              <a:rPr lang="zh-TW" altLang="en-US" sz="1050" dirty="0">
                <a:solidFill>
                  <a:srgbClr val="93683D"/>
                </a:solidFill>
                <a:latin typeface="Politica" panose="02000503000000000000" pitchFamily="2" charset="0"/>
                <a:cs typeface="Arial" panose="020B0604020202020204" pitchFamily="34" charset="0"/>
              </a:rPr>
              <a:t> </a:t>
            </a:r>
            <a:r>
              <a:rPr lang="en-US" altLang="zh-TW" sz="1050" dirty="0">
                <a:solidFill>
                  <a:srgbClr val="93683D"/>
                </a:solidFill>
                <a:latin typeface="Politica" panose="02000503000000000000" pitchFamily="2" charset="0"/>
                <a:cs typeface="Arial" panose="020B0604020202020204" pitchFamily="34" charset="0"/>
              </a:rPr>
              <a:t>technology</a:t>
            </a:r>
            <a:r>
              <a:rPr lang="zh-TW" altLang="en-US" sz="1050" dirty="0">
                <a:solidFill>
                  <a:srgbClr val="93683D"/>
                </a:solidFill>
                <a:latin typeface="Politica" panose="02000503000000000000" pitchFamily="2" charset="0"/>
                <a:cs typeface="Arial" panose="020B0604020202020204" pitchFamily="34" charset="0"/>
              </a:rPr>
              <a:t> </a:t>
            </a:r>
            <a:endParaRPr lang="en-HK" altLang="zh-TW" sz="1050" dirty="0">
              <a:solidFill>
                <a:srgbClr val="93683D"/>
              </a:solidFill>
              <a:latin typeface="Politica" panose="02000503000000000000" pitchFamily="2" charset="0"/>
              <a:cs typeface="Arial" panose="020B0604020202020204" pitchFamily="34" charset="0"/>
            </a:endParaRPr>
          </a:p>
          <a:p>
            <a:pPr algn="ctr"/>
            <a:r>
              <a:rPr lang="en-US" altLang="zh-TW" sz="1050" dirty="0">
                <a:solidFill>
                  <a:srgbClr val="93683D"/>
                </a:solidFill>
                <a:latin typeface="Politica" panose="02000503000000000000" pitchFamily="2" charset="0"/>
                <a:cs typeface="Arial" panose="020B0604020202020204" pitchFamily="34" charset="0"/>
              </a:rPr>
              <a:t>innovation</a:t>
            </a:r>
            <a:r>
              <a:rPr lang="zh-TW" altLang="en-US" sz="1050" dirty="0">
                <a:solidFill>
                  <a:srgbClr val="93683D"/>
                </a:solidFill>
                <a:latin typeface="Politica" panose="02000503000000000000" pitchFamily="2" charset="0"/>
                <a:cs typeface="Arial" panose="020B0604020202020204" pitchFamily="34" charset="0"/>
              </a:rPr>
              <a:t> </a:t>
            </a:r>
            <a:r>
              <a:rPr lang="en-US" altLang="zh-TW" sz="1050" dirty="0">
                <a:solidFill>
                  <a:srgbClr val="93683D"/>
                </a:solidFill>
                <a:latin typeface="Politica" panose="02000503000000000000" pitchFamily="2" charset="0"/>
                <a:cs typeface="Arial" panose="020B0604020202020204" pitchFamily="34" charset="0"/>
              </a:rPr>
              <a:t>capability</a:t>
            </a:r>
            <a:endParaRPr lang="zh-CN" altLang="en-US" sz="1050" dirty="0">
              <a:solidFill>
                <a:srgbClr val="93683D"/>
              </a:solidFill>
              <a:latin typeface="Politica" panose="02000503000000000000" pitchFamily="2" charset="0"/>
              <a:cs typeface="Arial" panose="020B0604020202020204" pitchFamily="34" charset="0"/>
            </a:endParaRPr>
          </a:p>
        </p:txBody>
      </p:sp>
      <p:sp>
        <p:nvSpPr>
          <p:cNvPr id="131" name="文本框 130"/>
          <p:cNvSpPr txBox="1"/>
          <p:nvPr/>
        </p:nvSpPr>
        <p:spPr>
          <a:xfrm>
            <a:off x="2974905" y="1724455"/>
            <a:ext cx="1419130" cy="261610"/>
          </a:xfrm>
          <a:prstGeom prst="rect">
            <a:avLst/>
          </a:prstGeom>
          <a:noFill/>
        </p:spPr>
        <p:txBody>
          <a:bodyPr wrap="square" rtlCol="0">
            <a:spAutoFit/>
          </a:bodyPr>
          <a:lstStyle/>
          <a:p>
            <a:pPr algn="ctr"/>
            <a:r>
              <a:rPr lang="en-US" altLang="zh-TW" sz="1050" dirty="0">
                <a:solidFill>
                  <a:srgbClr val="93683D"/>
                </a:solidFill>
                <a:latin typeface="Politica" panose="02000503000000000000" pitchFamily="2" charset="0"/>
                <a:cs typeface="Arial" panose="020B0604020202020204" pitchFamily="34" charset="0"/>
              </a:rPr>
              <a:t>Patents</a:t>
            </a:r>
            <a:r>
              <a:rPr lang="zh-TW" altLang="en-US" sz="1050" dirty="0">
                <a:solidFill>
                  <a:srgbClr val="93683D"/>
                </a:solidFill>
                <a:latin typeface="Politica" panose="02000503000000000000" pitchFamily="2" charset="0"/>
                <a:cs typeface="Arial" panose="020B0604020202020204" pitchFamily="34" charset="0"/>
              </a:rPr>
              <a:t> </a:t>
            </a:r>
            <a:r>
              <a:rPr lang="en-US" altLang="zh-TW" sz="1050" dirty="0">
                <a:solidFill>
                  <a:srgbClr val="93683D"/>
                </a:solidFill>
                <a:latin typeface="Politica" panose="02000503000000000000" pitchFamily="2" charset="0"/>
                <a:cs typeface="Arial" panose="020B0604020202020204" pitchFamily="34" charset="0"/>
              </a:rPr>
              <a:t>for</a:t>
            </a:r>
            <a:r>
              <a:rPr lang="zh-TW" altLang="en-US" sz="1050" dirty="0">
                <a:solidFill>
                  <a:srgbClr val="93683D"/>
                </a:solidFill>
                <a:latin typeface="Politica" panose="02000503000000000000" pitchFamily="2" charset="0"/>
                <a:cs typeface="Arial" panose="020B0604020202020204" pitchFamily="34" charset="0"/>
              </a:rPr>
              <a:t> </a:t>
            </a:r>
            <a:r>
              <a:rPr lang="en-US" altLang="zh-TW" sz="1050" dirty="0">
                <a:solidFill>
                  <a:srgbClr val="93683D"/>
                </a:solidFill>
                <a:latin typeface="Politica" panose="02000503000000000000" pitchFamily="2" charset="0"/>
                <a:cs typeface="Arial" panose="020B0604020202020204" pitchFamily="34" charset="0"/>
              </a:rPr>
              <a:t>inventions</a:t>
            </a:r>
            <a:endParaRPr lang="zh-CN" altLang="en-US" sz="1050" dirty="0">
              <a:solidFill>
                <a:srgbClr val="93683D"/>
              </a:solidFill>
              <a:latin typeface="Politica" panose="02000503000000000000" pitchFamily="2" charset="0"/>
              <a:cs typeface="Arial" panose="020B0604020202020204" pitchFamily="34" charset="0"/>
            </a:endParaRPr>
          </a:p>
        </p:txBody>
      </p:sp>
      <p:sp>
        <p:nvSpPr>
          <p:cNvPr id="132" name="文本框 131"/>
          <p:cNvSpPr txBox="1"/>
          <p:nvPr/>
        </p:nvSpPr>
        <p:spPr>
          <a:xfrm>
            <a:off x="5141521" y="1611403"/>
            <a:ext cx="1419131" cy="430887"/>
          </a:xfrm>
          <a:prstGeom prst="rect">
            <a:avLst/>
          </a:prstGeom>
          <a:noFill/>
        </p:spPr>
        <p:txBody>
          <a:bodyPr wrap="square" rtlCol="0">
            <a:spAutoFit/>
          </a:bodyPr>
          <a:lstStyle/>
          <a:p>
            <a:pPr algn="ctr"/>
            <a:r>
              <a:rPr lang="en-US" altLang="zh-TW" sz="1050" dirty="0">
                <a:solidFill>
                  <a:srgbClr val="93683D"/>
                </a:solidFill>
                <a:latin typeface="Politica" panose="02000503000000000000" pitchFamily="2" charset="0"/>
                <a:cs typeface="Arial" panose="020B0604020202020204" pitchFamily="34" charset="0"/>
              </a:rPr>
              <a:t>Global</a:t>
            </a:r>
            <a:r>
              <a:rPr lang="zh-TW" altLang="en-US" sz="1050" dirty="0">
                <a:solidFill>
                  <a:srgbClr val="93683D"/>
                </a:solidFill>
                <a:latin typeface="Politica" panose="02000503000000000000" pitchFamily="2" charset="0"/>
                <a:cs typeface="Arial" panose="020B0604020202020204" pitchFamily="34" charset="0"/>
              </a:rPr>
              <a:t> </a:t>
            </a:r>
            <a:r>
              <a:rPr lang="en-US" altLang="zh-TW" sz="1050" dirty="0">
                <a:solidFill>
                  <a:srgbClr val="93683D"/>
                </a:solidFill>
                <a:latin typeface="Politica" panose="02000503000000000000" pitchFamily="2" charset="0"/>
                <a:cs typeface="Arial" panose="020B0604020202020204" pitchFamily="34" charset="0"/>
              </a:rPr>
              <a:t>technology</a:t>
            </a:r>
            <a:r>
              <a:rPr lang="zh-TW" altLang="en-US" sz="1050" dirty="0">
                <a:solidFill>
                  <a:srgbClr val="93683D"/>
                </a:solidFill>
                <a:latin typeface="Politica" panose="02000503000000000000" pitchFamily="2" charset="0"/>
                <a:cs typeface="Arial" panose="020B0604020202020204" pitchFamily="34" charset="0"/>
              </a:rPr>
              <a:t> </a:t>
            </a:r>
            <a:endParaRPr lang="en-HK" altLang="zh-TW" sz="1050" dirty="0">
              <a:solidFill>
                <a:srgbClr val="93683D"/>
              </a:solidFill>
              <a:latin typeface="Politica" panose="02000503000000000000" pitchFamily="2" charset="0"/>
              <a:cs typeface="Arial" panose="020B0604020202020204" pitchFamily="34" charset="0"/>
            </a:endParaRPr>
          </a:p>
          <a:p>
            <a:pPr algn="ctr"/>
            <a:r>
              <a:rPr lang="en-US" altLang="zh-TW" sz="1050" dirty="0">
                <a:solidFill>
                  <a:srgbClr val="93683D"/>
                </a:solidFill>
                <a:latin typeface="Politica" panose="02000503000000000000" pitchFamily="2" charset="0"/>
                <a:cs typeface="Arial" panose="020B0604020202020204" pitchFamily="34" charset="0"/>
              </a:rPr>
              <a:t>innovation</a:t>
            </a:r>
            <a:r>
              <a:rPr lang="zh-TW" altLang="en-US" sz="1050" dirty="0">
                <a:solidFill>
                  <a:srgbClr val="93683D"/>
                </a:solidFill>
                <a:latin typeface="Politica" panose="02000503000000000000" pitchFamily="2" charset="0"/>
                <a:cs typeface="Arial" panose="020B0604020202020204" pitchFamily="34" charset="0"/>
              </a:rPr>
              <a:t> </a:t>
            </a:r>
            <a:r>
              <a:rPr lang="en-US" altLang="zh-TW" sz="1050" dirty="0">
                <a:solidFill>
                  <a:srgbClr val="93683D"/>
                </a:solidFill>
                <a:latin typeface="Politica" panose="02000503000000000000" pitchFamily="2" charset="0"/>
                <a:cs typeface="Arial" panose="020B0604020202020204" pitchFamily="34" charset="0"/>
              </a:rPr>
              <a:t>centers</a:t>
            </a:r>
            <a:endParaRPr lang="zh-CN" altLang="en-US" sz="1050" dirty="0">
              <a:solidFill>
                <a:srgbClr val="93683D"/>
              </a:solidFill>
              <a:latin typeface="Politica" panose="02000503000000000000" pitchFamily="2" charset="0"/>
              <a:cs typeface="Arial" panose="020B0604020202020204" pitchFamily="34" charset="0"/>
            </a:endParaRPr>
          </a:p>
        </p:txBody>
      </p:sp>
      <p:sp>
        <p:nvSpPr>
          <p:cNvPr id="84" name="文本框 83"/>
          <p:cNvSpPr txBox="1"/>
          <p:nvPr/>
        </p:nvSpPr>
        <p:spPr>
          <a:xfrm>
            <a:off x="1332036" y="1983675"/>
            <a:ext cx="447558" cy="246221"/>
          </a:xfrm>
          <a:prstGeom prst="rect">
            <a:avLst/>
          </a:prstGeom>
          <a:noFill/>
        </p:spPr>
        <p:txBody>
          <a:bodyPr wrap="none" rtlCol="0">
            <a:spAutoFit/>
          </a:bodyPr>
          <a:lstStyle/>
          <a:p>
            <a:r>
              <a:rPr lang="en-US" altLang="zh-TW" sz="1000" dirty="0">
                <a:solidFill>
                  <a:schemeClr val="tx1">
                    <a:lumMod val="65000"/>
                    <a:lumOff val="35000"/>
                  </a:schemeClr>
                </a:solidFill>
                <a:latin typeface="Politica" panose="02000503000000000000" pitchFamily="2" charset="0"/>
                <a:cs typeface="Arial" panose="020B0604020202020204" pitchFamily="34" charset="0"/>
                <a:sym typeface="微软雅黑"/>
              </a:rPr>
              <a:t>(RMB</a:t>
            </a:r>
            <a:r>
              <a:rPr lang="en-US" altLang="zh-CN" sz="1000" dirty="0">
                <a:solidFill>
                  <a:schemeClr val="tx1">
                    <a:lumMod val="65000"/>
                    <a:lumOff val="35000"/>
                  </a:schemeClr>
                </a:solidFill>
                <a:latin typeface="Politica" panose="02000503000000000000" pitchFamily="2" charset="0"/>
                <a:cs typeface="Arial" panose="020B0604020202020204" pitchFamily="34" charset="0"/>
                <a:sym typeface="微软雅黑"/>
              </a:rPr>
              <a:t>)</a:t>
            </a:r>
            <a:endParaRPr lang="zh-CN" altLang="en-US" sz="1000" dirty="0">
              <a:solidFill>
                <a:schemeClr val="tx1">
                  <a:lumMod val="65000"/>
                  <a:lumOff val="35000"/>
                </a:schemeClr>
              </a:solidFill>
              <a:latin typeface="Politica" panose="02000503000000000000" pitchFamily="2" charset="0"/>
              <a:cs typeface="Arial" panose="020B0604020202020204" pitchFamily="34" charset="0"/>
              <a:sym typeface="微软雅黑"/>
            </a:endParaRPr>
          </a:p>
        </p:txBody>
      </p:sp>
      <p:grpSp>
        <p:nvGrpSpPr>
          <p:cNvPr id="95" name="组合 94"/>
          <p:cNvGrpSpPr/>
          <p:nvPr/>
        </p:nvGrpSpPr>
        <p:grpSpPr>
          <a:xfrm>
            <a:off x="2974904" y="2040059"/>
            <a:ext cx="1443296" cy="597084"/>
            <a:chOff x="897501" y="1854402"/>
            <a:chExt cx="10742163" cy="8096220"/>
          </a:xfrm>
        </p:grpSpPr>
        <p:sp>
          <p:nvSpPr>
            <p:cNvPr id="96"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9" name="椭圆 98"/>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101" name="椭圆 100"/>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103" name="椭圆 75"/>
            <p:cNvSpPr/>
            <p:nvPr/>
          </p:nvSpPr>
          <p:spPr bwMode="auto">
            <a:xfrm>
              <a:off x="898670" y="4320446"/>
              <a:ext cx="10740994" cy="5630176"/>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1-1" fmla="*/ 6726116 w 6726116"/>
                <a:gd name="connsiteY0-2-2" fmla="*/ 1883199 h 3191005"/>
                <a:gd name="connsiteX1-3-3" fmla="*/ 6725970 w 6726116"/>
                <a:gd name="connsiteY1-4-4" fmla="*/ 0 h 3191005"/>
                <a:gd name="connsiteX2-5-5" fmla="*/ 3362984 w 6726116"/>
                <a:gd name="connsiteY2-6-6" fmla="*/ 1014984 h 3191005"/>
                <a:gd name="connsiteX3-7-7" fmla="*/ -2 w 6726116"/>
                <a:gd name="connsiteY3-8-8" fmla="*/ 0 h 3191005"/>
                <a:gd name="connsiteX4-9-9" fmla="*/ 59779 w 6726116"/>
                <a:gd name="connsiteY4-10-10" fmla="*/ 3191005 h 3191005"/>
                <a:gd name="connsiteX0-11-11" fmla="*/ 6803092 w 6803092"/>
                <a:gd name="connsiteY0-12-12" fmla="*/ 3566023 h 3566023"/>
                <a:gd name="connsiteX1-13-13" fmla="*/ 6725970 w 6803092"/>
                <a:gd name="connsiteY1-14-14" fmla="*/ 0 h 3566023"/>
                <a:gd name="connsiteX2-15-15" fmla="*/ 3362984 w 6803092"/>
                <a:gd name="connsiteY2-16-16" fmla="*/ 1014984 h 3566023"/>
                <a:gd name="connsiteX3-17-17" fmla="*/ -2 w 6803092"/>
                <a:gd name="connsiteY3-18-18" fmla="*/ 0 h 3566023"/>
                <a:gd name="connsiteX4-19-19" fmla="*/ 59779 w 6803092"/>
                <a:gd name="connsiteY4-20-20" fmla="*/ 3191005 h 3566023"/>
              </a:gdLst>
              <a:ahLst/>
              <a:cxnLst>
                <a:cxn ang="0">
                  <a:pos x="connsiteX0-1-1" y="connsiteY0-2-2"/>
                </a:cxn>
                <a:cxn ang="0">
                  <a:pos x="connsiteX1-3-3" y="connsiteY1-4-4"/>
                </a:cxn>
                <a:cxn ang="0">
                  <a:pos x="connsiteX2-5-5" y="connsiteY2-6-6"/>
                </a:cxn>
                <a:cxn ang="0">
                  <a:pos x="connsiteX3-7-7" y="connsiteY3-8-8"/>
                </a:cxn>
                <a:cxn ang="0">
                  <a:pos x="connsiteX4-9-9" y="connsiteY4-10-10"/>
                </a:cxn>
              </a:cxnLst>
              <a:rect l="l" t="t" r="r" b="b"/>
              <a:pathLst>
                <a:path w="6803092" h="3566023">
                  <a:moveTo>
                    <a:pt x="6803092" y="3566023"/>
                  </a:moveTo>
                  <a:cubicBezTo>
                    <a:pt x="6800621" y="3194064"/>
                    <a:pt x="6710472" y="12877"/>
                    <a:pt x="6725970" y="0"/>
                  </a:cubicBezTo>
                  <a:cubicBezTo>
                    <a:pt x="6725970" y="560560"/>
                    <a:pt x="5220310" y="1014984"/>
                    <a:pt x="3362984" y="1014984"/>
                  </a:cubicBezTo>
                  <a:cubicBezTo>
                    <a:pt x="1505658" y="1014984"/>
                    <a:pt x="-2" y="560560"/>
                    <a:pt x="-2" y="0"/>
                  </a:cubicBezTo>
                  <a:cubicBezTo>
                    <a:pt x="15497" y="43874"/>
                    <a:pt x="63800" y="2929084"/>
                    <a:pt x="59779" y="3191005"/>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105" name="组合 104"/>
          <p:cNvGrpSpPr/>
          <p:nvPr/>
        </p:nvGrpSpPr>
        <p:grpSpPr>
          <a:xfrm>
            <a:off x="5135009" y="2040059"/>
            <a:ext cx="1443296" cy="597084"/>
            <a:chOff x="897501" y="1854402"/>
            <a:chExt cx="10742163" cy="8096220"/>
          </a:xfrm>
        </p:grpSpPr>
        <p:sp>
          <p:nvSpPr>
            <p:cNvPr id="107" name="椭圆 75"/>
            <p:cNvSpPr/>
            <p:nvPr/>
          </p:nvSpPr>
          <p:spPr bwMode="auto">
            <a:xfrm>
              <a:off x="2715819" y="2869386"/>
              <a:ext cx="6743313" cy="1883199"/>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43313" h="1883199">
                  <a:moveTo>
                    <a:pt x="6743313" y="1883199"/>
                  </a:moveTo>
                  <a:cubicBezTo>
                    <a:pt x="6740842" y="1511240"/>
                    <a:pt x="6727669" y="12877"/>
                    <a:pt x="6743167" y="0"/>
                  </a:cubicBezTo>
                  <a:cubicBezTo>
                    <a:pt x="6743167" y="560560"/>
                    <a:pt x="5237507" y="1014984"/>
                    <a:pt x="3380181" y="1014984"/>
                  </a:cubicBezTo>
                  <a:cubicBezTo>
                    <a:pt x="1522855" y="1014984"/>
                    <a:pt x="17195" y="560560"/>
                    <a:pt x="17195" y="0"/>
                  </a:cubicBezTo>
                  <a:cubicBezTo>
                    <a:pt x="32694" y="43874"/>
                    <a:pt x="4021" y="1526738"/>
                    <a:pt x="0" y="1788659"/>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126" name="椭圆 125"/>
            <p:cNvSpPr/>
            <p:nvPr/>
          </p:nvSpPr>
          <p:spPr bwMode="auto">
            <a:xfrm>
              <a:off x="2733014" y="1854402"/>
              <a:ext cx="6725971"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127" name="椭圆 126"/>
            <p:cNvSpPr/>
            <p:nvPr/>
          </p:nvSpPr>
          <p:spPr bwMode="auto">
            <a:xfrm>
              <a:off x="897501" y="2727916"/>
              <a:ext cx="10610784" cy="3202445"/>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128" name="椭圆 75"/>
            <p:cNvSpPr/>
            <p:nvPr/>
          </p:nvSpPr>
          <p:spPr bwMode="auto">
            <a:xfrm>
              <a:off x="898670" y="4320446"/>
              <a:ext cx="10740994" cy="5630176"/>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1-1" fmla="*/ 6726116 w 6726116"/>
                <a:gd name="connsiteY0-2-2" fmla="*/ 1883199 h 3191005"/>
                <a:gd name="connsiteX1-3-3" fmla="*/ 6725970 w 6726116"/>
                <a:gd name="connsiteY1-4-4" fmla="*/ 0 h 3191005"/>
                <a:gd name="connsiteX2-5-5" fmla="*/ 3362984 w 6726116"/>
                <a:gd name="connsiteY2-6-6" fmla="*/ 1014984 h 3191005"/>
                <a:gd name="connsiteX3-7-7" fmla="*/ -2 w 6726116"/>
                <a:gd name="connsiteY3-8-8" fmla="*/ 0 h 3191005"/>
                <a:gd name="connsiteX4-9-9" fmla="*/ 59779 w 6726116"/>
                <a:gd name="connsiteY4-10-10" fmla="*/ 3191005 h 3191005"/>
                <a:gd name="connsiteX0-11-11" fmla="*/ 6803092 w 6803092"/>
                <a:gd name="connsiteY0-12-12" fmla="*/ 3566023 h 3566023"/>
                <a:gd name="connsiteX1-13-13" fmla="*/ 6725970 w 6803092"/>
                <a:gd name="connsiteY1-14-14" fmla="*/ 0 h 3566023"/>
                <a:gd name="connsiteX2-15-15" fmla="*/ 3362984 w 6803092"/>
                <a:gd name="connsiteY2-16-16" fmla="*/ 1014984 h 3566023"/>
                <a:gd name="connsiteX3-17-17" fmla="*/ -2 w 6803092"/>
                <a:gd name="connsiteY3-18-18" fmla="*/ 0 h 3566023"/>
                <a:gd name="connsiteX4-19-19" fmla="*/ 59779 w 6803092"/>
                <a:gd name="connsiteY4-20-20" fmla="*/ 3191005 h 3566023"/>
              </a:gdLst>
              <a:ahLst/>
              <a:cxnLst>
                <a:cxn ang="0">
                  <a:pos x="connsiteX0-1-1" y="connsiteY0-2-2"/>
                </a:cxn>
                <a:cxn ang="0">
                  <a:pos x="connsiteX1-3-3" y="connsiteY1-4-4"/>
                </a:cxn>
                <a:cxn ang="0">
                  <a:pos x="connsiteX2-5-5" y="connsiteY2-6-6"/>
                </a:cxn>
                <a:cxn ang="0">
                  <a:pos x="connsiteX3-7-7" y="connsiteY3-8-8"/>
                </a:cxn>
                <a:cxn ang="0">
                  <a:pos x="connsiteX4-9-9" y="connsiteY4-10-10"/>
                </a:cxn>
              </a:cxnLst>
              <a:rect l="l" t="t" r="r" b="b"/>
              <a:pathLst>
                <a:path w="6803092" h="3566023">
                  <a:moveTo>
                    <a:pt x="6803092" y="3566023"/>
                  </a:moveTo>
                  <a:cubicBezTo>
                    <a:pt x="6800621" y="3194064"/>
                    <a:pt x="6710472" y="12877"/>
                    <a:pt x="6725970" y="0"/>
                  </a:cubicBezTo>
                  <a:cubicBezTo>
                    <a:pt x="6725970" y="560560"/>
                    <a:pt x="5220310" y="1014984"/>
                    <a:pt x="3362984" y="1014984"/>
                  </a:cubicBezTo>
                  <a:cubicBezTo>
                    <a:pt x="1505658" y="1014984"/>
                    <a:pt x="-2" y="560560"/>
                    <a:pt x="-2" y="0"/>
                  </a:cubicBezTo>
                  <a:cubicBezTo>
                    <a:pt x="15497" y="43874"/>
                    <a:pt x="63800" y="2929084"/>
                    <a:pt x="59779" y="3191005"/>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sp>
        <p:nvSpPr>
          <p:cNvPr id="69" name="矩形 68"/>
          <p:cNvSpPr/>
          <p:nvPr/>
        </p:nvSpPr>
        <p:spPr>
          <a:xfrm>
            <a:off x="3897824" y="3407717"/>
            <a:ext cx="2596349" cy="2286973"/>
          </a:xfrm>
          <a:prstGeom prst="rect">
            <a:avLst/>
          </a:prstGeom>
        </p:spPr>
        <p:txBody>
          <a:bodyPr wrap="square">
            <a:spAutoFit/>
          </a:bodyPr>
          <a:lstStyle/>
          <a:p>
            <a:pPr marL="12700" marR="5080" algn="just">
              <a:lnSpc>
                <a:spcPct val="150000"/>
              </a:lnSpc>
            </a:pPr>
            <a:r>
              <a:rPr lang="en-US" altLang="zh-TW" sz="800" dirty="0">
                <a:solidFill>
                  <a:srgbClr val="92653C"/>
                </a:solidFill>
                <a:latin typeface="Politica" panose="02000503000000000000" pitchFamily="2" charset="0"/>
                <a:cs typeface="Arial" panose="020B0604020202020204" pitchFamily="34" charset="0"/>
              </a:rPr>
              <a:t>Fosun</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Pharma</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Global</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R&amp;D</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Center</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(national</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level)</a:t>
            </a:r>
          </a:p>
          <a:p>
            <a:pPr marL="12700" marR="5080" algn="just">
              <a:lnSpc>
                <a:spcPct val="150000"/>
              </a:lnSpc>
            </a:pPr>
            <a:r>
              <a:rPr lang="en-US" altLang="zh-TW" sz="800" dirty="0">
                <a:solidFill>
                  <a:srgbClr val="92653C"/>
                </a:solidFill>
                <a:latin typeface="Politica" panose="02000503000000000000" pitchFamily="2" charset="0"/>
                <a:cs typeface="Arial" panose="020B0604020202020204" pitchFamily="34" charset="0"/>
              </a:rPr>
              <a:t>JEVE</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Technology</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Center</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(national</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level)</a:t>
            </a:r>
            <a:endParaRPr lang="en-US" altLang="zh-CN" sz="800" dirty="0">
              <a:solidFill>
                <a:srgbClr val="92653C"/>
              </a:solidFill>
              <a:latin typeface="Politica" panose="02000503000000000000" pitchFamily="2" charset="0"/>
              <a:cs typeface="Arial" panose="020B0604020202020204" pitchFamily="34" charset="0"/>
            </a:endParaRPr>
          </a:p>
          <a:p>
            <a:pPr marL="12700" marR="5080" algn="just">
              <a:lnSpc>
                <a:spcPct val="150000"/>
              </a:lnSpc>
            </a:pPr>
            <a:r>
              <a:rPr lang="en-HK" altLang="zh-CN" sz="800" dirty="0" err="1">
                <a:solidFill>
                  <a:srgbClr val="92653C"/>
                </a:solidFill>
                <a:latin typeface="Politica" panose="02000503000000000000" pitchFamily="2" charset="0"/>
                <a:cs typeface="Arial" panose="020B0604020202020204" pitchFamily="34" charset="0"/>
              </a:rPr>
              <a:t>Wanbang</a:t>
            </a:r>
            <a:r>
              <a:rPr lang="en-HK" altLang="zh-CN" sz="800" dirty="0">
                <a:solidFill>
                  <a:srgbClr val="92653C"/>
                </a:solidFill>
                <a:latin typeface="Politica" panose="02000503000000000000" pitchFamily="2" charset="0"/>
                <a:cs typeface="Arial" panose="020B0604020202020204" pitchFamily="34" charset="0"/>
              </a:rPr>
              <a:t> Biopharma Quality Department QC Lab</a:t>
            </a:r>
            <a:r>
              <a:rPr lang="en-HK" altLang="zh-CN" sz="800" baseline="30000" dirty="0">
                <a:solidFill>
                  <a:srgbClr val="92653C"/>
                </a:solidFill>
                <a:latin typeface="Politica" panose="02000503000000000000" pitchFamily="2" charset="0"/>
                <a:cs typeface="Arial" panose="020B0604020202020204" pitchFamily="34" charset="0"/>
              </a:rPr>
              <a:t>2</a:t>
            </a:r>
            <a:r>
              <a:rPr lang="en-HK" altLang="zh-CN" sz="800" dirty="0">
                <a:solidFill>
                  <a:srgbClr val="92653C"/>
                </a:solidFill>
                <a:latin typeface="Politica" panose="02000503000000000000" pitchFamily="2" charset="0"/>
                <a:cs typeface="Arial" panose="020B0604020202020204" pitchFamily="34" charset="0"/>
              </a:rPr>
              <a:t> (CNAS certified) </a:t>
            </a:r>
          </a:p>
          <a:p>
            <a:pPr marL="12700" marR="5080" algn="just">
              <a:lnSpc>
                <a:spcPct val="150000"/>
              </a:lnSpc>
            </a:pPr>
            <a:r>
              <a:rPr lang="en-HK" altLang="zh-CN" sz="800" dirty="0" err="1">
                <a:solidFill>
                  <a:srgbClr val="92653C"/>
                </a:solidFill>
                <a:latin typeface="Politica" panose="02000503000000000000" pitchFamily="2" charset="0"/>
                <a:cs typeface="Arial" panose="020B0604020202020204" pitchFamily="34" charset="0"/>
              </a:rPr>
              <a:t>Fosun</a:t>
            </a:r>
            <a:r>
              <a:rPr lang="en-HK" altLang="zh-CN" sz="800" dirty="0">
                <a:solidFill>
                  <a:srgbClr val="92653C"/>
                </a:solidFill>
                <a:latin typeface="Politica" panose="02000503000000000000" pitchFamily="2" charset="0"/>
                <a:cs typeface="Arial" panose="020B0604020202020204" pitchFamily="34" charset="0"/>
              </a:rPr>
              <a:t> </a:t>
            </a:r>
            <a:r>
              <a:rPr lang="en-HK" altLang="zh-CN" sz="800" dirty="0" err="1">
                <a:solidFill>
                  <a:srgbClr val="92653C"/>
                </a:solidFill>
                <a:latin typeface="Politica" panose="02000503000000000000" pitchFamily="2" charset="0"/>
                <a:cs typeface="Arial" panose="020B0604020202020204" pitchFamily="34" charset="0"/>
              </a:rPr>
              <a:t>Jinmei</a:t>
            </a:r>
            <a:r>
              <a:rPr lang="en-HK" altLang="zh-CN" sz="800" dirty="0">
                <a:solidFill>
                  <a:srgbClr val="92653C"/>
                </a:solidFill>
                <a:latin typeface="Politica" panose="02000503000000000000" pitchFamily="2" charset="0"/>
                <a:cs typeface="Arial" panose="020B0604020202020204" pitchFamily="34" charset="0"/>
              </a:rPr>
              <a:t> Global Technology Innovation </a:t>
            </a:r>
            <a:r>
              <a:rPr lang="en-HK" altLang="zh-CN" sz="800" dirty="0" err="1">
                <a:solidFill>
                  <a:srgbClr val="92653C"/>
                </a:solidFill>
                <a:latin typeface="Politica" panose="02000503000000000000" pitchFamily="2" charset="0"/>
                <a:cs typeface="Arial" panose="020B0604020202020204" pitchFamily="34" charset="0"/>
              </a:rPr>
              <a:t>Center</a:t>
            </a:r>
            <a:r>
              <a:rPr lang="en-US" altLang="zh-TW" sz="800" baseline="30000" dirty="0">
                <a:solidFill>
                  <a:srgbClr val="92653C"/>
                </a:solidFill>
                <a:latin typeface="Politica" panose="02000503000000000000" pitchFamily="2" charset="0"/>
                <a:cs typeface="Arial" panose="020B0604020202020204" pitchFamily="34" charset="0"/>
              </a:rPr>
              <a:t>2</a:t>
            </a:r>
            <a:endParaRPr lang="en-HK" altLang="zh-CN" sz="800" baseline="30000" dirty="0">
              <a:solidFill>
                <a:srgbClr val="92653C"/>
              </a:solidFill>
              <a:latin typeface="Politica" panose="02000503000000000000" pitchFamily="2" charset="0"/>
              <a:cs typeface="Arial" panose="020B0604020202020204" pitchFamily="34" charset="0"/>
            </a:endParaRPr>
          </a:p>
          <a:p>
            <a:pPr marL="12700" marR="5080" algn="just">
              <a:lnSpc>
                <a:spcPct val="150000"/>
              </a:lnSpc>
            </a:pPr>
            <a:r>
              <a:rPr lang="en-HK" altLang="zh-CN" sz="800" dirty="0">
                <a:solidFill>
                  <a:srgbClr val="92653C"/>
                </a:solidFill>
                <a:latin typeface="Politica" panose="02000503000000000000" pitchFamily="2" charset="0"/>
                <a:cs typeface="Arial" panose="020B0604020202020204" pitchFamily="34" charset="0"/>
              </a:rPr>
              <a:t>Fosun Pharma North America R&amp;D Headquarters</a:t>
            </a:r>
          </a:p>
          <a:p>
            <a:pPr marL="12700" marR="5080" algn="just">
              <a:lnSpc>
                <a:spcPct val="150000"/>
              </a:lnSpc>
            </a:pPr>
            <a:r>
              <a:rPr lang="en-HK" altLang="zh-CN" sz="800" dirty="0">
                <a:solidFill>
                  <a:srgbClr val="92653C"/>
                </a:solidFill>
                <a:latin typeface="Politica" panose="02000503000000000000" pitchFamily="2" charset="0"/>
                <a:cs typeface="Arial" panose="020B0604020202020204" pitchFamily="34" charset="0"/>
              </a:rPr>
              <a:t>Shanghai  Key Laboratory of Stem Cell Therapy</a:t>
            </a:r>
          </a:p>
          <a:p>
            <a:pPr marL="12700" marR="5080" algn="just">
              <a:lnSpc>
                <a:spcPct val="150000"/>
              </a:lnSpc>
            </a:pPr>
            <a:r>
              <a:rPr lang="en-HK" altLang="zh-CN" sz="800" dirty="0">
                <a:solidFill>
                  <a:srgbClr val="92653C"/>
                </a:solidFill>
                <a:latin typeface="Politica" panose="02000503000000000000" pitchFamily="2" charset="0"/>
                <a:cs typeface="Arial" panose="020B0604020202020204" pitchFamily="34" charset="0"/>
              </a:rPr>
              <a:t>Sichuan Engineering Technology </a:t>
            </a:r>
            <a:r>
              <a:rPr lang="en-HK" altLang="zh-CN" sz="800" dirty="0" err="1">
                <a:solidFill>
                  <a:srgbClr val="92653C"/>
                </a:solidFill>
                <a:latin typeface="Politica" panose="02000503000000000000" pitchFamily="2" charset="0"/>
                <a:cs typeface="Arial" panose="020B0604020202020204" pitchFamily="34" charset="0"/>
              </a:rPr>
              <a:t>Center</a:t>
            </a:r>
            <a:r>
              <a:rPr lang="en-HK" altLang="zh-CN" sz="800" dirty="0">
                <a:solidFill>
                  <a:srgbClr val="92653C"/>
                </a:solidFill>
                <a:latin typeface="Politica" panose="02000503000000000000" pitchFamily="2" charset="0"/>
                <a:cs typeface="Arial" panose="020B0604020202020204" pitchFamily="34" charset="0"/>
              </a:rPr>
              <a:t> for Intelligent</a:t>
            </a:r>
            <a:r>
              <a:rPr lang="zh-TW" altLang="en-US" sz="800" dirty="0">
                <a:solidFill>
                  <a:srgbClr val="92653C"/>
                </a:solidFill>
                <a:latin typeface="Politica" panose="02000503000000000000" pitchFamily="2" charset="0"/>
                <a:cs typeface="Arial" panose="020B0604020202020204" pitchFamily="34" charset="0"/>
              </a:rPr>
              <a:t> </a:t>
            </a:r>
            <a:r>
              <a:rPr lang="en-HK" altLang="zh-CN" sz="800" dirty="0">
                <a:solidFill>
                  <a:srgbClr val="92653C"/>
                </a:solidFill>
                <a:latin typeface="Politica" panose="02000503000000000000" pitchFamily="2" charset="0"/>
                <a:cs typeface="Arial" panose="020B0604020202020204" pitchFamily="34" charset="0"/>
              </a:rPr>
              <a:t>Brewing of </a:t>
            </a:r>
            <a:r>
              <a:rPr lang="en-US" altLang="zh-TW" sz="800" dirty="0" err="1">
                <a:solidFill>
                  <a:srgbClr val="92653C"/>
                </a:solidFill>
                <a:latin typeface="Politica" panose="02000503000000000000" pitchFamily="2" charset="0"/>
                <a:cs typeface="Arial" panose="020B0604020202020204" pitchFamily="34" charset="0"/>
              </a:rPr>
              <a:t>Baiju</a:t>
            </a:r>
            <a:endParaRPr lang="en-HK" altLang="zh-CN" sz="800" dirty="0">
              <a:solidFill>
                <a:srgbClr val="92653C"/>
              </a:solidFill>
              <a:latin typeface="Politica" panose="02000503000000000000" pitchFamily="2" charset="0"/>
              <a:cs typeface="Arial" panose="020B0604020202020204" pitchFamily="34" charset="0"/>
            </a:endParaRPr>
          </a:p>
          <a:p>
            <a:pPr marL="12700" marR="5080" algn="just">
              <a:lnSpc>
                <a:spcPct val="150000"/>
              </a:lnSpc>
            </a:pPr>
            <a:r>
              <a:rPr lang="en-HK" altLang="zh-CN" sz="800" dirty="0">
                <a:solidFill>
                  <a:srgbClr val="92653C"/>
                </a:solidFill>
                <a:latin typeface="Politica" panose="02000503000000000000" pitchFamily="2" charset="0"/>
                <a:cs typeface="Arial" panose="020B0604020202020204" pitchFamily="34" charset="0"/>
              </a:rPr>
              <a:t>Lanvin </a:t>
            </a:r>
            <a:r>
              <a:rPr lang="en-US" altLang="zh-TW" sz="800" dirty="0">
                <a:solidFill>
                  <a:srgbClr val="92653C"/>
                </a:solidFill>
                <a:latin typeface="Politica" panose="02000503000000000000" pitchFamily="2" charset="0"/>
                <a:cs typeface="Arial" panose="020B0604020202020204" pitchFamily="34" charset="0"/>
              </a:rPr>
              <a:t>Group</a:t>
            </a:r>
            <a:r>
              <a:rPr lang="zh-TW" altLang="en-US" sz="800" dirty="0">
                <a:solidFill>
                  <a:srgbClr val="92653C"/>
                </a:solidFill>
                <a:latin typeface="Politica" panose="02000503000000000000" pitchFamily="2" charset="0"/>
                <a:cs typeface="Arial" panose="020B0604020202020204" pitchFamily="34" charset="0"/>
              </a:rPr>
              <a:t> </a:t>
            </a:r>
            <a:r>
              <a:rPr lang="en-HK" altLang="zh-CN" sz="800" dirty="0">
                <a:solidFill>
                  <a:srgbClr val="92653C"/>
                </a:solidFill>
                <a:latin typeface="Politica" panose="02000503000000000000" pitchFamily="2" charset="0"/>
                <a:cs typeface="Arial" panose="020B0604020202020204" pitchFamily="34" charset="0"/>
              </a:rPr>
              <a:t>Design </a:t>
            </a:r>
            <a:r>
              <a:rPr lang="en-HK" altLang="zh-CN" sz="800" dirty="0" err="1">
                <a:solidFill>
                  <a:srgbClr val="92653C"/>
                </a:solidFill>
                <a:latin typeface="Politica" panose="02000503000000000000" pitchFamily="2" charset="0"/>
                <a:cs typeface="Arial" panose="020B0604020202020204" pitchFamily="34" charset="0"/>
              </a:rPr>
              <a:t>Center</a:t>
            </a:r>
            <a:r>
              <a:rPr lang="en-HK" altLang="zh-CN" sz="800" dirty="0">
                <a:solidFill>
                  <a:srgbClr val="92653C"/>
                </a:solidFill>
                <a:latin typeface="Politica" panose="02000503000000000000" pitchFamily="2" charset="0"/>
                <a:cs typeface="Arial" panose="020B0604020202020204" pitchFamily="34" charset="0"/>
              </a:rPr>
              <a:t> (Milan</a:t>
            </a:r>
            <a:r>
              <a:rPr lang="en-US" altLang="zh-TW" sz="800" dirty="0">
                <a:solidFill>
                  <a:srgbClr val="92653C"/>
                </a:solidFill>
                <a:latin typeface="Politica" panose="02000503000000000000" pitchFamily="2" charset="0"/>
                <a:cs typeface="Arial" panose="020B0604020202020204" pitchFamily="34" charset="0"/>
              </a:rPr>
              <a:t>,Italy</a:t>
            </a:r>
            <a:r>
              <a:rPr lang="en-HK" altLang="zh-CN" sz="800" dirty="0">
                <a:solidFill>
                  <a:srgbClr val="92653C"/>
                </a:solidFill>
                <a:latin typeface="Politica" panose="02000503000000000000" pitchFamily="2" charset="0"/>
                <a:cs typeface="Arial" panose="020B0604020202020204" pitchFamily="34" charset="0"/>
              </a:rPr>
              <a:t> and the U.K.) </a:t>
            </a:r>
          </a:p>
          <a:p>
            <a:pPr marL="12700" marR="5080" algn="just">
              <a:lnSpc>
                <a:spcPct val="150000"/>
              </a:lnSpc>
            </a:pPr>
            <a:r>
              <a:rPr lang="en-HK" altLang="zh-CN" sz="800" dirty="0" err="1">
                <a:solidFill>
                  <a:srgbClr val="92653C"/>
                </a:solidFill>
                <a:latin typeface="Politica" panose="02000503000000000000" pitchFamily="2" charset="0"/>
                <a:cs typeface="Arial" panose="020B0604020202020204" pitchFamily="34" charset="0"/>
              </a:rPr>
              <a:t>Yuyuan</a:t>
            </a:r>
            <a:r>
              <a:rPr lang="en-HK" altLang="zh-CN" sz="800" dirty="0">
                <a:solidFill>
                  <a:srgbClr val="92653C"/>
                </a:solidFill>
                <a:latin typeface="Politica" panose="02000503000000000000" pitchFamily="2" charset="0"/>
                <a:cs typeface="Arial" panose="020B0604020202020204" pitchFamily="34" charset="0"/>
              </a:rPr>
              <a:t> </a:t>
            </a:r>
            <a:r>
              <a:rPr lang="en-HK" altLang="zh-CN" sz="800" dirty="0" err="1">
                <a:solidFill>
                  <a:srgbClr val="92653C"/>
                </a:solidFill>
                <a:latin typeface="Politica" panose="02000503000000000000" pitchFamily="2" charset="0"/>
                <a:cs typeface="Arial" panose="020B0604020202020204" pitchFamily="34" charset="0"/>
              </a:rPr>
              <a:t>Jewelry</a:t>
            </a:r>
            <a:r>
              <a:rPr lang="en-HK" altLang="zh-CN" sz="800" dirty="0">
                <a:solidFill>
                  <a:srgbClr val="92653C"/>
                </a:solidFill>
                <a:latin typeface="Politica" panose="02000503000000000000" pitchFamily="2" charset="0"/>
                <a:cs typeface="Arial" panose="020B0604020202020204" pitchFamily="34" charset="0"/>
              </a:rPr>
              <a:t> Creative House</a:t>
            </a:r>
          </a:p>
          <a:p>
            <a:pPr marL="12700" marR="5080" algn="just">
              <a:lnSpc>
                <a:spcPct val="150000"/>
              </a:lnSpc>
            </a:pPr>
            <a:r>
              <a:rPr lang="en-US" altLang="zh-TW" sz="800" dirty="0" err="1">
                <a:solidFill>
                  <a:srgbClr val="92653C"/>
                </a:solidFill>
                <a:latin typeface="Politica" panose="02000503000000000000" pitchFamily="2" charset="0"/>
                <a:cs typeface="Arial" panose="020B0604020202020204" pitchFamily="34" charset="0"/>
              </a:rPr>
              <a:t>Yuyuan</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Food</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&amp;</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Culture</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Group</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Innovation</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Center</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Base</a:t>
            </a:r>
            <a:endParaRPr lang="en-HK" altLang="zh-CN" sz="800" dirty="0">
              <a:solidFill>
                <a:srgbClr val="92653C"/>
              </a:solidFill>
              <a:latin typeface="Politica" panose="02000503000000000000" pitchFamily="2" charset="0"/>
              <a:cs typeface="Arial" panose="020B0604020202020204" pitchFamily="34" charset="0"/>
            </a:endParaRPr>
          </a:p>
          <a:p>
            <a:pPr marL="12700" marR="5080" algn="just">
              <a:lnSpc>
                <a:spcPct val="150000"/>
              </a:lnSpc>
            </a:pPr>
            <a:r>
              <a:rPr lang="en-HK" altLang="zh-CN" sz="800" dirty="0">
                <a:solidFill>
                  <a:srgbClr val="92653C"/>
                </a:solidFill>
                <a:latin typeface="Politica" panose="02000503000000000000" pitchFamily="2" charset="0"/>
                <a:cs typeface="Arial" panose="020B0604020202020204" pitchFamily="34" charset="0"/>
              </a:rPr>
              <a:t>Academician Enterprise Research Institute</a:t>
            </a:r>
          </a:p>
          <a:p>
            <a:pPr marL="12700" marR="5080" algn="just">
              <a:lnSpc>
                <a:spcPct val="150000"/>
              </a:lnSpc>
            </a:pPr>
            <a:r>
              <a:rPr lang="en-US" altLang="zh-TW" sz="800" dirty="0">
                <a:solidFill>
                  <a:srgbClr val="92653C"/>
                </a:solidFill>
                <a:latin typeface="Politica" panose="02000503000000000000" pitchFamily="2" charset="0"/>
                <a:cs typeface="Arial" panose="020B0604020202020204" pitchFamily="34" charset="0"/>
              </a:rPr>
              <a:t>…</a:t>
            </a:r>
            <a:endParaRPr lang="zh-CN" altLang="en-US" sz="800" dirty="0">
              <a:solidFill>
                <a:srgbClr val="92653C"/>
              </a:solidFill>
              <a:latin typeface="Politica" panose="02000503000000000000" pitchFamily="2" charset="0"/>
              <a:cs typeface="Arial" panose="020B0604020202020204" pitchFamily="34" charset="0"/>
            </a:endParaRPr>
          </a:p>
        </p:txBody>
      </p:sp>
      <p:sp>
        <p:nvSpPr>
          <p:cNvPr id="6" name="矩形 5"/>
          <p:cNvSpPr/>
          <p:nvPr/>
        </p:nvSpPr>
        <p:spPr>
          <a:xfrm>
            <a:off x="559641" y="3117384"/>
            <a:ext cx="3132684" cy="3585277"/>
          </a:xfrm>
          <a:prstGeom prst="rect">
            <a:avLst/>
          </a:prstGeom>
        </p:spPr>
        <p:txBody>
          <a:bodyPr wrap="square">
            <a:spAutoFit/>
          </a:bodyPr>
          <a:lstStyle/>
          <a:p>
            <a:pPr marL="12700" marR="5080" lvl="0" algn="just">
              <a:lnSpc>
                <a:spcPct val="150000"/>
              </a:lnSpc>
              <a:defRPr/>
            </a:pPr>
            <a:r>
              <a:rPr lang="en-US" altLang="zh-TW" sz="800" b="1" dirty="0">
                <a:solidFill>
                  <a:srgbClr val="92653C"/>
                </a:solidFill>
                <a:latin typeface="Politica" panose="02000503000000000000" pitchFamily="2" charset="0"/>
                <a:cs typeface="Arial" panose="020B0604020202020204" pitchFamily="34" charset="0"/>
                <a:sym typeface="Helvetica Neue" panose="02000503000000020004"/>
              </a:rPr>
              <a:t>Innovative</a:t>
            </a:r>
            <a:r>
              <a:rPr lang="zh-TW" altLang="en-US" sz="8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b="1" dirty="0">
                <a:solidFill>
                  <a:srgbClr val="92653C"/>
                </a:solidFill>
                <a:latin typeface="Politica" panose="02000503000000000000" pitchFamily="2" charset="0"/>
                <a:cs typeface="Arial" panose="020B0604020202020204" pitchFamily="34" charset="0"/>
                <a:sym typeface="Helvetica Neue" panose="02000503000000020004"/>
              </a:rPr>
              <a:t>drug:</a:t>
            </a:r>
            <a:r>
              <a:rPr lang="zh-TW" altLang="en-US" sz="8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dirty="0">
                <a:solidFill>
                  <a:srgbClr val="92653C"/>
                </a:solidFill>
                <a:latin typeface="Politica" panose="02000503000000000000" pitchFamily="2" charset="0"/>
                <a:cs typeface="Arial" panose="020B0604020202020204" pitchFamily="34" charset="0"/>
                <a:sym typeface="Helvetica Neue" panose="02000503000000020004"/>
              </a:rPr>
              <a:t>focus</a:t>
            </a:r>
            <a:r>
              <a:rPr lang="zh-TW" altLang="en-US" sz="800" b="1" dirty="0">
                <a:solidFill>
                  <a:srgbClr val="92653C"/>
                </a:solidFill>
                <a:latin typeface="Politica" panose="02000503000000000000" pitchFamily="2" charset="0"/>
                <a:cs typeface="Arial" panose="020B0604020202020204" pitchFamily="34" charset="0"/>
                <a:sym typeface="Helvetica Neue" panose="02000503000000020004"/>
              </a:rPr>
              <a:t> </a:t>
            </a:r>
            <a:r>
              <a:rPr lang="en-HK" altLang="zh-CN" sz="800" dirty="0">
                <a:solidFill>
                  <a:srgbClr val="92653C"/>
                </a:solidFill>
                <a:latin typeface="Politica" panose="02000503000000000000" pitchFamily="2" charset="0"/>
                <a:cs typeface="Arial" panose="020B0604020202020204" pitchFamily="34" charset="0"/>
                <a:sym typeface="Helvetica Neue" panose="02000503000000020004"/>
              </a:rPr>
              <a:t>on core therapeutic areas such as oncology, immunology, central nervous system, and chronic disease, and mainly strengthen core technology platforms such as small molecule, antibody/ADC, cell therapy, and RNA </a:t>
            </a:r>
          </a:p>
          <a:p>
            <a:pPr marL="12700" marR="5080" algn="just">
              <a:lnSpc>
                <a:spcPct val="150000"/>
              </a:lnSpc>
              <a:defRPr/>
            </a:pPr>
            <a:r>
              <a:rPr lang="en-US" altLang="zh-TW" sz="800" b="1" dirty="0">
                <a:solidFill>
                  <a:srgbClr val="92653C"/>
                </a:solidFill>
                <a:latin typeface="Politica" panose="02000503000000000000" pitchFamily="2" charset="0"/>
                <a:cs typeface="Arial" panose="020B0604020202020204" pitchFamily="34" charset="0"/>
                <a:sym typeface="Helvetica Neue" panose="02000503000000020004"/>
              </a:rPr>
              <a:t>Vaccine:</a:t>
            </a:r>
            <a:r>
              <a:rPr lang="zh-TW" altLang="en-US" sz="800" b="1" dirty="0">
                <a:solidFill>
                  <a:srgbClr val="92653C"/>
                </a:solidFill>
                <a:latin typeface="Politica" panose="02000503000000000000" pitchFamily="2" charset="0"/>
                <a:cs typeface="Arial" panose="020B0604020202020204" pitchFamily="34" charset="0"/>
                <a:sym typeface="Helvetica Neue" panose="02000503000000020004"/>
              </a:rPr>
              <a:t> </a:t>
            </a:r>
            <a:r>
              <a:rPr lang="en-HK" altLang="zh-CN" sz="800" dirty="0">
                <a:solidFill>
                  <a:srgbClr val="92653C"/>
                </a:solidFill>
                <a:latin typeface="Politica" panose="02000503000000000000" pitchFamily="2" charset="0"/>
                <a:cs typeface="Arial" panose="020B0604020202020204" pitchFamily="34" charset="0"/>
                <a:sym typeface="Helvetica Neue" panose="02000503000000020004"/>
              </a:rPr>
              <a:t>platforms</a:t>
            </a:r>
            <a:r>
              <a:rPr lang="zh-TW" altLang="en-US" sz="800"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dirty="0">
                <a:solidFill>
                  <a:srgbClr val="92653C"/>
                </a:solidFill>
                <a:latin typeface="Politica" panose="02000503000000000000" pitchFamily="2" charset="0"/>
                <a:cs typeface="Arial" panose="020B0604020202020204" pitchFamily="34" charset="0"/>
                <a:sym typeface="Helvetica Neue" panose="02000503000000020004"/>
              </a:rPr>
              <a:t>of</a:t>
            </a:r>
            <a:r>
              <a:rPr lang="zh-TW" altLang="en-US" sz="800" dirty="0">
                <a:solidFill>
                  <a:srgbClr val="92653C"/>
                </a:solidFill>
                <a:latin typeface="Politica" panose="02000503000000000000" pitchFamily="2" charset="0"/>
                <a:cs typeface="Arial" panose="020B0604020202020204" pitchFamily="34" charset="0"/>
                <a:sym typeface="Helvetica Neue" panose="02000503000000020004"/>
              </a:rPr>
              <a:t> </a:t>
            </a:r>
            <a:r>
              <a:rPr lang="en-HK" altLang="zh-CN" sz="800" dirty="0">
                <a:solidFill>
                  <a:srgbClr val="92653C"/>
                </a:solidFill>
                <a:latin typeface="Politica" panose="02000503000000000000" pitchFamily="2" charset="0"/>
                <a:cs typeface="Arial" panose="020B0604020202020204" pitchFamily="34" charset="0"/>
                <a:sym typeface="Helvetica Neue" panose="02000503000000020004"/>
              </a:rPr>
              <a:t>bacterial vaccine</a:t>
            </a:r>
            <a:r>
              <a:rPr lang="zh-TW" altLang="en-US" sz="800"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dirty="0">
                <a:solidFill>
                  <a:srgbClr val="92653C"/>
                </a:solidFill>
                <a:latin typeface="Politica" panose="02000503000000000000" pitchFamily="2" charset="0"/>
                <a:cs typeface="Arial" panose="020B0604020202020204" pitchFamily="34" charset="0"/>
                <a:sym typeface="Helvetica Neue" panose="02000503000000020004"/>
              </a:rPr>
              <a:t>+</a:t>
            </a:r>
            <a:r>
              <a:rPr lang="zh-TW" altLang="en-US" sz="800" dirty="0">
                <a:solidFill>
                  <a:srgbClr val="92653C"/>
                </a:solidFill>
                <a:latin typeface="Politica" panose="02000503000000000000" pitchFamily="2" charset="0"/>
                <a:cs typeface="Arial" panose="020B0604020202020204" pitchFamily="34" charset="0"/>
                <a:sym typeface="Helvetica Neue" panose="02000503000000020004"/>
              </a:rPr>
              <a:t> </a:t>
            </a:r>
            <a:r>
              <a:rPr lang="en-HK" altLang="zh-CN" sz="800" dirty="0">
                <a:solidFill>
                  <a:srgbClr val="92653C"/>
                </a:solidFill>
                <a:latin typeface="Politica" panose="02000503000000000000" pitchFamily="2" charset="0"/>
                <a:cs typeface="Arial" panose="020B0604020202020204" pitchFamily="34" charset="0"/>
                <a:sym typeface="Helvetica Neue" panose="02000503000000020004"/>
              </a:rPr>
              <a:t>viral vaccine</a:t>
            </a:r>
            <a:r>
              <a:rPr lang="zh-TW" altLang="en-US" sz="800" dirty="0">
                <a:solidFill>
                  <a:srgbClr val="92653C"/>
                </a:solidFill>
                <a:latin typeface="Politica" panose="02000503000000000000" pitchFamily="2" charset="0"/>
                <a:cs typeface="Arial" panose="020B0604020202020204" pitchFamily="34" charset="0"/>
                <a:sym typeface="Helvetica Neue" panose="02000503000000020004"/>
              </a:rPr>
              <a:t> </a:t>
            </a:r>
            <a:endParaRPr lang="en-HK" altLang="zh-TW" sz="800" dirty="0">
              <a:solidFill>
                <a:srgbClr val="92653C"/>
              </a:solidFill>
              <a:latin typeface="Politica" panose="02000503000000000000" pitchFamily="2" charset="0"/>
              <a:cs typeface="Arial" panose="020B0604020202020204" pitchFamily="34" charset="0"/>
              <a:sym typeface="Helvetica Neue" panose="02000503000000020004"/>
            </a:endParaRPr>
          </a:p>
          <a:p>
            <a:pPr marL="12700" marR="5080" algn="just">
              <a:lnSpc>
                <a:spcPct val="150000"/>
              </a:lnSpc>
              <a:defRPr/>
            </a:pPr>
            <a:r>
              <a:rPr lang="en-US" altLang="zh-TW" sz="800" b="1" dirty="0">
                <a:solidFill>
                  <a:srgbClr val="92653C"/>
                </a:solidFill>
                <a:latin typeface="Politica" panose="02000503000000000000" pitchFamily="2" charset="0"/>
                <a:cs typeface="Arial" panose="020B0604020202020204" pitchFamily="34" charset="0"/>
                <a:sym typeface="Helvetica Neue" panose="02000503000000020004"/>
              </a:rPr>
              <a:t>Device:</a:t>
            </a:r>
            <a:r>
              <a:rPr lang="zh-TW" altLang="en-US" sz="800" dirty="0">
                <a:solidFill>
                  <a:srgbClr val="92653C"/>
                </a:solidFill>
                <a:latin typeface="Politica" panose="02000503000000000000" pitchFamily="2" charset="0"/>
                <a:cs typeface="Arial" panose="020B0604020202020204" pitchFamily="34" charset="0"/>
                <a:sym typeface="Helvetica Neue" panose="02000503000000020004"/>
              </a:rPr>
              <a:t> </a:t>
            </a:r>
            <a:r>
              <a:rPr lang="en-HK" altLang="zh-CN" sz="800" dirty="0">
                <a:solidFill>
                  <a:srgbClr val="92653C"/>
                </a:solidFill>
                <a:latin typeface="Politica" panose="02000503000000000000" pitchFamily="2" charset="0"/>
                <a:cs typeface="Arial" panose="020B0604020202020204" pitchFamily="34" charset="0"/>
                <a:sym typeface="Helvetica Neue" panose="02000503000000020004"/>
              </a:rPr>
              <a:t>three major platforms of medical cosmetology + respiratory health + professional medical care</a:t>
            </a:r>
            <a:endParaRPr lang="en-US" altLang="zh-CN" sz="800" dirty="0">
              <a:solidFill>
                <a:srgbClr val="92653C"/>
              </a:solidFill>
              <a:latin typeface="Politica" panose="02000503000000000000" pitchFamily="2" charset="0"/>
              <a:cs typeface="Arial" panose="020B0604020202020204" pitchFamily="34" charset="0"/>
              <a:sym typeface="Helvetica Neue" panose="02000503000000020004"/>
            </a:endParaRPr>
          </a:p>
          <a:p>
            <a:pPr marL="12700" marR="5080" algn="just">
              <a:lnSpc>
                <a:spcPct val="150000"/>
              </a:lnSpc>
              <a:defRPr/>
            </a:pPr>
            <a:r>
              <a:rPr lang="en-US" altLang="zh-TW" sz="800" dirty="0">
                <a:solidFill>
                  <a:srgbClr val="92653C"/>
                </a:solidFill>
                <a:latin typeface="Politica" panose="02000503000000000000" pitchFamily="2" charset="0"/>
                <a:cs typeface="Arial" panose="020B0604020202020204" pitchFamily="34" charset="0"/>
                <a:sym typeface="Helvetica Neue" panose="02000503000000020004"/>
              </a:rPr>
              <a:t>Research</a:t>
            </a:r>
            <a:r>
              <a:rPr lang="zh-TW" altLang="en-US" sz="800"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dirty="0">
                <a:solidFill>
                  <a:srgbClr val="92653C"/>
                </a:solidFill>
                <a:latin typeface="Politica" panose="02000503000000000000" pitchFamily="2" charset="0"/>
                <a:cs typeface="Arial" panose="020B0604020202020204" pitchFamily="34" charset="0"/>
                <a:sym typeface="Helvetica Neue" panose="02000503000000020004"/>
              </a:rPr>
              <a:t>and</a:t>
            </a:r>
            <a:r>
              <a:rPr lang="zh-TW" altLang="en-US" sz="800"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dirty="0">
                <a:solidFill>
                  <a:srgbClr val="92653C"/>
                </a:solidFill>
                <a:latin typeface="Politica" panose="02000503000000000000" pitchFamily="2" charset="0"/>
                <a:cs typeface="Arial" panose="020B0604020202020204" pitchFamily="34" charset="0"/>
                <a:sym typeface="Helvetica Neue" panose="02000503000000020004"/>
              </a:rPr>
              <a:t>application</a:t>
            </a:r>
            <a:r>
              <a:rPr lang="zh-TW" altLang="en-US" sz="800"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dirty="0">
                <a:solidFill>
                  <a:srgbClr val="92653C"/>
                </a:solidFill>
                <a:latin typeface="Politica" panose="02000503000000000000" pitchFamily="2" charset="0"/>
                <a:cs typeface="Arial" panose="020B0604020202020204" pitchFamily="34" charset="0"/>
                <a:sym typeface="Helvetica Neue" panose="02000503000000020004"/>
              </a:rPr>
              <a:t>of</a:t>
            </a:r>
            <a:r>
              <a:rPr lang="zh-TW" altLang="en-US" sz="800"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b="1" dirty="0">
                <a:solidFill>
                  <a:srgbClr val="92653C"/>
                </a:solidFill>
                <a:latin typeface="Politica" panose="02000503000000000000" pitchFamily="2" charset="0"/>
                <a:cs typeface="Arial" panose="020B0604020202020204" pitchFamily="34" charset="0"/>
                <a:sym typeface="Helvetica Neue" panose="02000503000000020004"/>
              </a:rPr>
              <a:t>oriental</a:t>
            </a:r>
            <a:r>
              <a:rPr lang="zh-TW" altLang="en-US" sz="8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b="1" dirty="0">
                <a:solidFill>
                  <a:srgbClr val="92653C"/>
                </a:solidFill>
                <a:latin typeface="Politica" panose="02000503000000000000" pitchFamily="2" charset="0"/>
                <a:cs typeface="Arial" panose="020B0604020202020204" pitchFamily="34" charset="0"/>
                <a:sym typeface="Helvetica Neue" panose="02000503000000020004"/>
              </a:rPr>
              <a:t>lifestyle</a:t>
            </a:r>
            <a:r>
              <a:rPr lang="zh-TW" altLang="en-US" sz="8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b="1" dirty="0">
                <a:solidFill>
                  <a:srgbClr val="92653C"/>
                </a:solidFill>
                <a:latin typeface="Politica" panose="02000503000000000000" pitchFamily="2" charset="0"/>
                <a:cs typeface="Arial" panose="020B0604020202020204" pitchFamily="34" charset="0"/>
                <a:sym typeface="Helvetica Neue" panose="02000503000000020004"/>
              </a:rPr>
              <a:t>aesthetics</a:t>
            </a:r>
            <a:endParaRPr lang="en-US" altLang="zh-CN" sz="800" b="1" dirty="0">
              <a:solidFill>
                <a:srgbClr val="92653C"/>
              </a:solidFill>
              <a:latin typeface="Politica" panose="02000503000000000000" pitchFamily="2" charset="0"/>
              <a:cs typeface="Arial" panose="020B0604020202020204" pitchFamily="34" charset="0"/>
              <a:sym typeface="Helvetica Neue" panose="02000503000000020004"/>
            </a:endParaRPr>
          </a:p>
          <a:p>
            <a:pPr marL="12700" marR="5080" algn="just">
              <a:lnSpc>
                <a:spcPct val="150000"/>
              </a:lnSpc>
              <a:defRPr/>
            </a:pPr>
            <a:r>
              <a:rPr lang="en-US" altLang="zh-TW" sz="800" b="1" dirty="0">
                <a:solidFill>
                  <a:srgbClr val="92653C"/>
                </a:solidFill>
                <a:latin typeface="Politica" panose="02000503000000000000" pitchFamily="2" charset="0"/>
                <a:cs typeface="Arial" panose="020B0604020202020204" pitchFamily="34" charset="0"/>
                <a:sym typeface="Helvetica Neue" panose="02000503000000020004"/>
              </a:rPr>
              <a:t>C</a:t>
            </a:r>
            <a:r>
              <a:rPr lang="en-HK" altLang="zh-CN" sz="800" b="1" dirty="0" err="1">
                <a:solidFill>
                  <a:srgbClr val="92653C"/>
                </a:solidFill>
                <a:latin typeface="Politica" panose="02000503000000000000" pitchFamily="2" charset="0"/>
                <a:cs typeface="Arial" panose="020B0604020202020204" pitchFamily="34" charset="0"/>
                <a:sym typeface="Helvetica Neue" panose="02000503000000020004"/>
              </a:rPr>
              <a:t>onstruction</a:t>
            </a:r>
            <a:r>
              <a:rPr lang="en-HK" altLang="zh-CN" sz="800" b="1" dirty="0">
                <a:solidFill>
                  <a:srgbClr val="92653C"/>
                </a:solidFill>
                <a:latin typeface="Politica" panose="02000503000000000000" pitchFamily="2" charset="0"/>
                <a:cs typeface="Arial" panose="020B0604020202020204" pitchFamily="34" charset="0"/>
                <a:sym typeface="Helvetica Neue" panose="02000503000000020004"/>
              </a:rPr>
              <a:t> of the 4D technology innovation system</a:t>
            </a:r>
            <a:r>
              <a:rPr lang="en-HK" altLang="zh-CN" sz="800" dirty="0">
                <a:solidFill>
                  <a:srgbClr val="92653C"/>
                </a:solidFill>
                <a:latin typeface="Politica" panose="02000503000000000000" pitchFamily="2" charset="0"/>
                <a:cs typeface="Arial" panose="020B0604020202020204" pitchFamily="34" charset="0"/>
                <a:sym typeface="Helvetica Neue" panose="02000503000000020004"/>
              </a:rPr>
              <a:t>: five senses of consumers + technology innovation R&amp;D + creative design + technology innovation digitalization</a:t>
            </a:r>
          </a:p>
          <a:p>
            <a:pPr marL="12700" marR="5080" algn="just">
              <a:lnSpc>
                <a:spcPct val="150000"/>
              </a:lnSpc>
              <a:defRPr/>
            </a:pPr>
            <a:r>
              <a:rPr lang="en-US" altLang="zh-TW" sz="800" b="1" dirty="0">
                <a:solidFill>
                  <a:srgbClr val="92653C"/>
                </a:solidFill>
                <a:latin typeface="Politica" panose="02000503000000000000" pitchFamily="2" charset="0"/>
                <a:cs typeface="Arial" panose="020B0604020202020204" pitchFamily="34" charset="0"/>
              </a:rPr>
              <a:t>Insurance:</a:t>
            </a:r>
            <a:r>
              <a:rPr lang="zh-TW" altLang="en-US" sz="800" b="1"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digital</a:t>
            </a:r>
            <a:r>
              <a:rPr lang="zh-TW" altLang="en-US" sz="800" dirty="0">
                <a:solidFill>
                  <a:srgbClr val="92653C"/>
                </a:solidFill>
                <a:latin typeface="Politica" panose="02000503000000000000" pitchFamily="2" charset="0"/>
                <a:cs typeface="Arial" panose="020B0604020202020204" pitchFamily="34" charset="0"/>
              </a:rPr>
              <a:t> </a:t>
            </a:r>
            <a:r>
              <a:rPr lang="en-US" altLang="zh-TW" sz="800" dirty="0">
                <a:solidFill>
                  <a:srgbClr val="92653C"/>
                </a:solidFill>
                <a:latin typeface="Politica" panose="02000503000000000000" pitchFamily="2" charset="0"/>
                <a:cs typeface="Arial" panose="020B0604020202020204" pitchFamily="34" charset="0"/>
              </a:rPr>
              <a:t>platform</a:t>
            </a:r>
            <a:r>
              <a:rPr lang="zh-TW" altLang="en-US" sz="800" dirty="0">
                <a:solidFill>
                  <a:srgbClr val="92653C"/>
                </a:solidFill>
                <a:latin typeface="Politica" panose="02000503000000000000" pitchFamily="2" charset="0"/>
                <a:cs typeface="Arial" panose="020B0604020202020204" pitchFamily="34" charset="0"/>
              </a:rPr>
              <a:t> </a:t>
            </a:r>
            <a:r>
              <a:rPr lang="en-HK" altLang="zh-TW" sz="800" dirty="0">
                <a:solidFill>
                  <a:srgbClr val="92653C"/>
                </a:solidFill>
                <a:latin typeface="Politica" panose="02000503000000000000" pitchFamily="2" charset="0"/>
                <a:cs typeface="Arial" panose="020B0604020202020204" pitchFamily="34" charset="0"/>
              </a:rPr>
              <a:t>optimizes customer experience throughout the life cycle</a:t>
            </a:r>
          </a:p>
          <a:p>
            <a:pPr marL="12700" marR="5080" lvl="0" algn="just">
              <a:lnSpc>
                <a:spcPct val="150000"/>
              </a:lnSpc>
              <a:defRPr/>
            </a:pPr>
            <a:r>
              <a:rPr lang="en-US" altLang="zh-TW" sz="800" b="1" dirty="0">
                <a:solidFill>
                  <a:srgbClr val="92653C"/>
                </a:solidFill>
                <a:latin typeface="Politica" panose="02000503000000000000" pitchFamily="2" charset="0"/>
                <a:cs typeface="Arial" panose="020B0604020202020204" pitchFamily="34" charset="0"/>
                <a:sym typeface="Helvetica Neue" panose="02000503000000020004"/>
              </a:rPr>
              <a:t>Intelligent</a:t>
            </a:r>
            <a:r>
              <a:rPr lang="zh-TW" altLang="en-US" sz="8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b="1" dirty="0">
                <a:solidFill>
                  <a:srgbClr val="92653C"/>
                </a:solidFill>
                <a:latin typeface="Politica" panose="02000503000000000000" pitchFamily="2" charset="0"/>
                <a:cs typeface="Arial" panose="020B0604020202020204" pitchFamily="34" charset="0"/>
                <a:sym typeface="Helvetica Neue" panose="02000503000000020004"/>
              </a:rPr>
              <a:t>travel:</a:t>
            </a:r>
            <a:r>
              <a:rPr lang="zh-TW" altLang="en-US" sz="8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dirty="0">
                <a:solidFill>
                  <a:srgbClr val="92653C"/>
                </a:solidFill>
                <a:latin typeface="Politica" panose="02000503000000000000" pitchFamily="2" charset="0"/>
                <a:cs typeface="Arial" panose="020B0604020202020204" pitchFamily="34" charset="0"/>
                <a:sym typeface="Helvetica Neue" panose="02000503000000020004"/>
              </a:rPr>
              <a:t>f</a:t>
            </a:r>
            <a:r>
              <a:rPr lang="en-HK" altLang="zh-CN" sz="800" dirty="0" err="1">
                <a:solidFill>
                  <a:srgbClr val="92653C"/>
                </a:solidFill>
                <a:latin typeface="Politica" panose="02000503000000000000" pitchFamily="2" charset="0"/>
                <a:cs typeface="Arial" panose="020B0604020202020204" pitchFamily="34" charset="0"/>
                <a:sym typeface="Helvetica Neue" panose="02000503000000020004"/>
              </a:rPr>
              <a:t>ull</a:t>
            </a:r>
            <a:r>
              <a:rPr lang="en-HK" altLang="zh-CN" sz="800" dirty="0">
                <a:solidFill>
                  <a:srgbClr val="92653C"/>
                </a:solidFill>
                <a:latin typeface="Politica" panose="02000503000000000000" pitchFamily="2" charset="0"/>
                <a:cs typeface="Arial" panose="020B0604020202020204" pitchFamily="34" charset="0"/>
                <a:sym typeface="Helvetica Neue" panose="02000503000000020004"/>
              </a:rPr>
              <a:t>-stack self-developed L2+ intelligent driving software and hardware solutions</a:t>
            </a:r>
            <a:endParaRPr lang="en-US" altLang="zh-CN" sz="800" dirty="0">
              <a:solidFill>
                <a:srgbClr val="92653C"/>
              </a:solidFill>
              <a:latin typeface="Politica" panose="02000503000000000000" pitchFamily="2" charset="0"/>
              <a:cs typeface="Arial" panose="020B0604020202020204" pitchFamily="34" charset="0"/>
              <a:sym typeface="Helvetica Neue" panose="02000503000000020004"/>
            </a:endParaRPr>
          </a:p>
          <a:p>
            <a:pPr marL="12700" marR="5080" lvl="0" algn="just">
              <a:lnSpc>
                <a:spcPct val="150000"/>
              </a:lnSpc>
              <a:defRPr/>
            </a:pPr>
            <a:r>
              <a:rPr lang="en-US" altLang="zh-CN" sz="800" b="1" dirty="0">
                <a:solidFill>
                  <a:srgbClr val="92653C"/>
                </a:solidFill>
                <a:latin typeface="Politica" panose="02000503000000000000" pitchFamily="2" charset="0"/>
                <a:cs typeface="Arial" panose="020B0604020202020204" pitchFamily="34" charset="0"/>
                <a:sym typeface="Helvetica Neue" panose="02000503000000020004"/>
              </a:rPr>
              <a:t>Indu</a:t>
            </a:r>
            <a:r>
              <a:rPr lang="en-US" altLang="zh-TW" sz="800" b="1" dirty="0">
                <a:solidFill>
                  <a:srgbClr val="92653C"/>
                </a:solidFill>
                <a:latin typeface="Politica" panose="02000503000000000000" pitchFamily="2" charset="0"/>
                <a:cs typeface="Arial" panose="020B0604020202020204" pitchFamily="34" charset="0"/>
                <a:sym typeface="Helvetica Neue" panose="02000503000000020004"/>
              </a:rPr>
              <a:t>strial</a:t>
            </a:r>
            <a:r>
              <a:rPr lang="zh-TW" altLang="en-US" sz="8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b="1" dirty="0">
                <a:solidFill>
                  <a:srgbClr val="92653C"/>
                </a:solidFill>
                <a:latin typeface="Politica" panose="02000503000000000000" pitchFamily="2" charset="0"/>
                <a:cs typeface="Arial" panose="020B0604020202020204" pitchFamily="34" charset="0"/>
                <a:sym typeface="Helvetica Neue" panose="02000503000000020004"/>
              </a:rPr>
              <a:t>automation:</a:t>
            </a:r>
            <a:r>
              <a:rPr lang="zh-TW" altLang="en-US" sz="800" b="1" dirty="0">
                <a:solidFill>
                  <a:srgbClr val="92653C"/>
                </a:solidFill>
                <a:latin typeface="Politica" panose="02000503000000000000" pitchFamily="2" charset="0"/>
                <a:cs typeface="Arial" panose="020B0604020202020204" pitchFamily="34" charset="0"/>
                <a:sym typeface="Helvetica Neue" panose="02000503000000020004"/>
              </a:rPr>
              <a:t> </a:t>
            </a:r>
            <a:r>
              <a:rPr lang="en-HK" altLang="zh-TW" sz="800" dirty="0">
                <a:solidFill>
                  <a:srgbClr val="92653C"/>
                </a:solidFill>
                <a:latin typeface="Politica" panose="02000503000000000000" pitchFamily="2" charset="0"/>
                <a:cs typeface="Arial" panose="020B0604020202020204" pitchFamily="34" charset="0"/>
                <a:sym typeface="Helvetica Neue" panose="02000503000000020004"/>
              </a:rPr>
              <a:t>l</a:t>
            </a:r>
            <a:r>
              <a:rPr lang="en-HK" altLang="zh-CN" sz="800" dirty="0">
                <a:solidFill>
                  <a:srgbClr val="92653C"/>
                </a:solidFill>
                <a:latin typeface="Politica" panose="02000503000000000000" pitchFamily="2" charset="0"/>
                <a:cs typeface="Arial" panose="020B0604020202020204" pitchFamily="34" charset="0"/>
                <a:sym typeface="Helvetica Neue" panose="02000503000000020004"/>
              </a:rPr>
              <a:t>everaging digital twin, machine vision and other technologies accumulated for many years in the industry, AIGC large models are introduced to promote the industry's fully intelligence and automation</a:t>
            </a:r>
            <a:endParaRPr lang="en-US" altLang="zh-CN" sz="800" dirty="0">
              <a:solidFill>
                <a:srgbClr val="92653C"/>
              </a:solidFill>
              <a:latin typeface="Politica" panose="02000503000000000000" pitchFamily="2" charset="0"/>
              <a:cs typeface="Arial" panose="020B0604020202020204" pitchFamily="34" charset="0"/>
              <a:sym typeface="Helvetica Neue" panose="02000503000000020004"/>
            </a:endParaRPr>
          </a:p>
          <a:p>
            <a:pPr marL="12700" marR="5080" lvl="0" algn="just">
              <a:lnSpc>
                <a:spcPct val="150000"/>
              </a:lnSpc>
              <a:defRPr/>
            </a:pPr>
            <a:r>
              <a:rPr lang="en-US" altLang="zh-TW" sz="800" b="1" dirty="0">
                <a:solidFill>
                  <a:srgbClr val="92653C"/>
                </a:solidFill>
                <a:latin typeface="Politica" panose="02000503000000000000" pitchFamily="2" charset="0"/>
                <a:cs typeface="Arial" panose="020B0604020202020204" pitchFamily="34" charset="0"/>
                <a:sym typeface="Helvetica Neue" panose="02000503000000020004"/>
              </a:rPr>
              <a:t>New</a:t>
            </a:r>
            <a:r>
              <a:rPr lang="zh-TW" altLang="en-US" sz="8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b="1" dirty="0">
                <a:solidFill>
                  <a:srgbClr val="92653C"/>
                </a:solidFill>
                <a:latin typeface="Politica" panose="02000503000000000000" pitchFamily="2" charset="0"/>
                <a:cs typeface="Arial" panose="020B0604020202020204" pitchFamily="34" charset="0"/>
                <a:sym typeface="Helvetica Neue" panose="02000503000000020004"/>
              </a:rPr>
              <a:t>energy:</a:t>
            </a:r>
            <a:r>
              <a:rPr lang="zh-TW" altLang="en-US" sz="800" b="1" dirty="0">
                <a:solidFill>
                  <a:srgbClr val="92653C"/>
                </a:solidFill>
                <a:latin typeface="Politica" panose="02000503000000000000" pitchFamily="2" charset="0"/>
                <a:cs typeface="Arial" panose="020B0604020202020204" pitchFamily="34" charset="0"/>
                <a:sym typeface="Helvetica Neue" panose="02000503000000020004"/>
              </a:rPr>
              <a:t> </a:t>
            </a:r>
            <a:r>
              <a:rPr lang="en-US" altLang="zh-TW" sz="800" dirty="0">
                <a:solidFill>
                  <a:srgbClr val="92653C"/>
                </a:solidFill>
                <a:latin typeface="Politica" panose="02000503000000000000" pitchFamily="2" charset="0"/>
                <a:cs typeface="Arial" panose="020B0604020202020204" pitchFamily="34" charset="0"/>
                <a:sym typeface="Helvetica Neue" panose="02000503000000020004"/>
              </a:rPr>
              <a:t>f</a:t>
            </a:r>
            <a:r>
              <a:rPr lang="en-HK" altLang="zh-CN" sz="800" dirty="0">
                <a:solidFill>
                  <a:srgbClr val="92653C"/>
                </a:solidFill>
                <a:latin typeface="Politica" panose="02000503000000000000" pitchFamily="2" charset="0"/>
                <a:cs typeface="Arial" panose="020B0604020202020204" pitchFamily="34" charset="0"/>
                <a:sym typeface="Helvetica Neue" panose="02000503000000020004"/>
              </a:rPr>
              <a:t>rom traditional energy to the upstream extension of new energy and new materials</a:t>
            </a:r>
            <a:endParaRPr lang="zh-CN" altLang="en-US" sz="800" dirty="0">
              <a:solidFill>
                <a:srgbClr val="92653C"/>
              </a:solidFill>
              <a:latin typeface="Politica" panose="02000503000000000000" pitchFamily="2" charset="0"/>
              <a:cs typeface="Arial" panose="020B0604020202020204" pitchFamily="34" charset="0"/>
              <a:sym typeface="Helvetica Neue" panose="02000503000000020004"/>
            </a:endParaRPr>
          </a:p>
          <a:p>
            <a:pPr marL="184150" marR="5080" lvl="0" indent="-171450" algn="just">
              <a:lnSpc>
                <a:spcPct val="150000"/>
              </a:lnSpc>
              <a:buFont typeface="Arial" panose="020B0604020202020204" pitchFamily="34" charset="0"/>
              <a:buChar char="•"/>
              <a:defRPr/>
            </a:pPr>
            <a:endParaRPr lang="en-US" altLang="zh-CN" sz="800" dirty="0">
              <a:solidFill>
                <a:prstClr val="black"/>
              </a:solidFill>
              <a:latin typeface="HYQIHEIX1-35W THIN" pitchFamily="18" charset="-122"/>
              <a:ea typeface="HYQIHEIX1-35W THIN" pitchFamily="18" charset="-122"/>
              <a:cs typeface="Calibri" panose="020F0502020204030204" pitchFamily="34" charset="0"/>
              <a:sym typeface="Helvetica Neue" panose="02000503000000020004"/>
            </a:endParaRPr>
          </a:p>
        </p:txBody>
      </p:sp>
      <p:sp>
        <p:nvSpPr>
          <p:cNvPr id="14" name="文本框 13"/>
          <p:cNvSpPr txBox="1"/>
          <p:nvPr/>
        </p:nvSpPr>
        <p:spPr>
          <a:xfrm>
            <a:off x="513080" y="6519545"/>
            <a:ext cx="6862302" cy="338554"/>
          </a:xfrm>
          <a:prstGeom prst="rect">
            <a:avLst/>
          </a:prstGeom>
          <a:noFill/>
        </p:spPr>
        <p:txBody>
          <a:bodyPr wrap="square">
            <a:spAutoFit/>
          </a:bodyPr>
          <a:lstStyle/>
          <a:p>
            <a:r>
              <a:rPr lang="en-US" altLang="zh-CN" sz="800" baseline="30000" dirty="0">
                <a:solidFill>
                  <a:schemeClr val="tx1">
                    <a:lumMod val="65000"/>
                    <a:lumOff val="35000"/>
                  </a:schemeClr>
                </a:solidFill>
                <a:latin typeface="Politica" panose="02000503000000000000" pitchFamily="2" charset="0"/>
                <a:cs typeface="Arial" panose="020B0604020202020204" pitchFamily="34" charset="0"/>
              </a:rPr>
              <a:t>1</a:t>
            </a:r>
            <a:r>
              <a:rPr lang="zh-TW" altLang="en-US" sz="800" dirty="0">
                <a:solidFill>
                  <a:schemeClr val="tx1">
                    <a:lumMod val="65000"/>
                    <a:lumOff val="35000"/>
                  </a:schemeClr>
                </a:solidFill>
                <a:latin typeface="Politica" panose="02000503000000000000" pitchFamily="2" charset="0"/>
                <a:cs typeface="Arial" panose="020B0604020202020204" pitchFamily="34" charset="0"/>
              </a:rPr>
              <a:t> </a:t>
            </a:r>
            <a:r>
              <a:rPr lang="en-HK" altLang="zh-CN" sz="800" dirty="0">
                <a:solidFill>
                  <a:schemeClr val="tx1">
                    <a:lumMod val="65000"/>
                    <a:lumOff val="35000"/>
                  </a:schemeClr>
                </a:solidFill>
                <a:latin typeface="Politica" panose="02000503000000000000" pitchFamily="2" charset="0"/>
                <a:cs typeface="Arial" panose="020B0604020202020204" pitchFamily="34" charset="0"/>
              </a:rPr>
              <a:t>It includes scientific research investment (expensed and capitalized), but excludes digitalization expenses</a:t>
            </a:r>
            <a:r>
              <a:rPr lang="zh-CN" altLang="en-US" sz="800" dirty="0">
                <a:solidFill>
                  <a:schemeClr val="tx1">
                    <a:lumMod val="65000"/>
                    <a:lumOff val="35000"/>
                  </a:schemeClr>
                </a:solidFill>
                <a:latin typeface="Politica" panose="02000503000000000000" pitchFamily="2" charset="0"/>
                <a:cs typeface="Arial" panose="020B0604020202020204" pitchFamily="34" charset="0"/>
              </a:rPr>
              <a:t> </a:t>
            </a:r>
            <a:br>
              <a:rPr lang="zh-CN" altLang="en-US" sz="8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rPr>
            </a:br>
            <a:r>
              <a:rPr lang="en-US" altLang="zh-CN" sz="800" baseline="30000" dirty="0">
                <a:solidFill>
                  <a:schemeClr val="tx1">
                    <a:lumMod val="65000"/>
                    <a:lumOff val="35000"/>
                  </a:schemeClr>
                </a:solidFill>
                <a:latin typeface="Politica" panose="02000503000000000000" pitchFamily="2" charset="0"/>
                <a:cs typeface="Arial" panose="020B0604020202020204" pitchFamily="34" charset="0"/>
              </a:rPr>
              <a:t>2</a:t>
            </a:r>
            <a:r>
              <a:rPr lang="en-US" altLang="zh-CN" sz="800" dirty="0">
                <a:solidFill>
                  <a:schemeClr val="tx1">
                    <a:lumMod val="65000"/>
                    <a:lumOff val="35000"/>
                  </a:schemeClr>
                </a:solidFill>
                <a:latin typeface="Politica" panose="02000503000000000000" pitchFamily="2" charset="0"/>
                <a:cs typeface="Arial" panose="020B0604020202020204" pitchFamily="34" charset="0"/>
              </a:rPr>
              <a:t> </a:t>
            </a:r>
            <a:r>
              <a:rPr lang="en-HK" altLang="zh-CN" sz="800" dirty="0">
                <a:solidFill>
                  <a:schemeClr val="tx1">
                    <a:lumMod val="65000"/>
                    <a:lumOff val="35000"/>
                  </a:schemeClr>
                </a:solidFill>
                <a:latin typeface="Politica" panose="02000503000000000000" pitchFamily="2" charset="0"/>
                <a:cs typeface="Arial" panose="020B0604020202020204" pitchFamily="34" charset="0"/>
              </a:rPr>
              <a:t>Application of CNAS (China National Accreditation Service for Conformity Assessment) certified laboratory is in progress</a:t>
            </a:r>
            <a:endParaRPr lang="zh-CN" altLang="en-US" sz="800" dirty="0">
              <a:solidFill>
                <a:schemeClr val="tx1">
                  <a:lumMod val="65000"/>
                  <a:lumOff val="35000"/>
                </a:schemeClr>
              </a:solidFill>
              <a:latin typeface="Politica" panose="02000503000000000000" pitchFamily="2" charset="0"/>
              <a:cs typeface="Arial" panose="020B0604020202020204" pitchFamily="34" charset="0"/>
            </a:endParaRPr>
          </a:p>
        </p:txBody>
      </p:sp>
      <p:pic>
        <p:nvPicPr>
          <p:cNvPr id="15" name="图片 14"/>
          <p:cNvPicPr>
            <a:picLocks noChangeAspect="1"/>
          </p:cNvPicPr>
          <p:nvPr/>
        </p:nvPicPr>
        <p:blipFill rotWithShape="1">
          <a:blip r:embed="rId4" cstate="email"/>
          <a:srcRect/>
          <a:stretch>
            <a:fillRect/>
          </a:stretch>
        </p:blipFill>
        <p:spPr>
          <a:xfrm>
            <a:off x="10469002" y="1657287"/>
            <a:ext cx="1266147" cy="353813"/>
          </a:xfrm>
          <a:prstGeom prst="rect">
            <a:avLst/>
          </a:prstGeom>
        </p:spPr>
      </p:pic>
      <p:pic>
        <p:nvPicPr>
          <p:cNvPr id="16" name="图片 15"/>
          <p:cNvPicPr>
            <a:picLocks noChangeAspect="1"/>
          </p:cNvPicPr>
          <p:nvPr/>
        </p:nvPicPr>
        <p:blipFill>
          <a:blip r:embed="rId5" cstate="email"/>
          <a:stretch>
            <a:fillRect/>
          </a:stretch>
        </p:blipFill>
        <p:spPr>
          <a:xfrm>
            <a:off x="10519511" y="950814"/>
            <a:ext cx="1215638" cy="405213"/>
          </a:xfrm>
          <a:prstGeom prst="rect">
            <a:avLst/>
          </a:prstGeom>
        </p:spPr>
      </p:pic>
      <p:sp>
        <p:nvSpPr>
          <p:cNvPr id="21" name="文本框 20"/>
          <p:cNvSpPr txBox="1"/>
          <p:nvPr/>
        </p:nvSpPr>
        <p:spPr>
          <a:xfrm>
            <a:off x="7364992" y="834559"/>
            <a:ext cx="1661032" cy="738664"/>
          </a:xfrm>
          <a:prstGeom prst="rect">
            <a:avLst/>
          </a:prstGeom>
          <a:noFill/>
        </p:spPr>
        <p:txBody>
          <a:bodyPr wrap="none" rtlCol="0">
            <a:spAutoFit/>
          </a:bodyPr>
          <a:lstStyle/>
          <a:p>
            <a:r>
              <a:rPr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rPr>
              <a:t>Han</a:t>
            </a:r>
            <a:r>
              <a:rPr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rPr>
              <a:t>Si</a:t>
            </a:r>
            <a:r>
              <a:rPr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rPr>
              <a:t>Zhuang</a:t>
            </a:r>
            <a:r>
              <a:rPr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rPr>
              <a:t> </a:t>
            </a:r>
            <a:r>
              <a:rPr lang="zh-CN" altLang="en-US" sz="1400" dirty="0">
                <a:solidFill>
                  <a:srgbClr val="92653C"/>
                </a:solidFill>
                <a:latin typeface="Politica" panose="02000503000000000000" pitchFamily="2" charset="0"/>
                <a:ea typeface="HYQIHEIX1-45W EXTRALIGHT" pitchFamily="18" charset="-122"/>
                <a:cs typeface="Arial" panose="020B0604020202020204" pitchFamily="34" charset="0"/>
              </a:rPr>
              <a:t>汉斯状</a:t>
            </a:r>
            <a:r>
              <a:rPr lang="en-US" altLang="zh-CN" sz="1400" dirty="0">
                <a:solidFill>
                  <a:srgbClr val="92653C"/>
                </a:solidFill>
                <a:latin typeface="Politica" panose="02000503000000000000" pitchFamily="2" charset="0"/>
                <a:ea typeface="HYQIHEIX1-45W EXTRALIGHT" pitchFamily="18" charset="-122"/>
                <a:cs typeface="Arial" panose="020B0604020202020204" pitchFamily="34" charset="0"/>
              </a:rPr>
              <a:t>® </a:t>
            </a:r>
          </a:p>
          <a:p>
            <a:endParaRPr lang="en-US" altLang="zh-CN" sz="1400" dirty="0">
              <a:solidFill>
                <a:srgbClr val="92653C"/>
              </a:solidFill>
              <a:latin typeface="Politica" panose="02000503000000000000" pitchFamily="2" charset="0"/>
              <a:ea typeface="HYQIHEIX1-45W EXTRALIGHT" pitchFamily="18" charset="-122"/>
              <a:cs typeface="Arial" panose="020B0604020202020204" pitchFamily="34" charset="0"/>
            </a:endParaRPr>
          </a:p>
          <a:p>
            <a:endParaRPr kumimoji="1" lang="zh-CN" altLang="en-US" sz="1400" dirty="0"/>
          </a:p>
        </p:txBody>
      </p:sp>
      <p:sp>
        <p:nvSpPr>
          <p:cNvPr id="22" name="文本框 21"/>
          <p:cNvSpPr txBox="1"/>
          <p:nvPr/>
        </p:nvSpPr>
        <p:spPr>
          <a:xfrm>
            <a:off x="7364993" y="1087888"/>
            <a:ext cx="3104010" cy="415498"/>
          </a:xfrm>
          <a:prstGeom prst="rect">
            <a:avLst/>
          </a:prstGeom>
          <a:noFill/>
        </p:spPr>
        <p:txBody>
          <a:bodyPr wrap="square" rtlCol="0">
            <a:spAutoFit/>
          </a:bodyPr>
          <a:lstStyle/>
          <a:p>
            <a:pPr algn="l"/>
            <a:r>
              <a:rPr lang="en-HK"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The world's first anti-PD-1 monoclonal antibody for first-line treatment of small cell lung cancer</a:t>
            </a:r>
          </a:p>
          <a:p>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Three</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indications</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have</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been</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approved</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in</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China</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HK"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(excluding Hong Kong SAR, Maca</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u SAR</a:t>
            </a:r>
            <a:r>
              <a:rPr lang="en-HK"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and Taiwan region)</a:t>
            </a:r>
            <a:endParaRPr lang="zh-CN"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endParaRPr>
          </a:p>
        </p:txBody>
      </p:sp>
      <p:sp>
        <p:nvSpPr>
          <p:cNvPr id="24" name="文本框 23"/>
          <p:cNvSpPr txBox="1"/>
          <p:nvPr/>
        </p:nvSpPr>
        <p:spPr>
          <a:xfrm>
            <a:off x="7364588" y="1507058"/>
            <a:ext cx="1356462" cy="523220"/>
          </a:xfrm>
          <a:prstGeom prst="rect">
            <a:avLst/>
          </a:prstGeom>
          <a:noFill/>
        </p:spPr>
        <p:txBody>
          <a:bodyPr wrap="none" rtlCol="0">
            <a:spAutoFit/>
          </a:bodyPr>
          <a:lstStyle/>
          <a:p>
            <a:r>
              <a:rPr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rPr>
              <a:t>Yi</a:t>
            </a:r>
            <a:r>
              <a:rPr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rPr>
              <a:t>Kai</a:t>
            </a:r>
            <a:r>
              <a:rPr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rPr>
              <a:t>Da</a:t>
            </a:r>
            <a:r>
              <a:rPr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rPr>
              <a:t> </a:t>
            </a:r>
            <a:r>
              <a:rPr lang="zh-CN" altLang="en-US" sz="1400" dirty="0">
                <a:solidFill>
                  <a:srgbClr val="92653C"/>
                </a:solidFill>
                <a:latin typeface="Politica" panose="02000503000000000000" pitchFamily="2" charset="0"/>
                <a:ea typeface="HYQIHEIX1-45W EXTRALIGHT" pitchFamily="18" charset="-122"/>
                <a:cs typeface="Arial" panose="020B0604020202020204" pitchFamily="34" charset="0"/>
              </a:rPr>
              <a:t>奕凯达</a:t>
            </a:r>
            <a:r>
              <a:rPr lang="en-US" altLang="zh-CN" sz="1400" dirty="0">
                <a:solidFill>
                  <a:srgbClr val="92653C"/>
                </a:solidFill>
                <a:latin typeface="Politica" panose="02000503000000000000" pitchFamily="2" charset="0"/>
                <a:ea typeface="HYQIHEIX1-45W EXTRALIGHT" pitchFamily="18" charset="-122"/>
                <a:cs typeface="Arial" panose="020B0604020202020204" pitchFamily="34" charset="0"/>
              </a:rPr>
              <a:t>® </a:t>
            </a:r>
            <a:endParaRPr kumimoji="1" lang="zh-CN" altLang="en-US" sz="1400" dirty="0"/>
          </a:p>
          <a:p>
            <a:endParaRPr kumimoji="1" lang="zh-CN" altLang="en-US" sz="1400" dirty="0"/>
          </a:p>
        </p:txBody>
      </p:sp>
      <p:sp>
        <p:nvSpPr>
          <p:cNvPr id="25" name="文本框 24"/>
          <p:cNvSpPr txBox="1"/>
          <p:nvPr/>
        </p:nvSpPr>
        <p:spPr>
          <a:xfrm>
            <a:off x="7364730" y="1739265"/>
            <a:ext cx="3277870" cy="415498"/>
          </a:xfrm>
          <a:prstGeom prst="rect">
            <a:avLst/>
          </a:prstGeom>
          <a:noFill/>
        </p:spPr>
        <p:txBody>
          <a:bodyPr wrap="square" rtlCol="0">
            <a:spAutoFit/>
          </a:bodyPr>
          <a:lstStyle/>
          <a:p>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The</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first</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CAR-T</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cell</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therapy</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approved</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for</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launch</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in</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Chinese</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mainland</a:t>
            </a:r>
            <a:endParaRPr kumimoji="1" lang="zh-CN" altLang="en-US" sz="700" dirty="0">
              <a:solidFill>
                <a:schemeClr val="tx1">
                  <a:lumMod val="65000"/>
                  <a:lumOff val="35000"/>
                </a:schemeClr>
              </a:solidFill>
            </a:endParaRPr>
          </a:p>
          <a:p>
            <a:r>
              <a:rPr lang="en-HK"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The indication for second-line treatment of adult large B-cell lymphoma was accepted in China (excluding Hong Kong SAR, Maca</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u</a:t>
            </a:r>
            <a:r>
              <a:rPr lang="en-HK"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SAR and Taiwan region) and has been included in the list of priority review products</a:t>
            </a:r>
            <a:endParaRPr lang="zh-CN"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endParaRPr>
          </a:p>
        </p:txBody>
      </p:sp>
      <p:cxnSp>
        <p:nvCxnSpPr>
          <p:cNvPr id="28" name="直线连接符 27"/>
          <p:cNvCxnSpPr/>
          <p:nvPr/>
        </p:nvCxnSpPr>
        <p:spPr>
          <a:xfrm>
            <a:off x="7449697" y="1511227"/>
            <a:ext cx="4301565"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cxnSp>
        <p:nvCxnSpPr>
          <p:cNvPr id="29" name="直线连接符 28"/>
          <p:cNvCxnSpPr/>
          <p:nvPr/>
        </p:nvCxnSpPr>
        <p:spPr>
          <a:xfrm>
            <a:off x="7449697" y="2262143"/>
            <a:ext cx="4301565"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7375383" y="2327801"/>
            <a:ext cx="2650084" cy="307777"/>
          </a:xfrm>
          <a:prstGeom prst="rect">
            <a:avLst/>
          </a:prstGeom>
          <a:noFill/>
        </p:spPr>
        <p:txBody>
          <a:bodyPr wrap="none" rtlCol="0">
            <a:spAutoFit/>
          </a:bodyPr>
          <a:lstStyle/>
          <a:p>
            <a:r>
              <a:rPr lang="en-US" altLang="zh-CN" sz="1400" dirty="0">
                <a:solidFill>
                  <a:srgbClr val="92653C"/>
                </a:solidFill>
                <a:latin typeface="Politica" panose="02000503000000000000" pitchFamily="2" charset="0"/>
                <a:ea typeface="HYQIHEIX1-45W EXTRALIGHT" pitchFamily="18" charset="-122"/>
                <a:cs typeface="Arial" panose="020B0604020202020204" pitchFamily="34" charset="0"/>
              </a:rPr>
              <a:t>13-valent pneumococcal conjugate vaccine</a:t>
            </a:r>
            <a:endParaRPr kumimoji="1" lang="zh-CN" altLang="en-US" sz="1400" dirty="0"/>
          </a:p>
        </p:txBody>
      </p:sp>
      <p:sp>
        <p:nvSpPr>
          <p:cNvPr id="33" name="文本框 32"/>
          <p:cNvSpPr txBox="1"/>
          <p:nvPr/>
        </p:nvSpPr>
        <p:spPr>
          <a:xfrm>
            <a:off x="7375383" y="2581130"/>
            <a:ext cx="3135795" cy="200055"/>
          </a:xfrm>
          <a:prstGeom prst="rect">
            <a:avLst/>
          </a:prstGeom>
          <a:noFill/>
        </p:spPr>
        <p:txBody>
          <a:bodyPr wrap="none" rtlCol="0">
            <a:spAutoFit/>
          </a:bodyPr>
          <a:lstStyle/>
          <a:p>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P</a:t>
            </a:r>
            <a:r>
              <a:rPr lang="en-HK" altLang="zh-CN" sz="700" dirty="0" err="1">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hase</a:t>
            </a:r>
            <a:r>
              <a:rPr lang="en-HK"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III clinical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trial</a:t>
            </a:r>
            <a:r>
              <a:rPr lang="en-HK"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commenced</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HK"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in Ch</a:t>
            </a:r>
            <a:r>
              <a:rPr lang="en-US" altLang="zh-TW" sz="700" dirty="0" err="1">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ina</a:t>
            </a:r>
            <a:r>
              <a:rPr lang="en-HK"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(excluding Hong Kong SAR, Maca</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u</a:t>
            </a:r>
            <a:r>
              <a:rPr lang="en-HK"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SAR and Taiwan region)</a:t>
            </a:r>
            <a:endParaRPr lang="zh-CN"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endParaRPr>
          </a:p>
        </p:txBody>
      </p:sp>
      <p:cxnSp>
        <p:nvCxnSpPr>
          <p:cNvPr id="34" name="直线连接符 33"/>
          <p:cNvCxnSpPr/>
          <p:nvPr/>
        </p:nvCxnSpPr>
        <p:spPr>
          <a:xfrm>
            <a:off x="7449697" y="2879778"/>
            <a:ext cx="4301565"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pic>
        <p:nvPicPr>
          <p:cNvPr id="35" name="Picture 4" descr="复星医药 - 米珂品牌"/>
          <p:cNvPicPr>
            <a:picLocks noChangeAspect="1" noChangeArrowheads="1"/>
          </p:cNvPicPr>
          <p:nvPr/>
        </p:nvPicPr>
        <p:blipFill rotWithShape="1">
          <a:blip r:embed="rId6" cstate="screen"/>
          <a:srcRect/>
          <a:stretch>
            <a:fillRect/>
          </a:stretch>
        </p:blipFill>
        <p:spPr bwMode="auto">
          <a:xfrm>
            <a:off x="10400952" y="2415339"/>
            <a:ext cx="1334197" cy="352228"/>
          </a:xfrm>
          <a:prstGeom prst="rect">
            <a:avLst/>
          </a:prstGeom>
          <a:noFill/>
          <a:extLst>
            <a:ext uri="{909E8E84-426E-40DD-AFC4-6F175D3DCCD1}">
              <a14:hiddenFill xmlns:a14="http://schemas.microsoft.com/office/drawing/2010/main">
                <a:solidFill>
                  <a:srgbClr val="FFFFFF"/>
                </a:solidFill>
              </a14:hiddenFill>
            </a:ext>
          </a:extLst>
        </p:spPr>
      </p:pic>
      <p:sp>
        <p:nvSpPr>
          <p:cNvPr id="36" name="文本框 35"/>
          <p:cNvSpPr txBox="1"/>
          <p:nvPr/>
        </p:nvSpPr>
        <p:spPr>
          <a:xfrm>
            <a:off x="7375383" y="2941835"/>
            <a:ext cx="987771" cy="307777"/>
          </a:xfrm>
          <a:prstGeom prst="rect">
            <a:avLst/>
          </a:prstGeom>
          <a:noFill/>
        </p:spPr>
        <p:txBody>
          <a:bodyPr wrap="none" rtlCol="0">
            <a:spAutoFit/>
          </a:bodyPr>
          <a:lstStyle/>
          <a:p>
            <a:r>
              <a:rPr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rPr>
              <a:t>YOGAN</a:t>
            </a:r>
            <a:r>
              <a:rPr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rPr>
              <a:t> </a:t>
            </a:r>
            <a:r>
              <a:rPr lang="zh-CN" altLang="en-US" sz="1400" dirty="0">
                <a:solidFill>
                  <a:srgbClr val="92653C"/>
                </a:solidFill>
                <a:latin typeface="Politica" panose="02000503000000000000" pitchFamily="2" charset="0"/>
                <a:ea typeface="HYQIHEIX1-45W EXTRALIGHT" pitchFamily="18" charset="-122"/>
                <a:cs typeface="Arial" panose="020B0604020202020204" pitchFamily="34" charset="0"/>
              </a:rPr>
              <a:t>愈感</a:t>
            </a:r>
            <a:r>
              <a:rPr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rPr>
              <a:t> </a:t>
            </a:r>
            <a:endParaRPr kumimoji="1" lang="zh-CN" altLang="en-US" sz="1400" dirty="0"/>
          </a:p>
        </p:txBody>
      </p:sp>
      <p:sp>
        <p:nvSpPr>
          <p:cNvPr id="37" name="文本框 36"/>
          <p:cNvSpPr txBox="1"/>
          <p:nvPr/>
        </p:nvSpPr>
        <p:spPr>
          <a:xfrm>
            <a:off x="7375383" y="3195164"/>
            <a:ext cx="2499402" cy="200055"/>
          </a:xfrm>
          <a:prstGeom prst="rect">
            <a:avLst/>
          </a:prstGeom>
          <a:noFill/>
        </p:spPr>
        <p:txBody>
          <a:bodyPr wrap="none" rtlCol="0">
            <a:spAutoFit/>
          </a:bodyPr>
          <a:lstStyle/>
          <a:p>
            <a:pPr lvl="0">
              <a:defRPr/>
            </a:pP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The</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first</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self-developed</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skin</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care</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brand</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for</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sensitive</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skin,</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YOGAN</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was</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launched</a:t>
            </a:r>
            <a:endParaRPr lang="en-US"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endParaRPr>
          </a:p>
        </p:txBody>
      </p:sp>
      <p:cxnSp>
        <p:nvCxnSpPr>
          <p:cNvPr id="38" name="直线连接符 37"/>
          <p:cNvCxnSpPr/>
          <p:nvPr/>
        </p:nvCxnSpPr>
        <p:spPr>
          <a:xfrm>
            <a:off x="7449697" y="3481620"/>
            <a:ext cx="4301565"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sp>
        <p:nvSpPr>
          <p:cNvPr id="40" name="object 22"/>
          <p:cNvSpPr/>
          <p:nvPr/>
        </p:nvSpPr>
        <p:spPr>
          <a:xfrm>
            <a:off x="10779657" y="2960578"/>
            <a:ext cx="955492" cy="37821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prstClr val="black"/>
              </a:solidFill>
              <a:effectLst/>
              <a:uLnTx/>
              <a:uFillTx/>
              <a:latin typeface="Calibri" panose="020F0502020204030204" pitchFamily="34" charset="0"/>
              <a:ea typeface="楷体" panose="02010609060101010101" charset="-122"/>
              <a:cs typeface="Calibri" panose="020F0502020204030204" pitchFamily="34" charset="0"/>
              <a:sym typeface="Helvetica Neue" panose="02000503000000020004"/>
            </a:endParaRPr>
          </a:p>
        </p:txBody>
      </p:sp>
      <p:sp>
        <p:nvSpPr>
          <p:cNvPr id="42" name="文本框 41"/>
          <p:cNvSpPr txBox="1"/>
          <p:nvPr/>
        </p:nvSpPr>
        <p:spPr>
          <a:xfrm>
            <a:off x="7375383" y="3551435"/>
            <a:ext cx="950901" cy="307777"/>
          </a:xfrm>
          <a:prstGeom prst="rect">
            <a:avLst/>
          </a:prstGeom>
          <a:noFill/>
        </p:spPr>
        <p:txBody>
          <a:bodyPr wrap="none" rtlCol="0">
            <a:spAutoFit/>
          </a:bodyPr>
          <a:lstStyle/>
          <a:p>
            <a:r>
              <a:rPr kumimoji="1" lang="en-US" altLang="zh-TW" sz="1400" dirty="0" err="1">
                <a:solidFill>
                  <a:srgbClr val="92653C"/>
                </a:solidFill>
                <a:latin typeface="Politica" panose="02000503000000000000" pitchFamily="2" charset="0"/>
                <a:ea typeface="HYQIHEIX1-45W EXTRALIGHT" pitchFamily="18" charset="-122"/>
                <a:cs typeface="Arial" panose="020B0604020202020204" pitchFamily="34" charset="0"/>
              </a:rPr>
              <a:t>Shede</a:t>
            </a:r>
            <a:r>
              <a:rPr kumimoji="1"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rPr>
              <a:t> </a:t>
            </a:r>
            <a:r>
              <a:rPr kumimoji="1"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rPr>
              <a:t>Spirits</a:t>
            </a:r>
            <a:endParaRPr kumimoji="1" lang="zh-CN" altLang="en-US" sz="1400" dirty="0"/>
          </a:p>
        </p:txBody>
      </p:sp>
      <p:sp>
        <p:nvSpPr>
          <p:cNvPr id="45" name="文本框 44"/>
          <p:cNvSpPr txBox="1"/>
          <p:nvPr/>
        </p:nvSpPr>
        <p:spPr>
          <a:xfrm>
            <a:off x="7375383" y="3804764"/>
            <a:ext cx="3537633" cy="307777"/>
          </a:xfrm>
          <a:prstGeom prst="rect">
            <a:avLst/>
          </a:prstGeom>
          <a:noFill/>
        </p:spPr>
        <p:txBody>
          <a:bodyPr wrap="square" rtlCol="0">
            <a:spAutoFit/>
          </a:bodyPr>
          <a:lstStyle/>
          <a:p>
            <a:pPr lvl="0">
              <a:defRPr/>
            </a:pPr>
            <a:r>
              <a:rPr lang="en-HK"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Tackling the technical solution of "upgrading and processing base spirit with special new materials that maintain the characteristics of the aged base spirit"</a:t>
            </a:r>
            <a:endParaRPr lang="en-US"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endParaRPr>
          </a:p>
        </p:txBody>
      </p:sp>
      <p:cxnSp>
        <p:nvCxnSpPr>
          <p:cNvPr id="46" name="直线连接符 45"/>
          <p:cNvCxnSpPr/>
          <p:nvPr/>
        </p:nvCxnSpPr>
        <p:spPr>
          <a:xfrm>
            <a:off x="7449697" y="4109040"/>
            <a:ext cx="4301565"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pic>
        <p:nvPicPr>
          <p:cNvPr id="48" name="图片 1157" descr="图片 1157"/>
          <p:cNvPicPr>
            <a:picLocks noChangeAspect="1"/>
          </p:cNvPicPr>
          <p:nvPr/>
        </p:nvPicPr>
        <p:blipFill>
          <a:blip r:embed="rId8" cstate="screen"/>
          <a:stretch>
            <a:fillRect/>
          </a:stretch>
        </p:blipFill>
        <p:spPr>
          <a:xfrm>
            <a:off x="11231409" y="3576457"/>
            <a:ext cx="503740" cy="431343"/>
          </a:xfrm>
          <a:prstGeom prst="rect">
            <a:avLst/>
          </a:prstGeom>
          <a:ln w="12700" cap="flat">
            <a:noFill/>
            <a:miter lim="400000"/>
            <a:headEnd/>
            <a:tailEnd/>
          </a:ln>
          <a:effectLst/>
        </p:spPr>
      </p:pic>
      <p:sp>
        <p:nvSpPr>
          <p:cNvPr id="49" name="文本框 48"/>
          <p:cNvSpPr txBox="1"/>
          <p:nvPr/>
        </p:nvSpPr>
        <p:spPr>
          <a:xfrm>
            <a:off x="7375383" y="4136651"/>
            <a:ext cx="768159" cy="307777"/>
          </a:xfrm>
          <a:prstGeom prst="rect">
            <a:avLst/>
          </a:prstGeom>
          <a:noFill/>
        </p:spPr>
        <p:txBody>
          <a:bodyPr wrap="none" rtlCol="0">
            <a:spAutoFit/>
          </a:bodyPr>
          <a:lstStyle/>
          <a:p>
            <a:r>
              <a:rPr kumimoji="1" lang="en-US" altLang="zh-TW" sz="1400" dirty="0" err="1">
                <a:solidFill>
                  <a:srgbClr val="92653C"/>
                </a:solidFill>
                <a:latin typeface="Politica" panose="02000503000000000000" pitchFamily="2" charset="0"/>
                <a:ea typeface="HYQIHEIX1-45W EXTRALIGHT" pitchFamily="18" charset="-122"/>
                <a:cs typeface="Arial" panose="020B0604020202020204" pitchFamily="34" charset="0"/>
              </a:rPr>
              <a:t>Fidelidade</a:t>
            </a:r>
            <a:endParaRPr kumimoji="1" lang="zh-CN" altLang="en-US" sz="1400" dirty="0"/>
          </a:p>
        </p:txBody>
      </p:sp>
      <p:sp>
        <p:nvSpPr>
          <p:cNvPr id="50" name="文本框 49"/>
          <p:cNvSpPr txBox="1"/>
          <p:nvPr/>
        </p:nvSpPr>
        <p:spPr>
          <a:xfrm>
            <a:off x="7375383" y="4383467"/>
            <a:ext cx="3377485" cy="307777"/>
          </a:xfrm>
          <a:prstGeom prst="rect">
            <a:avLst/>
          </a:prstGeom>
          <a:noFill/>
        </p:spPr>
        <p:txBody>
          <a:bodyPr wrap="square" rtlCol="0">
            <a:spAutoFit/>
          </a:bodyPr>
          <a:lstStyle/>
          <a:p>
            <a:pPr lvl="0">
              <a:defRPr/>
            </a:pPr>
            <a:r>
              <a:rPr lang="en-GB"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The number of registered users of My </a:t>
            </a:r>
            <a:r>
              <a:rPr lang="en-GB" altLang="zh-CN" sz="700" dirty="0" err="1">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Fidelidade</a:t>
            </a:r>
            <a:r>
              <a:rPr lang="en-GB"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APP exceeded 1 million, the proportion of medical reimbursement on the APP accounted for &gt; 46%, and the proportion of digital auto insurance claims &gt; 48%</a:t>
            </a:r>
            <a:endParaRPr lang="en-US"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endParaRPr>
          </a:p>
        </p:txBody>
      </p:sp>
      <p:cxnSp>
        <p:nvCxnSpPr>
          <p:cNvPr id="51" name="直线连接符 50"/>
          <p:cNvCxnSpPr/>
          <p:nvPr/>
        </p:nvCxnSpPr>
        <p:spPr>
          <a:xfrm>
            <a:off x="7449697" y="4786164"/>
            <a:ext cx="4301565"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pic>
        <p:nvPicPr>
          <p:cNvPr id="52" name="Picture 12" descr="Protechting | innovation is about people"/>
          <p:cNvPicPr>
            <a:picLocks noChangeAspect="1" noChangeArrowheads="1"/>
          </p:cNvPicPr>
          <p:nvPr/>
        </p:nvPicPr>
        <p:blipFill>
          <a:blip r:embed="rId9" cstate="screen"/>
          <a:srcRect/>
          <a:stretch>
            <a:fillRect/>
          </a:stretch>
        </p:blipFill>
        <p:spPr bwMode="auto">
          <a:xfrm>
            <a:off x="10753432" y="4366945"/>
            <a:ext cx="981717" cy="235438"/>
          </a:xfrm>
          <a:prstGeom prst="rect">
            <a:avLst/>
          </a:prstGeom>
          <a:noFill/>
          <a:extLst>
            <a:ext uri="{909E8E84-426E-40DD-AFC4-6F175D3DCCD1}">
              <a14:hiddenFill xmlns:a14="http://schemas.microsoft.com/office/drawing/2010/main">
                <a:solidFill>
                  <a:srgbClr val="FFFFFF"/>
                </a:solidFill>
              </a14:hiddenFill>
            </a:ext>
          </a:extLst>
        </p:spPr>
      </p:pic>
      <p:sp>
        <p:nvSpPr>
          <p:cNvPr id="53" name="文本框 52"/>
          <p:cNvSpPr txBox="1"/>
          <p:nvPr/>
        </p:nvSpPr>
        <p:spPr>
          <a:xfrm>
            <a:off x="7375383" y="4843787"/>
            <a:ext cx="1467068" cy="307777"/>
          </a:xfrm>
          <a:prstGeom prst="rect">
            <a:avLst/>
          </a:prstGeom>
          <a:noFill/>
        </p:spPr>
        <p:txBody>
          <a:bodyPr wrap="none" rtlCol="0">
            <a:spAutoFit/>
          </a:bodyPr>
          <a:lstStyle/>
          <a:p>
            <a:r>
              <a:rPr kumimoji="1" lang="en-US" altLang="zh-TW" sz="1400" dirty="0" err="1">
                <a:solidFill>
                  <a:srgbClr val="92653C"/>
                </a:solidFill>
                <a:latin typeface="Politica" panose="02000503000000000000" pitchFamily="2" charset="0"/>
                <a:ea typeface="HYQIHEIX1-45W EXTRALIGHT" pitchFamily="18" charset="-122"/>
                <a:cs typeface="Arial" panose="020B0604020202020204" pitchFamily="34" charset="0"/>
              </a:rPr>
              <a:t>Fusionride</a:t>
            </a:r>
            <a:r>
              <a:rPr kumimoji="1"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rPr>
              <a:t> </a:t>
            </a:r>
            <a:r>
              <a:rPr kumimoji="1"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rPr>
              <a:t>Technology</a:t>
            </a:r>
            <a:endParaRPr kumimoji="1" lang="zh-CN" altLang="en-US" sz="1400" dirty="0"/>
          </a:p>
        </p:txBody>
      </p:sp>
      <p:sp>
        <p:nvSpPr>
          <p:cNvPr id="54" name="文本框 53"/>
          <p:cNvSpPr txBox="1"/>
          <p:nvPr/>
        </p:nvSpPr>
        <p:spPr>
          <a:xfrm>
            <a:off x="7375382" y="5097116"/>
            <a:ext cx="3277869" cy="200055"/>
          </a:xfrm>
          <a:prstGeom prst="rect">
            <a:avLst/>
          </a:prstGeom>
          <a:noFill/>
        </p:spPr>
        <p:txBody>
          <a:bodyPr wrap="square" rtlCol="0">
            <a:spAutoFit/>
          </a:bodyPr>
          <a:lstStyle/>
          <a:p>
            <a:pPr marL="12700" marR="5080" lvl="0" fontAlgn="auto">
              <a:spcBef>
                <a:spcPts val="105"/>
              </a:spcBef>
              <a:spcAft>
                <a:spcPts val="0"/>
              </a:spcAft>
              <a:buClrTx/>
              <a:buSzTx/>
              <a:defRPr/>
            </a:pP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Launched</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a</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HK"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fusion sensing solution</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HK" altLang="zh-TW" sz="700" dirty="0" err="1">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centered</a:t>
            </a:r>
            <a:r>
              <a:rPr lang="en-HK"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on high-performance 4D </a:t>
            </a:r>
            <a:r>
              <a:rPr lang="en-HK" altLang="zh-TW" sz="700" dirty="0" err="1">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millimeter</a:t>
            </a:r>
            <a:r>
              <a:rPr lang="en-HK"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-wave radar</a:t>
            </a:r>
            <a:endParaRPr lang="zh-CN"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endParaRPr>
          </a:p>
        </p:txBody>
      </p:sp>
      <p:cxnSp>
        <p:nvCxnSpPr>
          <p:cNvPr id="55" name="直线连接符 54"/>
          <p:cNvCxnSpPr/>
          <p:nvPr/>
        </p:nvCxnSpPr>
        <p:spPr>
          <a:xfrm>
            <a:off x="7449697" y="5383572"/>
            <a:ext cx="4301565"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7375383" y="5453387"/>
            <a:ext cx="1191352" cy="307777"/>
          </a:xfrm>
          <a:prstGeom prst="rect">
            <a:avLst/>
          </a:prstGeom>
          <a:noFill/>
        </p:spPr>
        <p:txBody>
          <a:bodyPr wrap="none" rtlCol="0">
            <a:spAutoFit/>
          </a:bodyPr>
          <a:lstStyle/>
          <a:p>
            <a:r>
              <a:rPr kumimoji="1" lang="en-US" altLang="zh-TW" sz="1400" dirty="0" err="1">
                <a:solidFill>
                  <a:srgbClr val="92653C"/>
                </a:solidFill>
                <a:latin typeface="Politica" panose="02000503000000000000" pitchFamily="2" charset="0"/>
                <a:ea typeface="HYQIHEIX1-45W EXTRALIGHT" pitchFamily="18" charset="-122"/>
                <a:cs typeface="Arial" panose="020B0604020202020204" pitchFamily="34" charset="0"/>
              </a:rPr>
              <a:t>Easun</a:t>
            </a:r>
            <a:r>
              <a:rPr kumimoji="1"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rPr>
              <a:t> </a:t>
            </a:r>
            <a:r>
              <a:rPr kumimoji="1"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rPr>
              <a:t>Technology</a:t>
            </a:r>
            <a:endParaRPr kumimoji="1" lang="zh-CN" altLang="en-US" sz="1400" dirty="0"/>
          </a:p>
        </p:txBody>
      </p:sp>
      <p:sp>
        <p:nvSpPr>
          <p:cNvPr id="58" name="文本框 57"/>
          <p:cNvSpPr txBox="1"/>
          <p:nvPr/>
        </p:nvSpPr>
        <p:spPr>
          <a:xfrm>
            <a:off x="7375383" y="5706716"/>
            <a:ext cx="3139321" cy="200055"/>
          </a:xfrm>
          <a:prstGeom prst="rect">
            <a:avLst/>
          </a:prstGeom>
          <a:noFill/>
        </p:spPr>
        <p:txBody>
          <a:bodyPr wrap="none" rtlCol="0">
            <a:spAutoFit/>
          </a:bodyPr>
          <a:lstStyle/>
          <a:p>
            <a:pPr marL="12700" marR="5080" lvl="0" fontAlgn="auto">
              <a:spcBef>
                <a:spcPts val="105"/>
              </a:spcBef>
              <a:spcAft>
                <a:spcPts val="0"/>
              </a:spcAft>
              <a:buClrTx/>
              <a:buSzTx/>
              <a:defRPr/>
            </a:pP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The</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HK"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self-developed new energy system was delivered to major overseas customers for the first time</a:t>
            </a:r>
            <a:endParaRPr lang="zh-CN"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endParaRPr>
          </a:p>
        </p:txBody>
      </p:sp>
      <p:cxnSp>
        <p:nvCxnSpPr>
          <p:cNvPr id="59" name="直线连接符 58"/>
          <p:cNvCxnSpPr/>
          <p:nvPr/>
        </p:nvCxnSpPr>
        <p:spPr>
          <a:xfrm>
            <a:off x="7449697" y="6005364"/>
            <a:ext cx="4301565"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sp>
        <p:nvSpPr>
          <p:cNvPr id="61" name="文本框 60"/>
          <p:cNvSpPr txBox="1"/>
          <p:nvPr/>
        </p:nvSpPr>
        <p:spPr>
          <a:xfrm>
            <a:off x="7375383" y="6075179"/>
            <a:ext cx="1002197" cy="307777"/>
          </a:xfrm>
          <a:prstGeom prst="rect">
            <a:avLst/>
          </a:prstGeom>
          <a:noFill/>
        </p:spPr>
        <p:txBody>
          <a:bodyPr wrap="none" rtlCol="0">
            <a:spAutoFit/>
          </a:bodyPr>
          <a:lstStyle/>
          <a:p>
            <a:r>
              <a:rPr kumimoji="1"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rPr>
              <a:t>Hainan</a:t>
            </a:r>
            <a:r>
              <a:rPr kumimoji="1"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rPr>
              <a:t> </a:t>
            </a:r>
            <a:r>
              <a:rPr kumimoji="1"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rPr>
              <a:t>Mining</a:t>
            </a:r>
            <a:endParaRPr kumimoji="1" lang="zh-CN" altLang="en-US" sz="1400" dirty="0"/>
          </a:p>
        </p:txBody>
      </p:sp>
      <p:sp>
        <p:nvSpPr>
          <p:cNvPr id="62" name="文本框 61"/>
          <p:cNvSpPr txBox="1"/>
          <p:nvPr/>
        </p:nvSpPr>
        <p:spPr>
          <a:xfrm>
            <a:off x="7375384" y="6328508"/>
            <a:ext cx="3404273" cy="415498"/>
          </a:xfrm>
          <a:prstGeom prst="rect">
            <a:avLst/>
          </a:prstGeom>
          <a:noFill/>
        </p:spPr>
        <p:txBody>
          <a:bodyPr wrap="square" rtlCol="0">
            <a:spAutoFit/>
          </a:bodyPr>
          <a:lstStyle/>
          <a:p>
            <a:pPr lvl="0">
              <a:defRPr/>
            </a:pPr>
            <a:r>
              <a:rPr lang="en-HK"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The 20,000-ton lithium hydroxide project (Phase I) invested by Hainan Mining has begun construction. </a:t>
            </a:r>
          </a:p>
          <a:p>
            <a:pPr lvl="0">
              <a:defRPr/>
            </a:pPr>
            <a:r>
              <a:rPr lang="en-HK"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Hainan Mining is actively promoting the merger and acquisition and development of </a:t>
            </a:r>
            <a:r>
              <a:rPr lang="en-US" altLang="zh-TW"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the</a:t>
            </a:r>
            <a:r>
              <a:rPr lang="zh-TW" altLang="en-US"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HK" altLang="zh-CN" sz="700" dirty="0" err="1">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Bougouni</a:t>
            </a:r>
            <a:r>
              <a:rPr lang="en-HK"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rPr>
              <a:t> lithium mine in Mali, Africa</a:t>
            </a:r>
            <a:endParaRPr lang="en-US" altLang="zh-CN" sz="7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Helvetica Neue" panose="02000503000000020004"/>
            </a:endParaRPr>
          </a:p>
        </p:txBody>
      </p:sp>
      <p:pic>
        <p:nvPicPr>
          <p:cNvPr id="65" name="图片 6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642099" y="5016755"/>
            <a:ext cx="1093050" cy="217437"/>
          </a:xfrm>
          <a:prstGeom prst="rect">
            <a:avLst/>
          </a:prstGeom>
        </p:spPr>
      </p:pic>
      <p:pic>
        <p:nvPicPr>
          <p:cNvPr id="66" name="Picture 2"/>
          <p:cNvPicPr>
            <a:picLocks noChangeAspect="1" noChangeArrowheads="1"/>
          </p:cNvPicPr>
          <p:nvPr/>
        </p:nvPicPr>
        <p:blipFill rotWithShape="1">
          <a:blip r:embed="rId11" cstate="screen">
            <a:clrChange>
              <a:clrFrom>
                <a:srgbClr val="FFFFFF"/>
              </a:clrFrom>
              <a:clrTo>
                <a:srgbClr val="FFFFFF">
                  <a:alpha val="0"/>
                </a:srgbClr>
              </a:clrTo>
            </a:clrChange>
          </a:blip>
          <a:srcRect/>
          <a:stretch>
            <a:fillRect/>
          </a:stretch>
        </p:blipFill>
        <p:spPr bwMode="auto">
          <a:xfrm>
            <a:off x="10642099" y="5496299"/>
            <a:ext cx="1093050" cy="506203"/>
          </a:xfrm>
          <a:prstGeom prst="rect">
            <a:avLst/>
          </a:prstGeom>
          <a:noFill/>
          <a:extLst>
            <a:ext uri="{909E8E84-426E-40DD-AFC4-6F175D3DCCD1}">
              <a14:hiddenFill xmlns:a14="http://schemas.microsoft.com/office/drawing/2010/main">
                <a:solidFill>
                  <a:srgbClr val="FFFFFF"/>
                </a:solidFill>
              </a14:hiddenFill>
            </a:ext>
          </a:extLst>
        </p:spPr>
      </p:pic>
      <p:pic>
        <p:nvPicPr>
          <p:cNvPr id="74" name="图片 7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913016" y="6288506"/>
            <a:ext cx="822133" cy="240057"/>
          </a:xfrm>
          <a:prstGeom prst="rect">
            <a:avLst/>
          </a:prstGeom>
        </p:spPr>
      </p:pic>
      <p:sp>
        <p:nvSpPr>
          <p:cNvPr id="7" name="矩形 6"/>
          <p:cNvSpPr/>
          <p:nvPr/>
        </p:nvSpPr>
        <p:spPr>
          <a:xfrm>
            <a:off x="-636" y="187048"/>
            <a:ext cx="9335179"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 name="图片 1" descr="/Users/jerrymiao/Desktop/复星Jerry/LOGO系列 杂/复星logo1-01.png复星logo1-01"/>
          <p:cNvPicPr>
            <a:picLocks noChangeAspect="1"/>
          </p:cNvPicPr>
          <p:nvPr/>
        </p:nvPicPr>
        <p:blipFill>
          <a:blip r:embed="rId13"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5" name="Title 1">
            <a:extLst>
              <a:ext uri="{FF2B5EF4-FFF2-40B4-BE49-F238E27FC236}">
                <a16:creationId xmlns:a16="http://schemas.microsoft.com/office/drawing/2014/main" id="{B85893DE-88DB-C173-BCB2-9D177C05874A}"/>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CA" altLang="zh-CN"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INNOVATION-DRIVEN</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8" name="文本框 129">
            <a:extLst>
              <a:ext uri="{FF2B5EF4-FFF2-40B4-BE49-F238E27FC236}">
                <a16:creationId xmlns:a16="http://schemas.microsoft.com/office/drawing/2014/main" id="{2958C8F0-C30D-EBB3-601F-960C112E510B}"/>
              </a:ext>
            </a:extLst>
          </p:cNvPr>
          <p:cNvSpPr txBox="1"/>
          <p:nvPr/>
        </p:nvSpPr>
        <p:spPr>
          <a:xfrm>
            <a:off x="481407" y="783808"/>
            <a:ext cx="1938679" cy="261610"/>
          </a:xfrm>
          <a:prstGeom prst="rect">
            <a:avLst/>
          </a:prstGeom>
          <a:noFill/>
        </p:spPr>
        <p:txBody>
          <a:bodyPr wrap="square" rtlCol="0">
            <a:spAutoFit/>
          </a:bodyPr>
          <a:lstStyle/>
          <a:p>
            <a:pPr algn="ctr"/>
            <a:r>
              <a:rPr lang="en-US" altLang="zh-TW" sz="1100" dirty="0">
                <a:solidFill>
                  <a:srgbClr val="93683D"/>
                </a:solidFill>
                <a:latin typeface="Politica" panose="02000503000000000000" pitchFamily="2" charset="0"/>
                <a:cs typeface="Arial" panose="020B0604020202020204" pitchFamily="34" charset="0"/>
              </a:rPr>
              <a:t>R&amp;D</a:t>
            </a:r>
            <a:r>
              <a:rPr lang="zh-TW" altLang="en-US" sz="1100" dirty="0">
                <a:solidFill>
                  <a:srgbClr val="93683D"/>
                </a:solidFill>
                <a:latin typeface="Politica" panose="02000503000000000000" pitchFamily="2" charset="0"/>
                <a:cs typeface="Arial" panose="020B0604020202020204" pitchFamily="34" charset="0"/>
              </a:rPr>
              <a:t> </a:t>
            </a:r>
            <a:r>
              <a:rPr lang="en-US" altLang="zh-TW" sz="1100" dirty="0">
                <a:solidFill>
                  <a:srgbClr val="93683D"/>
                </a:solidFill>
                <a:latin typeface="Politica" panose="02000503000000000000" pitchFamily="2" charset="0"/>
                <a:cs typeface="Arial" panose="020B0604020202020204" pitchFamily="34" charset="0"/>
              </a:rPr>
              <a:t>investment</a:t>
            </a:r>
            <a:r>
              <a:rPr lang="zh-TW" altLang="en-US" sz="1100" dirty="0">
                <a:solidFill>
                  <a:srgbClr val="93683D"/>
                </a:solidFill>
                <a:latin typeface="Politica" panose="02000503000000000000" pitchFamily="2" charset="0"/>
                <a:cs typeface="Arial" panose="020B0604020202020204" pitchFamily="34" charset="0"/>
              </a:rPr>
              <a:t> </a:t>
            </a:r>
            <a:r>
              <a:rPr lang="en-US" altLang="zh-TW" sz="1100" dirty="0">
                <a:solidFill>
                  <a:srgbClr val="93683D"/>
                </a:solidFill>
                <a:latin typeface="Politica" panose="02000503000000000000" pitchFamily="2" charset="0"/>
                <a:cs typeface="Arial" panose="020B0604020202020204" pitchFamily="34" charset="0"/>
              </a:rPr>
              <a:t>in</a:t>
            </a:r>
            <a:r>
              <a:rPr lang="zh-TW" altLang="en-US" sz="1100" dirty="0">
                <a:solidFill>
                  <a:srgbClr val="93683D"/>
                </a:solidFill>
                <a:latin typeface="Politica" panose="02000503000000000000" pitchFamily="2" charset="0"/>
                <a:cs typeface="Arial" panose="020B0604020202020204" pitchFamily="34" charset="0"/>
              </a:rPr>
              <a:t> </a:t>
            </a:r>
            <a:r>
              <a:rPr lang="en-US" altLang="zh-TW" sz="1100" dirty="0">
                <a:solidFill>
                  <a:srgbClr val="93683D"/>
                </a:solidFill>
                <a:latin typeface="Politica" panose="02000503000000000000" pitchFamily="2" charset="0"/>
                <a:cs typeface="Arial" panose="020B0604020202020204" pitchFamily="34" charset="0"/>
              </a:rPr>
              <a:t>2022</a:t>
            </a:r>
            <a:endParaRPr lang="zh-CN" altLang="en-US" sz="1100" dirty="0">
              <a:solidFill>
                <a:srgbClr val="93683D"/>
              </a:solidFill>
              <a:latin typeface="Politica" panose="02000503000000000000" pitchFamily="2"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Users/jerrymiao/Library/Mobile Documents/com~apple~CloudDocs/Desktop/复星23年封面更新/25.jpg25"/>
          <p:cNvPicPr>
            <a:picLocks noChangeAspect="1"/>
          </p:cNvPicPr>
          <p:nvPr/>
        </p:nvPicPr>
        <p:blipFill>
          <a:blip r:embed="rId2"/>
          <a:srcRect/>
          <a:stretch>
            <a:fillRect/>
          </a:stretch>
        </p:blipFill>
        <p:spPr>
          <a:xfrm>
            <a:off x="-4445" y="635"/>
            <a:ext cx="12185650" cy="6856730"/>
          </a:xfrm>
          <a:prstGeom prst="rect">
            <a:avLst/>
          </a:prstGeom>
        </p:spPr>
      </p:pic>
      <p:sp>
        <p:nvSpPr>
          <p:cNvPr id="9" name="矩形 8"/>
          <p:cNvSpPr/>
          <p:nvPr/>
        </p:nvSpPr>
        <p:spPr>
          <a:xfrm>
            <a:off x="-7620" y="0"/>
            <a:ext cx="12198985" cy="6873875"/>
          </a:xfrm>
          <a:prstGeom prst="rect">
            <a:avLst/>
          </a:prstGeom>
          <a:gradFill>
            <a:gsLst>
              <a:gs pos="100000">
                <a:schemeClr val="bg1">
                  <a:alpha val="78000"/>
                </a:schemeClr>
              </a:gs>
              <a:gs pos="19000">
                <a:schemeClr val="bg1">
                  <a:alpha val="82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2" name="椭圆 75"/>
          <p:cNvSpPr/>
          <p:nvPr/>
        </p:nvSpPr>
        <p:spPr bwMode="auto">
          <a:xfrm>
            <a:off x="853294" y="3459494"/>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blipFill dpi="0" rotWithShape="1">
            <a:blip r:embed="rId3" cstate="print">
              <a:extLst>
                <a:ext uri="{28A0092B-C50C-407E-A947-70E740481C1C}">
                  <a14:useLocalDpi xmlns:a14="http://schemas.microsoft.com/office/drawing/2010/main"/>
                </a:ext>
              </a:extLst>
            </a:blip>
            <a:srcRect/>
            <a:stretch>
              <a:fillRect r="53000"/>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3" name="椭圆 75"/>
          <p:cNvSpPr/>
          <p:nvPr/>
        </p:nvSpPr>
        <p:spPr bwMode="auto">
          <a:xfrm>
            <a:off x="853294" y="3459494"/>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gradFill>
            <a:gsLst>
              <a:gs pos="100000">
                <a:srgbClr val="E9DBCB">
                  <a:alpha val="0"/>
                </a:srgbClr>
              </a:gs>
              <a:gs pos="59000">
                <a:schemeClr val="accent5">
                  <a:lumMod val="20000"/>
                  <a:lumOff val="80000"/>
                </a:schemeClr>
              </a:gs>
            </a:gsLst>
            <a:lin ang="11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4" name="椭圆 75"/>
          <p:cNvSpPr/>
          <p:nvPr/>
        </p:nvSpPr>
        <p:spPr bwMode="auto">
          <a:xfrm>
            <a:off x="853294" y="3459494"/>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blipFill dpi="0" rotWithShape="1">
            <a:blip r:embed="rId4" cstate="print">
              <a:extLst>
                <a:ext uri="{28A0092B-C50C-407E-A947-70E740481C1C}">
                  <a14:useLocalDpi xmlns:a14="http://schemas.microsoft.com/office/drawing/2010/main"/>
                </a:ext>
              </a:extLst>
            </a:blip>
            <a:srcRect/>
            <a:stretch>
              <a:fillRect l="52000"/>
            </a:stretch>
          </a:blip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5" name="椭圆 75"/>
          <p:cNvSpPr/>
          <p:nvPr/>
        </p:nvSpPr>
        <p:spPr bwMode="auto">
          <a:xfrm>
            <a:off x="853294" y="3459494"/>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gradFill>
            <a:gsLst>
              <a:gs pos="0">
                <a:schemeClr val="bg1"/>
              </a:gs>
              <a:gs pos="78000">
                <a:schemeClr val="bg1">
                  <a:alpha val="0"/>
                </a:schemeClr>
              </a:gs>
              <a:gs pos="24000">
                <a:schemeClr val="bg1">
                  <a:alpha val="74000"/>
                </a:schemeClr>
              </a:gs>
              <a:gs pos="13000">
                <a:srgbClr val="E4E3E1">
                  <a:alpha val="0"/>
                </a:srgbClr>
              </a:gs>
              <a:gs pos="48000">
                <a:schemeClr val="bg1"/>
              </a:gs>
            </a:gsLst>
            <a:lin ang="10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6" name="椭圆 75"/>
          <p:cNvSpPr/>
          <p:nvPr/>
        </p:nvSpPr>
        <p:spPr bwMode="auto">
          <a:xfrm>
            <a:off x="853294" y="3462633"/>
            <a:ext cx="10619231" cy="27107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 name="connsiteX0-281" fmla="*/ 6710031 w 6725972"/>
              <a:gd name="connsiteY0-282" fmla="*/ 2822390 h 2822508"/>
              <a:gd name="connsiteX1-283" fmla="*/ 6725972 w 6725972"/>
              <a:gd name="connsiteY1-284" fmla="*/ 0 h 2822508"/>
              <a:gd name="connsiteX2-285" fmla="*/ 3362986 w 6725972"/>
              <a:gd name="connsiteY2-286" fmla="*/ 1014984 h 2822508"/>
              <a:gd name="connsiteX3-287" fmla="*/ 0 w 6725972"/>
              <a:gd name="connsiteY3-288" fmla="*/ 0 h 2822508"/>
              <a:gd name="connsiteX4-289" fmla="*/ 6937 w 6725972"/>
              <a:gd name="connsiteY4-290" fmla="*/ 2356542 h 2822508"/>
              <a:gd name="connsiteX5" fmla="*/ 6710031 w 6725972"/>
              <a:gd name="connsiteY5" fmla="*/ 2822390 h 2822508"/>
              <a:gd name="connsiteX0-291" fmla="*/ 6710031 w 6725972"/>
              <a:gd name="connsiteY0-292" fmla="*/ 2822390 h 3127923"/>
              <a:gd name="connsiteX1-293" fmla="*/ 6725972 w 6725972"/>
              <a:gd name="connsiteY1-294" fmla="*/ 0 h 3127923"/>
              <a:gd name="connsiteX2-295" fmla="*/ 3362986 w 6725972"/>
              <a:gd name="connsiteY2-296" fmla="*/ 1014984 h 3127923"/>
              <a:gd name="connsiteX3-297" fmla="*/ 0 w 6725972"/>
              <a:gd name="connsiteY3-298" fmla="*/ 0 h 3127923"/>
              <a:gd name="connsiteX4-299" fmla="*/ 6937 w 6725972"/>
              <a:gd name="connsiteY4-300" fmla="*/ 2356542 h 3127923"/>
              <a:gd name="connsiteX5-301" fmla="*/ 6710031 w 6725972"/>
              <a:gd name="connsiteY5-302" fmla="*/ 2822390 h 3127923"/>
              <a:gd name="connsiteX0-303" fmla="*/ 6710031 w 6725972"/>
              <a:gd name="connsiteY0-304" fmla="*/ 2822390 h 3400582"/>
              <a:gd name="connsiteX1-305" fmla="*/ 6725972 w 6725972"/>
              <a:gd name="connsiteY1-306" fmla="*/ 0 h 3400582"/>
              <a:gd name="connsiteX2-307" fmla="*/ 3362986 w 6725972"/>
              <a:gd name="connsiteY2-308" fmla="*/ 1014984 h 3400582"/>
              <a:gd name="connsiteX3-309" fmla="*/ 0 w 6725972"/>
              <a:gd name="connsiteY3-310" fmla="*/ 0 h 3400582"/>
              <a:gd name="connsiteX4-311" fmla="*/ 6937 w 6725972"/>
              <a:gd name="connsiteY4-312" fmla="*/ 2356542 h 3400582"/>
              <a:gd name="connsiteX5-313" fmla="*/ 6710031 w 6725972"/>
              <a:gd name="connsiteY5-314" fmla="*/ 2822390 h 3400582"/>
              <a:gd name="connsiteX0-315" fmla="*/ 6710031 w 6725972"/>
              <a:gd name="connsiteY0-316" fmla="*/ 2822390 h 3609457"/>
              <a:gd name="connsiteX1-317" fmla="*/ 6725972 w 6725972"/>
              <a:gd name="connsiteY1-318" fmla="*/ 0 h 3609457"/>
              <a:gd name="connsiteX2-319" fmla="*/ 3362986 w 6725972"/>
              <a:gd name="connsiteY2-320" fmla="*/ 1014984 h 3609457"/>
              <a:gd name="connsiteX3-321" fmla="*/ 0 w 6725972"/>
              <a:gd name="connsiteY3-322" fmla="*/ 0 h 3609457"/>
              <a:gd name="connsiteX4-323" fmla="*/ 6937 w 6725972"/>
              <a:gd name="connsiteY4-324" fmla="*/ 2356542 h 3609457"/>
              <a:gd name="connsiteX5-325" fmla="*/ 6710031 w 6725972"/>
              <a:gd name="connsiteY5-326" fmla="*/ 2822390 h 3609457"/>
              <a:gd name="connsiteX0-327" fmla="*/ 6710031 w 6725972"/>
              <a:gd name="connsiteY0-328" fmla="*/ 2822390 h 3722077"/>
              <a:gd name="connsiteX1-329" fmla="*/ 6725972 w 6725972"/>
              <a:gd name="connsiteY1-330" fmla="*/ 0 h 3722077"/>
              <a:gd name="connsiteX2-331" fmla="*/ 3362986 w 6725972"/>
              <a:gd name="connsiteY2-332" fmla="*/ 1014984 h 3722077"/>
              <a:gd name="connsiteX3-333" fmla="*/ 0 w 6725972"/>
              <a:gd name="connsiteY3-334" fmla="*/ 0 h 3722077"/>
              <a:gd name="connsiteX4-335" fmla="*/ 6937 w 6725972"/>
              <a:gd name="connsiteY4-336" fmla="*/ 2356542 h 3722077"/>
              <a:gd name="connsiteX5-337" fmla="*/ 6710031 w 6725972"/>
              <a:gd name="connsiteY5-338" fmla="*/ 2822390 h 3722077"/>
              <a:gd name="connsiteX0-339" fmla="*/ 6710031 w 6725972"/>
              <a:gd name="connsiteY0-340" fmla="*/ 2822390 h 3691160"/>
              <a:gd name="connsiteX1-341" fmla="*/ 6725972 w 6725972"/>
              <a:gd name="connsiteY1-342" fmla="*/ 0 h 3691160"/>
              <a:gd name="connsiteX2-343" fmla="*/ 3362986 w 6725972"/>
              <a:gd name="connsiteY2-344" fmla="*/ 1014984 h 3691160"/>
              <a:gd name="connsiteX3-345" fmla="*/ 0 w 6725972"/>
              <a:gd name="connsiteY3-346" fmla="*/ 0 h 3691160"/>
              <a:gd name="connsiteX4-347" fmla="*/ 6937 w 6725972"/>
              <a:gd name="connsiteY4-348" fmla="*/ 2356542 h 3691160"/>
              <a:gd name="connsiteX5-349" fmla="*/ 6710031 w 6725972"/>
              <a:gd name="connsiteY5-350" fmla="*/ 2822390 h 3691160"/>
              <a:gd name="connsiteX0-351" fmla="*/ 6710031 w 6725972"/>
              <a:gd name="connsiteY0-352" fmla="*/ 2822390 h 3761518"/>
              <a:gd name="connsiteX1-353" fmla="*/ 6725972 w 6725972"/>
              <a:gd name="connsiteY1-354" fmla="*/ 0 h 3761518"/>
              <a:gd name="connsiteX2-355" fmla="*/ 3362986 w 6725972"/>
              <a:gd name="connsiteY2-356" fmla="*/ 1014984 h 3761518"/>
              <a:gd name="connsiteX3-357" fmla="*/ 0 w 6725972"/>
              <a:gd name="connsiteY3-358" fmla="*/ 0 h 3761518"/>
              <a:gd name="connsiteX4-359" fmla="*/ 6937 w 6725972"/>
              <a:gd name="connsiteY4-360" fmla="*/ 2356542 h 3761518"/>
              <a:gd name="connsiteX5-361" fmla="*/ 6710031 w 6725972"/>
              <a:gd name="connsiteY5-362" fmla="*/ 2822390 h 3761518"/>
              <a:gd name="connsiteX0-363" fmla="*/ 6710031 w 6725972"/>
              <a:gd name="connsiteY0-364" fmla="*/ 2822390 h 4590841"/>
              <a:gd name="connsiteX1-365" fmla="*/ 6725972 w 6725972"/>
              <a:gd name="connsiteY1-366" fmla="*/ 0 h 4590841"/>
              <a:gd name="connsiteX2-367" fmla="*/ 3362986 w 6725972"/>
              <a:gd name="connsiteY2-368" fmla="*/ 1014984 h 4590841"/>
              <a:gd name="connsiteX3-369" fmla="*/ 0 w 6725972"/>
              <a:gd name="connsiteY3-370" fmla="*/ 0 h 4590841"/>
              <a:gd name="connsiteX4-371" fmla="*/ 14981 w 6725972"/>
              <a:gd name="connsiteY4-372" fmla="*/ 3688882 h 4590841"/>
              <a:gd name="connsiteX5-373" fmla="*/ 6710031 w 6725972"/>
              <a:gd name="connsiteY5-374" fmla="*/ 2822390 h 4590841"/>
              <a:gd name="connsiteX0-375" fmla="*/ 6701987 w 6725972"/>
              <a:gd name="connsiteY0-376" fmla="*/ 3717896 h 4889438"/>
              <a:gd name="connsiteX1-377" fmla="*/ 6725972 w 6725972"/>
              <a:gd name="connsiteY1-378" fmla="*/ 0 h 4889438"/>
              <a:gd name="connsiteX2-379" fmla="*/ 3362986 w 6725972"/>
              <a:gd name="connsiteY2-380" fmla="*/ 1014984 h 4889438"/>
              <a:gd name="connsiteX3-381" fmla="*/ 0 w 6725972"/>
              <a:gd name="connsiteY3-382" fmla="*/ 0 h 4889438"/>
              <a:gd name="connsiteX4-383" fmla="*/ 14981 w 6725972"/>
              <a:gd name="connsiteY4-384" fmla="*/ 3688882 h 4889438"/>
              <a:gd name="connsiteX5-385" fmla="*/ 6701987 w 6725972"/>
              <a:gd name="connsiteY5-386" fmla="*/ 3717896 h 4889438"/>
              <a:gd name="connsiteX0-387" fmla="*/ 6701987 w 6725972"/>
              <a:gd name="connsiteY0-388" fmla="*/ 3717896 h 4571974"/>
              <a:gd name="connsiteX1-389" fmla="*/ 6725972 w 6725972"/>
              <a:gd name="connsiteY1-390" fmla="*/ 0 h 4571974"/>
              <a:gd name="connsiteX2-391" fmla="*/ 3362986 w 6725972"/>
              <a:gd name="connsiteY2-392" fmla="*/ 1014984 h 4571974"/>
              <a:gd name="connsiteX3-393" fmla="*/ 0 w 6725972"/>
              <a:gd name="connsiteY3-394" fmla="*/ 0 h 4571974"/>
              <a:gd name="connsiteX4-395" fmla="*/ 14981 w 6725972"/>
              <a:gd name="connsiteY4-396" fmla="*/ 3688882 h 4571974"/>
              <a:gd name="connsiteX5-397" fmla="*/ 6701987 w 6725972"/>
              <a:gd name="connsiteY5-398" fmla="*/ 3717896 h 4571974"/>
              <a:gd name="connsiteX0-399" fmla="*/ 6701987 w 6725972"/>
              <a:gd name="connsiteY0-400" fmla="*/ 3717896 h 4620782"/>
              <a:gd name="connsiteX1-401" fmla="*/ 6725972 w 6725972"/>
              <a:gd name="connsiteY1-402" fmla="*/ 0 h 4620782"/>
              <a:gd name="connsiteX2-403" fmla="*/ 3362986 w 6725972"/>
              <a:gd name="connsiteY2-404" fmla="*/ 1014984 h 4620782"/>
              <a:gd name="connsiteX3-405" fmla="*/ 0 w 6725972"/>
              <a:gd name="connsiteY3-406" fmla="*/ 0 h 4620782"/>
              <a:gd name="connsiteX4-407" fmla="*/ 14981 w 6725972"/>
              <a:gd name="connsiteY4-408" fmla="*/ 3688882 h 4620782"/>
              <a:gd name="connsiteX5-409" fmla="*/ 6701987 w 6725972"/>
              <a:gd name="connsiteY5-410" fmla="*/ 3717896 h 4620782"/>
              <a:gd name="connsiteX0-411" fmla="*/ 6701987 w 6725972"/>
              <a:gd name="connsiteY0-412" fmla="*/ 3717896 h 4661898"/>
              <a:gd name="connsiteX1-413" fmla="*/ 6725972 w 6725972"/>
              <a:gd name="connsiteY1-414" fmla="*/ 0 h 4661898"/>
              <a:gd name="connsiteX2-415" fmla="*/ 3362986 w 6725972"/>
              <a:gd name="connsiteY2-416" fmla="*/ 1014984 h 4661898"/>
              <a:gd name="connsiteX3-417" fmla="*/ 0 w 6725972"/>
              <a:gd name="connsiteY3-418" fmla="*/ 0 h 4661898"/>
              <a:gd name="connsiteX4-419" fmla="*/ 14981 w 6725972"/>
              <a:gd name="connsiteY4-420" fmla="*/ 3688882 h 4661898"/>
              <a:gd name="connsiteX5-421" fmla="*/ 6701987 w 6725972"/>
              <a:gd name="connsiteY5-422" fmla="*/ 3717896 h 466189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301" y="connsiteY5-302"/>
              </a:cxn>
            </a:cxnLst>
            <a:rect l="l" t="t" r="r" b="b"/>
            <a:pathLst>
              <a:path w="6725972" h="4661898">
                <a:moveTo>
                  <a:pt x="6701987" y="3717896"/>
                </a:moveTo>
                <a:cubicBezTo>
                  <a:pt x="6707560" y="3739087"/>
                  <a:pt x="6710474" y="12877"/>
                  <a:pt x="6725972" y="0"/>
                </a:cubicBezTo>
                <a:cubicBezTo>
                  <a:pt x="6725972" y="560560"/>
                  <a:pt x="5220312" y="1014984"/>
                  <a:pt x="3362986" y="1014984"/>
                </a:cubicBezTo>
                <a:cubicBezTo>
                  <a:pt x="1505660" y="1014984"/>
                  <a:pt x="0" y="560560"/>
                  <a:pt x="0" y="0"/>
                </a:cubicBezTo>
                <a:cubicBezTo>
                  <a:pt x="15499" y="43874"/>
                  <a:pt x="10958" y="3689061"/>
                  <a:pt x="14981" y="3688882"/>
                </a:cubicBezTo>
                <a:cubicBezTo>
                  <a:pt x="560129" y="4958089"/>
                  <a:pt x="5987917" y="5004161"/>
                  <a:pt x="6701987" y="3717896"/>
                </a:cubicBezTo>
                <a:close/>
              </a:path>
            </a:pathLst>
          </a:custGeom>
          <a:gradFill>
            <a:gsLst>
              <a:gs pos="0">
                <a:schemeClr val="bg1">
                  <a:alpha val="0"/>
                </a:schemeClr>
              </a:gs>
              <a:gs pos="60000">
                <a:schemeClr val="bg1">
                  <a:alpha val="100000"/>
                </a:schemeClr>
              </a:gs>
              <a:gs pos="39000">
                <a:schemeClr val="bg1">
                  <a:alpha val="100000"/>
                </a:schemeClr>
              </a:gs>
              <a:gs pos="100000">
                <a:schemeClr val="bg1">
                  <a:alpha val="0"/>
                </a:schemeClr>
              </a:gs>
            </a:gsLst>
            <a:lin ang="10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nvGrpSpPr>
          <p:cNvPr id="3" name="组合 2"/>
          <p:cNvGrpSpPr/>
          <p:nvPr/>
        </p:nvGrpSpPr>
        <p:grpSpPr>
          <a:xfrm>
            <a:off x="3449965" y="1990896"/>
            <a:ext cx="5182660" cy="1584997"/>
            <a:chOff x="2733014" y="2883650"/>
            <a:chExt cx="6725972" cy="7504077"/>
          </a:xfrm>
        </p:grpSpPr>
        <p:sp>
          <p:nvSpPr>
            <p:cNvPr id="76" name="椭圆 75"/>
            <p:cNvSpPr/>
            <p:nvPr/>
          </p:nvSpPr>
          <p:spPr bwMode="auto">
            <a:xfrm>
              <a:off x="2733014" y="3898634"/>
              <a:ext cx="6725972" cy="540769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5407687">
                  <a:moveTo>
                    <a:pt x="6710269" y="5407687"/>
                  </a:moveTo>
                  <a:cubicBezTo>
                    <a:pt x="6707798" y="5035728"/>
                    <a:pt x="6710474" y="12877"/>
                    <a:pt x="6725972" y="0"/>
                  </a:cubicBezTo>
                  <a:cubicBezTo>
                    <a:pt x="6725972" y="560560"/>
                    <a:pt x="5220312" y="1014984"/>
                    <a:pt x="3362986" y="1014984"/>
                  </a:cubicBezTo>
                  <a:cubicBezTo>
                    <a:pt x="1505660" y="1014984"/>
                    <a:pt x="0" y="560560"/>
                    <a:pt x="0" y="0"/>
                  </a:cubicBezTo>
                  <a:cubicBezTo>
                    <a:pt x="15499" y="43874"/>
                    <a:pt x="9073" y="5110670"/>
                    <a:pt x="5052" y="5372591"/>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22" name="椭圆 21"/>
            <p:cNvSpPr/>
            <p:nvPr/>
          </p:nvSpPr>
          <p:spPr bwMode="auto">
            <a:xfrm>
              <a:off x="2733014" y="2883650"/>
              <a:ext cx="6725971" cy="2029967"/>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80" name="椭圆 79"/>
            <p:cNvSpPr/>
            <p:nvPr/>
          </p:nvSpPr>
          <p:spPr bwMode="auto">
            <a:xfrm>
              <a:off x="2733014" y="8357759"/>
              <a:ext cx="6725971" cy="2029968"/>
            </a:xfrm>
            <a:prstGeom prst="ellipse">
              <a:avLst/>
            </a:prstGeom>
            <a:noFill/>
            <a:ln w="6350">
              <a:gradFill>
                <a:gsLst>
                  <a:gs pos="0">
                    <a:srgbClr val="E9DBCB">
                      <a:alpha val="0"/>
                    </a:srgbClr>
                  </a:gs>
                  <a:gs pos="100000">
                    <a:srgbClr val="7F542E">
                      <a:alpha val="20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sp>
        <p:nvSpPr>
          <p:cNvPr id="54" name="文本框 53"/>
          <p:cNvSpPr txBox="1"/>
          <p:nvPr/>
        </p:nvSpPr>
        <p:spPr>
          <a:xfrm>
            <a:off x="7177624" y="3239879"/>
            <a:ext cx="1634020" cy="5078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HK" altLang="zh-CN"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Cumulative number of registered members of Fosun Health with 9.24 million new registered users in 2022</a:t>
            </a:r>
            <a:endParaRPr kumimoji="0" lang="zh-CN" altLang="en-US" sz="900"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55" name="文本框 54"/>
          <p:cNvSpPr txBox="1"/>
          <p:nvPr/>
        </p:nvSpPr>
        <p:spPr>
          <a:xfrm>
            <a:off x="7160371" y="2680033"/>
            <a:ext cx="2020753" cy="6667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735"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Calibri" panose="020F0502020204030204" pitchFamily="34" charset="0"/>
              </a:rPr>
              <a:t>22</a:t>
            </a:r>
            <a:r>
              <a:rPr kumimoji="0" lang="en-US" altLang="zh-TW" sz="3735"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Calibri" panose="020F0502020204030204" pitchFamily="34" charset="0"/>
              </a:rPr>
              <a:t>.</a:t>
            </a:r>
            <a:r>
              <a:rPr kumimoji="0" lang="en-US" altLang="zh-CN" sz="3735"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Calibri" panose="020F0502020204030204" pitchFamily="34" charset="0"/>
              </a:rPr>
              <a:t>58</a:t>
            </a:r>
            <a:r>
              <a:rPr kumimoji="0" lang="zh-TW" altLang="en-US" sz="1865"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Calibri" panose="020F0502020204030204" pitchFamily="34" charset="0"/>
              </a:rPr>
              <a:t> </a:t>
            </a:r>
            <a:r>
              <a:rPr kumimoji="0" lang="en-US" altLang="zh-TW" sz="1865"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Calibri" panose="020F0502020204030204" pitchFamily="34" charset="0"/>
              </a:rPr>
              <a:t>million</a:t>
            </a:r>
            <a:endParaRPr kumimoji="0" lang="zh-CN" altLang="en-US" sz="1865"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Calibri" panose="020F0502020204030204" pitchFamily="34" charset="0"/>
            </a:endParaRPr>
          </a:p>
        </p:txBody>
      </p:sp>
      <p:sp>
        <p:nvSpPr>
          <p:cNvPr id="66" name="椭圆 65"/>
          <p:cNvSpPr/>
          <p:nvPr/>
        </p:nvSpPr>
        <p:spPr>
          <a:xfrm>
            <a:off x="3330447" y="1931512"/>
            <a:ext cx="646332" cy="646332"/>
          </a:xfrm>
          <a:prstGeom prst="ellipse">
            <a:avLst/>
          </a:prstGeom>
          <a:gradFill flip="none" rotWithShape="1">
            <a:gsLst>
              <a:gs pos="0">
                <a:schemeClr val="bg1">
                  <a:alpha val="29000"/>
                </a:schemeClr>
              </a:gs>
              <a:gs pos="100000">
                <a:srgbClr val="93683D"/>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文本框 1"/>
          <p:cNvSpPr txBox="1"/>
          <p:nvPr/>
        </p:nvSpPr>
        <p:spPr>
          <a:xfrm>
            <a:off x="3293578" y="2142663"/>
            <a:ext cx="720069" cy="276999"/>
          </a:xfrm>
          <a:prstGeom prst="rect">
            <a:avLst/>
          </a:prstGeom>
          <a:noFill/>
        </p:spPr>
        <p:txBody>
          <a:bodyPr wrap="none" rtlCol="0">
            <a:spAutoFit/>
          </a:bodyPr>
          <a:lstStyle/>
          <a:p>
            <a:r>
              <a:rPr lang="en-US" altLang="zh-TW" sz="1200" dirty="0">
                <a:solidFill>
                  <a:srgbClr val="92653C"/>
                </a:solidFill>
                <a:latin typeface="Politica" panose="02000503000000000000" pitchFamily="2" charset="0"/>
                <a:cs typeface="Arial" panose="020B0604020202020204" pitchFamily="34" charset="0"/>
              </a:rPr>
              <a:t>SCENARIOS</a:t>
            </a:r>
            <a:endParaRPr lang="zh-CN" altLang="en-US" sz="1200" dirty="0">
              <a:solidFill>
                <a:srgbClr val="92653C"/>
              </a:solidFill>
              <a:latin typeface="Politica" panose="02000503000000000000" pitchFamily="2" charset="0"/>
              <a:cs typeface="Arial" panose="020B0604020202020204" pitchFamily="34" charset="0"/>
            </a:endParaRPr>
          </a:p>
        </p:txBody>
      </p:sp>
      <p:sp>
        <p:nvSpPr>
          <p:cNvPr id="67" name="椭圆 66"/>
          <p:cNvSpPr/>
          <p:nvPr/>
        </p:nvSpPr>
        <p:spPr>
          <a:xfrm>
            <a:off x="5715826" y="2157296"/>
            <a:ext cx="646332" cy="646332"/>
          </a:xfrm>
          <a:prstGeom prst="ellipse">
            <a:avLst/>
          </a:prstGeom>
          <a:gradFill flip="none" rotWithShape="1">
            <a:gsLst>
              <a:gs pos="0">
                <a:schemeClr val="bg1">
                  <a:alpha val="29000"/>
                </a:schemeClr>
              </a:gs>
              <a:gs pos="100000">
                <a:srgbClr val="93683D"/>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文本框 62"/>
          <p:cNvSpPr txBox="1"/>
          <p:nvPr/>
        </p:nvSpPr>
        <p:spPr>
          <a:xfrm>
            <a:off x="5682366" y="2353445"/>
            <a:ext cx="742511" cy="276999"/>
          </a:xfrm>
          <a:prstGeom prst="rect">
            <a:avLst/>
          </a:prstGeom>
          <a:noFill/>
        </p:spPr>
        <p:txBody>
          <a:bodyPr wrap="none" rtlCol="0">
            <a:spAutoFit/>
          </a:bodyPr>
          <a:lstStyle>
            <a:defPPr>
              <a:defRPr lang="zh-CN"/>
            </a:defPPr>
            <a:lvl1pPr>
              <a:defRPr sz="1400">
                <a:solidFill>
                  <a:srgbClr val="92653C"/>
                </a:solidFill>
                <a:latin typeface="Politica" panose="02000503000000000000" pitchFamily="2" charset="0"/>
                <a:cs typeface="Arial" panose="020B0604020202020204" pitchFamily="34" charset="0"/>
              </a:defRPr>
            </a:lvl1pPr>
          </a:lstStyle>
          <a:p>
            <a:pPr algn="ctr"/>
            <a:r>
              <a:rPr lang="en-US" altLang="zh-TW" sz="1200" dirty="0"/>
              <a:t>INDUSTRIES</a:t>
            </a:r>
            <a:endParaRPr lang="zh-CN" altLang="en-US" sz="1200" dirty="0"/>
          </a:p>
        </p:txBody>
      </p:sp>
      <p:sp>
        <p:nvSpPr>
          <p:cNvPr id="68" name="椭圆 67"/>
          <p:cNvSpPr/>
          <p:nvPr/>
        </p:nvSpPr>
        <p:spPr>
          <a:xfrm>
            <a:off x="8105810" y="1929765"/>
            <a:ext cx="646332" cy="646332"/>
          </a:xfrm>
          <a:prstGeom prst="ellipse">
            <a:avLst/>
          </a:prstGeom>
          <a:gradFill flip="none" rotWithShape="1">
            <a:gsLst>
              <a:gs pos="0">
                <a:schemeClr val="bg1">
                  <a:alpha val="29000"/>
                </a:schemeClr>
              </a:gs>
              <a:gs pos="100000">
                <a:srgbClr val="93683D"/>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文本框 63"/>
          <p:cNvSpPr txBox="1"/>
          <p:nvPr/>
        </p:nvSpPr>
        <p:spPr>
          <a:xfrm>
            <a:off x="8079779" y="2124525"/>
            <a:ext cx="744114" cy="276999"/>
          </a:xfrm>
          <a:prstGeom prst="rect">
            <a:avLst/>
          </a:prstGeom>
          <a:noFill/>
        </p:spPr>
        <p:txBody>
          <a:bodyPr wrap="none" rtlCol="0">
            <a:spAutoFit/>
          </a:bodyPr>
          <a:lstStyle/>
          <a:p>
            <a:r>
              <a:rPr lang="en-US" altLang="zh-TW" sz="1200" dirty="0">
                <a:solidFill>
                  <a:srgbClr val="92653C"/>
                </a:solidFill>
                <a:latin typeface="Politica" panose="02000503000000000000" pitchFamily="2" charset="0"/>
                <a:cs typeface="Arial" panose="020B0604020202020204" pitchFamily="34" charset="0"/>
              </a:rPr>
              <a:t>PLATFORMS</a:t>
            </a:r>
            <a:endParaRPr lang="zh-CN" altLang="en-US" sz="1200" dirty="0">
              <a:solidFill>
                <a:srgbClr val="92653C"/>
              </a:solidFill>
              <a:latin typeface="Politica" panose="02000503000000000000" pitchFamily="2" charset="0"/>
              <a:cs typeface="Arial" panose="020B0604020202020204" pitchFamily="34" charset="0"/>
            </a:endParaRPr>
          </a:p>
        </p:txBody>
      </p:sp>
      <p:sp>
        <p:nvSpPr>
          <p:cNvPr id="73" name="椭圆 72"/>
          <p:cNvSpPr/>
          <p:nvPr/>
        </p:nvSpPr>
        <p:spPr bwMode="auto">
          <a:xfrm>
            <a:off x="852126" y="2867318"/>
            <a:ext cx="10610784" cy="1179402"/>
          </a:xfrm>
          <a:prstGeom prst="ellipse">
            <a:avLst/>
          </a:prstGeom>
          <a:noFill/>
          <a:ln w="6350">
            <a:gradFill>
              <a:gsLst>
                <a:gs pos="0">
                  <a:srgbClr val="E9DBCB">
                    <a:alpha val="0"/>
                  </a:srgbClr>
                </a:gs>
                <a:gs pos="77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77" name="椭圆 75"/>
          <p:cNvSpPr/>
          <p:nvPr/>
        </p:nvSpPr>
        <p:spPr bwMode="auto">
          <a:xfrm>
            <a:off x="853294" y="3464634"/>
            <a:ext cx="10619231" cy="1641171"/>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7225 w 6727225"/>
              <a:gd name="connsiteY0-92" fmla="*/ 1883199 h 2050759"/>
              <a:gd name="connsiteX1-93" fmla="*/ 6727079 w 6727225"/>
              <a:gd name="connsiteY1-94" fmla="*/ 0 h 2050759"/>
              <a:gd name="connsiteX2-95" fmla="*/ 3364093 w 6727225"/>
              <a:gd name="connsiteY2-96" fmla="*/ 1014984 h 2050759"/>
              <a:gd name="connsiteX3-97" fmla="*/ 1107 w 6727225"/>
              <a:gd name="connsiteY3-98" fmla="*/ 0 h 2050759"/>
              <a:gd name="connsiteX4-99" fmla="*/ 0 w 6727225"/>
              <a:gd name="connsiteY4-100" fmla="*/ 2050759 h 2050759"/>
              <a:gd name="connsiteX0-101" fmla="*/ 6727756 w 6727756"/>
              <a:gd name="connsiteY0-102" fmla="*/ 1883199 h 2050759"/>
              <a:gd name="connsiteX1-103" fmla="*/ 6727610 w 6727756"/>
              <a:gd name="connsiteY1-104" fmla="*/ 0 h 2050759"/>
              <a:gd name="connsiteX2-105" fmla="*/ 3364624 w 6727756"/>
              <a:gd name="connsiteY2-106" fmla="*/ 1014984 h 2050759"/>
              <a:gd name="connsiteX3-107" fmla="*/ 1638 w 6727756"/>
              <a:gd name="connsiteY3-108" fmla="*/ 0 h 2050759"/>
              <a:gd name="connsiteX4-109" fmla="*/ 531 w 6727756"/>
              <a:gd name="connsiteY4-110" fmla="*/ 2050759 h 2050759"/>
              <a:gd name="connsiteX0-111" fmla="*/ 6726118 w 6726118"/>
              <a:gd name="connsiteY0-112" fmla="*/ 1883199 h 2356542"/>
              <a:gd name="connsiteX1-113" fmla="*/ 6725972 w 6726118"/>
              <a:gd name="connsiteY1-114" fmla="*/ 0 h 2356542"/>
              <a:gd name="connsiteX2-115" fmla="*/ 3362986 w 6726118"/>
              <a:gd name="connsiteY2-116" fmla="*/ 1014984 h 2356542"/>
              <a:gd name="connsiteX3-117" fmla="*/ 0 w 6726118"/>
              <a:gd name="connsiteY3-118" fmla="*/ 0 h 2356542"/>
              <a:gd name="connsiteX4-119" fmla="*/ 6937 w 6726118"/>
              <a:gd name="connsiteY4-120" fmla="*/ 2356542 h 2356542"/>
              <a:gd name="connsiteX0-121" fmla="*/ 6726118 w 6726118"/>
              <a:gd name="connsiteY0-122" fmla="*/ 2276349 h 2356542"/>
              <a:gd name="connsiteX1-123" fmla="*/ 6725972 w 6726118"/>
              <a:gd name="connsiteY1-124" fmla="*/ 0 h 2356542"/>
              <a:gd name="connsiteX2-125" fmla="*/ 3362986 w 6726118"/>
              <a:gd name="connsiteY2-126" fmla="*/ 1014984 h 2356542"/>
              <a:gd name="connsiteX3-127" fmla="*/ 0 w 6726118"/>
              <a:gd name="connsiteY3-128" fmla="*/ 0 h 2356542"/>
              <a:gd name="connsiteX4-129" fmla="*/ 6937 w 6726118"/>
              <a:gd name="connsiteY4-130" fmla="*/ 2356542 h 2356542"/>
              <a:gd name="connsiteX0-131" fmla="*/ 6726118 w 6727076"/>
              <a:gd name="connsiteY0-132" fmla="*/ 2276349 h 2356542"/>
              <a:gd name="connsiteX1-133" fmla="*/ 6725972 w 6727076"/>
              <a:gd name="connsiteY1-134" fmla="*/ 0 h 2356542"/>
              <a:gd name="connsiteX2-135" fmla="*/ 3362986 w 6727076"/>
              <a:gd name="connsiteY2-136" fmla="*/ 1014984 h 2356542"/>
              <a:gd name="connsiteX3-137" fmla="*/ 0 w 6727076"/>
              <a:gd name="connsiteY3-138" fmla="*/ 0 h 2356542"/>
              <a:gd name="connsiteX4-139" fmla="*/ 6937 w 6727076"/>
              <a:gd name="connsiteY4-140" fmla="*/ 2356542 h 2356542"/>
              <a:gd name="connsiteX0-141" fmla="*/ 6726118 w 6727076"/>
              <a:gd name="connsiteY0-142" fmla="*/ 2494765 h 2494898"/>
              <a:gd name="connsiteX1-143" fmla="*/ 6725972 w 6727076"/>
              <a:gd name="connsiteY1-144" fmla="*/ 0 h 2494898"/>
              <a:gd name="connsiteX2-145" fmla="*/ 3362986 w 6727076"/>
              <a:gd name="connsiteY2-146" fmla="*/ 1014984 h 2494898"/>
              <a:gd name="connsiteX3-147" fmla="*/ 0 w 6727076"/>
              <a:gd name="connsiteY3-148" fmla="*/ 0 h 2494898"/>
              <a:gd name="connsiteX4-149" fmla="*/ 6937 w 6727076"/>
              <a:gd name="connsiteY4-150" fmla="*/ 2356542 h 2494898"/>
              <a:gd name="connsiteX0-151" fmla="*/ 6718074 w 6725972"/>
              <a:gd name="connsiteY0-152" fmla="*/ 2603974 h 2604103"/>
              <a:gd name="connsiteX1-153" fmla="*/ 6725972 w 6725972"/>
              <a:gd name="connsiteY1-154" fmla="*/ 0 h 2604103"/>
              <a:gd name="connsiteX2-155" fmla="*/ 3362986 w 6725972"/>
              <a:gd name="connsiteY2-156" fmla="*/ 1014984 h 2604103"/>
              <a:gd name="connsiteX3-157" fmla="*/ 0 w 6725972"/>
              <a:gd name="connsiteY3-158" fmla="*/ 0 h 2604103"/>
              <a:gd name="connsiteX4-159" fmla="*/ 6937 w 6725972"/>
              <a:gd name="connsiteY4-160" fmla="*/ 2356542 h 2604103"/>
              <a:gd name="connsiteX0-161" fmla="*/ 6734162 w 6734878"/>
              <a:gd name="connsiteY0-162" fmla="*/ 2713182 h 2713304"/>
              <a:gd name="connsiteX1-163" fmla="*/ 6725972 w 6734878"/>
              <a:gd name="connsiteY1-164" fmla="*/ 0 h 2713304"/>
              <a:gd name="connsiteX2-165" fmla="*/ 3362986 w 6734878"/>
              <a:gd name="connsiteY2-166" fmla="*/ 1014984 h 2713304"/>
              <a:gd name="connsiteX3-167" fmla="*/ 0 w 6734878"/>
              <a:gd name="connsiteY3-168" fmla="*/ 0 h 2713304"/>
              <a:gd name="connsiteX4-169" fmla="*/ 6937 w 6734878"/>
              <a:gd name="connsiteY4-170" fmla="*/ 2356542 h 2713304"/>
              <a:gd name="connsiteX0-171" fmla="*/ 6726118 w 6727076"/>
              <a:gd name="connsiteY0-172" fmla="*/ 2560290 h 2560419"/>
              <a:gd name="connsiteX1-173" fmla="*/ 6725972 w 6727076"/>
              <a:gd name="connsiteY1-174" fmla="*/ 0 h 2560419"/>
              <a:gd name="connsiteX2-175" fmla="*/ 3362986 w 6727076"/>
              <a:gd name="connsiteY2-176" fmla="*/ 1014984 h 2560419"/>
              <a:gd name="connsiteX3-177" fmla="*/ 0 w 6727076"/>
              <a:gd name="connsiteY3-178" fmla="*/ 0 h 2560419"/>
              <a:gd name="connsiteX4-179" fmla="*/ 6937 w 6727076"/>
              <a:gd name="connsiteY4-180" fmla="*/ 2356542 h 2560419"/>
              <a:gd name="connsiteX0-181" fmla="*/ 6718074 w 6725972"/>
              <a:gd name="connsiteY0-182" fmla="*/ 2756865 h 2756985"/>
              <a:gd name="connsiteX1-183" fmla="*/ 6725972 w 6725972"/>
              <a:gd name="connsiteY1-184" fmla="*/ 0 h 2756985"/>
              <a:gd name="connsiteX2-185" fmla="*/ 3362986 w 6725972"/>
              <a:gd name="connsiteY2-186" fmla="*/ 1014984 h 2756985"/>
              <a:gd name="connsiteX3-187" fmla="*/ 0 w 6725972"/>
              <a:gd name="connsiteY3-188" fmla="*/ 0 h 2756985"/>
              <a:gd name="connsiteX4-189" fmla="*/ 6937 w 6725972"/>
              <a:gd name="connsiteY4-190" fmla="*/ 2356542 h 2756985"/>
              <a:gd name="connsiteX0-191" fmla="*/ 6734162 w 6734878"/>
              <a:gd name="connsiteY0-192" fmla="*/ 2582131 h 2582260"/>
              <a:gd name="connsiteX1-193" fmla="*/ 6725972 w 6734878"/>
              <a:gd name="connsiteY1-194" fmla="*/ 0 h 2582260"/>
              <a:gd name="connsiteX2-195" fmla="*/ 3362986 w 6734878"/>
              <a:gd name="connsiteY2-196" fmla="*/ 1014984 h 2582260"/>
              <a:gd name="connsiteX3-197" fmla="*/ 0 w 6734878"/>
              <a:gd name="connsiteY3-198" fmla="*/ 0 h 2582260"/>
              <a:gd name="connsiteX4-199" fmla="*/ 6937 w 6734878"/>
              <a:gd name="connsiteY4-200" fmla="*/ 2356542 h 2582260"/>
              <a:gd name="connsiteX0-201" fmla="*/ 6693943 w 6725972"/>
              <a:gd name="connsiteY0-202" fmla="*/ 2647656 h 2647781"/>
              <a:gd name="connsiteX1-203" fmla="*/ 6725972 w 6725972"/>
              <a:gd name="connsiteY1-204" fmla="*/ 0 h 2647781"/>
              <a:gd name="connsiteX2-205" fmla="*/ 3362986 w 6725972"/>
              <a:gd name="connsiteY2-206" fmla="*/ 1014984 h 2647781"/>
              <a:gd name="connsiteX3-207" fmla="*/ 0 w 6725972"/>
              <a:gd name="connsiteY3-208" fmla="*/ 0 h 2647781"/>
              <a:gd name="connsiteX4-209" fmla="*/ 6937 w 6725972"/>
              <a:gd name="connsiteY4-210" fmla="*/ 2356542 h 2647781"/>
              <a:gd name="connsiteX0-211" fmla="*/ 6710031 w 6725972"/>
              <a:gd name="connsiteY0-212" fmla="*/ 2516606 h 2516738"/>
              <a:gd name="connsiteX1-213" fmla="*/ 6725972 w 6725972"/>
              <a:gd name="connsiteY1-214" fmla="*/ 0 h 2516738"/>
              <a:gd name="connsiteX2-215" fmla="*/ 3362986 w 6725972"/>
              <a:gd name="connsiteY2-216" fmla="*/ 1014984 h 2516738"/>
              <a:gd name="connsiteX3-217" fmla="*/ 0 w 6725972"/>
              <a:gd name="connsiteY3-218" fmla="*/ 0 h 2516738"/>
              <a:gd name="connsiteX4-219" fmla="*/ 6937 w 6725972"/>
              <a:gd name="connsiteY4-220" fmla="*/ 2356542 h 2516738"/>
              <a:gd name="connsiteX0-221" fmla="*/ 6718075 w 6725972"/>
              <a:gd name="connsiteY0-222" fmla="*/ 2713180 h 2713302"/>
              <a:gd name="connsiteX1-223" fmla="*/ 6725972 w 6725972"/>
              <a:gd name="connsiteY1-224" fmla="*/ 0 h 2713302"/>
              <a:gd name="connsiteX2-225" fmla="*/ 3362986 w 6725972"/>
              <a:gd name="connsiteY2-226" fmla="*/ 1014984 h 2713302"/>
              <a:gd name="connsiteX3-227" fmla="*/ 0 w 6725972"/>
              <a:gd name="connsiteY3-228" fmla="*/ 0 h 2713302"/>
              <a:gd name="connsiteX4-229" fmla="*/ 6937 w 6725972"/>
              <a:gd name="connsiteY4-230" fmla="*/ 2356542 h 2713302"/>
              <a:gd name="connsiteX0-231" fmla="*/ 6693943 w 6725972"/>
              <a:gd name="connsiteY0-232" fmla="*/ 2822388 h 2822507"/>
              <a:gd name="connsiteX1-233" fmla="*/ 6725972 w 6725972"/>
              <a:gd name="connsiteY1-234" fmla="*/ 0 h 2822507"/>
              <a:gd name="connsiteX2-235" fmla="*/ 3362986 w 6725972"/>
              <a:gd name="connsiteY2-236" fmla="*/ 1014984 h 2822507"/>
              <a:gd name="connsiteX3-237" fmla="*/ 0 w 6725972"/>
              <a:gd name="connsiteY3-238" fmla="*/ 0 h 2822507"/>
              <a:gd name="connsiteX4-239" fmla="*/ 6937 w 6725972"/>
              <a:gd name="connsiteY4-240" fmla="*/ 2356542 h 2822507"/>
              <a:gd name="connsiteX0-241" fmla="*/ 6701987 w 6725972"/>
              <a:gd name="connsiteY0-242" fmla="*/ 2691339 h 2691462"/>
              <a:gd name="connsiteX1-243" fmla="*/ 6725972 w 6725972"/>
              <a:gd name="connsiteY1-244" fmla="*/ 0 h 2691462"/>
              <a:gd name="connsiteX2-245" fmla="*/ 3362986 w 6725972"/>
              <a:gd name="connsiteY2-246" fmla="*/ 1014984 h 2691462"/>
              <a:gd name="connsiteX3-247" fmla="*/ 0 w 6725972"/>
              <a:gd name="connsiteY3-248" fmla="*/ 0 h 2691462"/>
              <a:gd name="connsiteX4-249" fmla="*/ 6937 w 6725972"/>
              <a:gd name="connsiteY4-250" fmla="*/ 2356542 h 2691462"/>
              <a:gd name="connsiteX0-251" fmla="*/ 6710031 w 6725972"/>
              <a:gd name="connsiteY0-252" fmla="*/ 2560290 h 2560421"/>
              <a:gd name="connsiteX1-253" fmla="*/ 6725972 w 6725972"/>
              <a:gd name="connsiteY1-254" fmla="*/ 0 h 2560421"/>
              <a:gd name="connsiteX2-255" fmla="*/ 3362986 w 6725972"/>
              <a:gd name="connsiteY2-256" fmla="*/ 1014984 h 2560421"/>
              <a:gd name="connsiteX3-257" fmla="*/ 0 w 6725972"/>
              <a:gd name="connsiteY3-258" fmla="*/ 0 h 2560421"/>
              <a:gd name="connsiteX4-259" fmla="*/ 6937 w 6725972"/>
              <a:gd name="connsiteY4-260" fmla="*/ 2356542 h 2560421"/>
              <a:gd name="connsiteX0-261" fmla="*/ 6718075 w 6725972"/>
              <a:gd name="connsiteY0-262" fmla="*/ 2669498 h 2669622"/>
              <a:gd name="connsiteX1-263" fmla="*/ 6725972 w 6725972"/>
              <a:gd name="connsiteY1-264" fmla="*/ 0 h 2669622"/>
              <a:gd name="connsiteX2-265" fmla="*/ 3362986 w 6725972"/>
              <a:gd name="connsiteY2-266" fmla="*/ 1014984 h 2669622"/>
              <a:gd name="connsiteX3-267" fmla="*/ 0 w 6725972"/>
              <a:gd name="connsiteY3-268" fmla="*/ 0 h 2669622"/>
              <a:gd name="connsiteX4-269" fmla="*/ 6937 w 6725972"/>
              <a:gd name="connsiteY4-270" fmla="*/ 2356542 h 2669622"/>
              <a:gd name="connsiteX0-271" fmla="*/ 6710031 w 6725972"/>
              <a:gd name="connsiteY0-272" fmla="*/ 2822390 h 2822508"/>
              <a:gd name="connsiteX1-273" fmla="*/ 6725972 w 6725972"/>
              <a:gd name="connsiteY1-274" fmla="*/ 0 h 2822508"/>
              <a:gd name="connsiteX2-275" fmla="*/ 3362986 w 6725972"/>
              <a:gd name="connsiteY2-276" fmla="*/ 1014984 h 2822508"/>
              <a:gd name="connsiteX3-277" fmla="*/ 0 w 6725972"/>
              <a:gd name="connsiteY3-278" fmla="*/ 0 h 2822508"/>
              <a:gd name="connsiteX4-279" fmla="*/ 6937 w 6725972"/>
              <a:gd name="connsiteY4-280" fmla="*/ 2356542 h 28225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2822508">
                <a:moveTo>
                  <a:pt x="6710031" y="2822390"/>
                </a:moveTo>
                <a:cubicBezTo>
                  <a:pt x="6715604" y="2843581"/>
                  <a:pt x="6710474" y="12877"/>
                  <a:pt x="6725972" y="0"/>
                </a:cubicBezTo>
                <a:cubicBezTo>
                  <a:pt x="6725972" y="560560"/>
                  <a:pt x="5220312" y="1014984"/>
                  <a:pt x="3362986" y="1014984"/>
                </a:cubicBezTo>
                <a:cubicBezTo>
                  <a:pt x="1505660" y="1014984"/>
                  <a:pt x="0" y="560560"/>
                  <a:pt x="0" y="0"/>
                </a:cubicBezTo>
                <a:cubicBezTo>
                  <a:pt x="15499" y="43874"/>
                  <a:pt x="2914" y="2356721"/>
                  <a:pt x="6937" y="2356542"/>
                </a:cubicBezTo>
              </a:path>
            </a:pathLst>
          </a:custGeom>
          <a:gradFill>
            <a:gsLst>
              <a:gs pos="67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75"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81" name="文本框 80"/>
          <p:cNvSpPr txBox="1"/>
          <p:nvPr/>
        </p:nvSpPr>
        <p:spPr>
          <a:xfrm>
            <a:off x="4951640" y="4289847"/>
            <a:ext cx="3630633" cy="144655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8800" b="1" u="none" strike="noStrike" kern="1200" cap="none" spc="0" normalizeH="0" baseline="0" noProof="0" dirty="0">
                <a:ln>
                  <a:noFill/>
                </a:ln>
                <a:solidFill>
                  <a:srgbClr val="93683D"/>
                </a:solidFill>
                <a:effectLst/>
                <a:uLnTx/>
                <a:uFillTx/>
                <a:latin typeface="Politica" panose="02000503000000000000" pitchFamily="2" charset="0"/>
                <a:ea typeface="HYQIHEIX1-95W EXTRABLACK" pitchFamily="18" charset="-122"/>
                <a:cs typeface="Arial Black" panose="020B0A04020102020204" pitchFamily="34" charset="0"/>
              </a:rPr>
              <a:t>C2M</a:t>
            </a:r>
            <a:endParaRPr kumimoji="0" lang="zh-CN" altLang="en-US" sz="5400" b="1" u="none" strike="noStrike" kern="1200" cap="none" spc="0" normalizeH="0" baseline="0" noProof="0" dirty="0">
              <a:ln>
                <a:noFill/>
              </a:ln>
              <a:solidFill>
                <a:srgbClr val="93683D"/>
              </a:solidFill>
              <a:effectLst/>
              <a:uLnTx/>
              <a:uFillTx/>
              <a:latin typeface="Politica" panose="02000503000000000000" pitchFamily="2" charset="0"/>
              <a:ea typeface="HYQIHEIX1-95W EXTRABLACK" pitchFamily="18" charset="-122"/>
              <a:cs typeface="Arial Black" panose="020B0A04020102020204" pitchFamily="34" charset="0"/>
            </a:endParaRPr>
          </a:p>
        </p:txBody>
      </p:sp>
      <p:sp>
        <p:nvSpPr>
          <p:cNvPr id="82" name="TextBox 10"/>
          <p:cNvSpPr txBox="1"/>
          <p:nvPr/>
        </p:nvSpPr>
        <p:spPr>
          <a:xfrm>
            <a:off x="5091581" y="5782258"/>
            <a:ext cx="8945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TW"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CLIENTS</a:t>
            </a:r>
            <a:endParaRPr kumimoji="0" lang="zh-CN" altLang="en-US"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83" name="TextBox 10"/>
          <p:cNvSpPr txBox="1"/>
          <p:nvPr/>
        </p:nvSpPr>
        <p:spPr>
          <a:xfrm>
            <a:off x="6447737" y="5782258"/>
            <a:ext cx="8945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TW"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LINK</a:t>
            </a:r>
            <a:endParaRPr kumimoji="0" lang="zh-CN" altLang="en-US"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84" name="TextBox 10"/>
          <p:cNvSpPr txBox="1"/>
          <p:nvPr/>
        </p:nvSpPr>
        <p:spPr>
          <a:xfrm>
            <a:off x="7572828" y="5782258"/>
            <a:ext cx="15322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TW"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PRODUCTS</a:t>
            </a:r>
            <a:r>
              <a:rPr kumimoji="0" lang="zh-TW" altLang="en-US"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&amp;</a:t>
            </a:r>
            <a:r>
              <a:rPr kumimoji="0" lang="zh-TW" altLang="en-US"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SERVICES</a:t>
            </a:r>
            <a:endParaRPr kumimoji="0" lang="zh-CN" altLang="en-US"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85" name="矩形 84"/>
          <p:cNvSpPr/>
          <p:nvPr/>
        </p:nvSpPr>
        <p:spPr>
          <a:xfrm>
            <a:off x="3523396" y="5782258"/>
            <a:ext cx="904415"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FOSUN/</a:t>
            </a:r>
            <a:r>
              <a:rPr kumimoji="0" lang="en-US" altLang="zh-TW"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FAMILY</a:t>
            </a:r>
            <a:endParaRPr kumimoji="0" lang="zh-CN" altLang="en-US" sz="1200" u="none" strike="noStrike" kern="120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86" name="文本框 85"/>
          <p:cNvSpPr txBox="1"/>
          <p:nvPr/>
        </p:nvSpPr>
        <p:spPr>
          <a:xfrm>
            <a:off x="2250542" y="4289847"/>
            <a:ext cx="3630633" cy="144655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8800" b="1" u="none" strike="noStrike" kern="1200" cap="none" spc="0" normalizeH="0" baseline="0" noProof="0" dirty="0">
                <a:ln>
                  <a:noFill/>
                </a:ln>
                <a:solidFill>
                  <a:srgbClr val="93683D"/>
                </a:solidFill>
                <a:effectLst/>
                <a:uLnTx/>
                <a:uFillTx/>
                <a:latin typeface="Politica" panose="02000503000000000000" pitchFamily="2" charset="0"/>
                <a:ea typeface="HYQIHEIX1-95W EXTRABLACK" pitchFamily="18" charset="-122"/>
                <a:cs typeface="Arial Black" panose="020B0A04020102020204" pitchFamily="34" charset="0"/>
              </a:rPr>
              <a:t>F</a:t>
            </a:r>
            <a:endParaRPr kumimoji="0" lang="zh-CN" altLang="en-US" sz="5400" b="1" u="none" strike="noStrike" kern="1200" cap="none" spc="0" normalizeH="0" baseline="0" noProof="0" dirty="0">
              <a:ln>
                <a:noFill/>
              </a:ln>
              <a:solidFill>
                <a:srgbClr val="93683D"/>
              </a:solidFill>
              <a:effectLst/>
              <a:uLnTx/>
              <a:uFillTx/>
              <a:latin typeface="Politica" panose="02000503000000000000" pitchFamily="2" charset="0"/>
              <a:ea typeface="HYQIHEIX1-95W EXTRABLACK" pitchFamily="18" charset="-122"/>
              <a:cs typeface="Arial Black" panose="020B0A04020102020204" pitchFamily="34" charset="0"/>
            </a:endParaRPr>
          </a:p>
        </p:txBody>
      </p:sp>
      <p:sp>
        <p:nvSpPr>
          <p:cNvPr id="4" name="圆角矩形 3"/>
          <p:cNvSpPr/>
          <p:nvPr/>
        </p:nvSpPr>
        <p:spPr>
          <a:xfrm>
            <a:off x="4551857" y="4379743"/>
            <a:ext cx="4363010" cy="1317950"/>
          </a:xfrm>
          <a:prstGeom prst="roundRect">
            <a:avLst>
              <a:gd name="adj" fmla="val 50000"/>
            </a:avLst>
          </a:prstGeom>
          <a:noFill/>
          <a:ln w="15875">
            <a:gradFill>
              <a:gsLst>
                <a:gs pos="0">
                  <a:srgbClr val="C4AD8F"/>
                </a:gs>
                <a:gs pos="100000">
                  <a:srgbClr val="93683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675">
              <a:solidFill>
                <a:prstClr val="white"/>
              </a:solidFill>
              <a:latin typeface="Politica" panose="02000503000000000000" pitchFamily="2" charset="0"/>
              <a:ea typeface="HYQIHEIX1-45W EXTRALIGHT" pitchFamily="18" charset="-122"/>
              <a:cs typeface="Arial" panose="020B0604020202020204" pitchFamily="34" charset="0"/>
            </a:endParaRPr>
          </a:p>
        </p:txBody>
      </p:sp>
      <p:sp>
        <p:nvSpPr>
          <p:cNvPr id="5" name="三角形 4"/>
          <p:cNvSpPr/>
          <p:nvPr/>
        </p:nvSpPr>
        <p:spPr>
          <a:xfrm rot="5400000">
            <a:off x="6583388" y="4310780"/>
            <a:ext cx="161083" cy="138865"/>
          </a:xfrm>
          <a:prstGeom prst="triangle">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0" name="三角形 89"/>
          <p:cNvSpPr/>
          <p:nvPr/>
        </p:nvSpPr>
        <p:spPr>
          <a:xfrm rot="16200000">
            <a:off x="6583388" y="5624675"/>
            <a:ext cx="161083" cy="138865"/>
          </a:xfrm>
          <a:prstGeom prst="triangle">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3" name="图片 42"/>
          <p:cNvPicPr>
            <a:picLocks noChangeAspect="1"/>
          </p:cNvPicPr>
          <p:nvPr/>
        </p:nvPicPr>
        <p:blipFill>
          <a:blip r:embed="rId5" cstate="email"/>
          <a:stretch>
            <a:fillRect/>
          </a:stretch>
        </p:blipFill>
        <p:spPr>
          <a:xfrm>
            <a:off x="4679323" y="894102"/>
            <a:ext cx="856977" cy="745452"/>
          </a:xfrm>
          <a:prstGeom prst="rect">
            <a:avLst/>
          </a:prstGeom>
        </p:spPr>
      </p:pic>
      <p:cxnSp>
        <p:nvCxnSpPr>
          <p:cNvPr id="44" name="直线连接符 43"/>
          <p:cNvCxnSpPr/>
          <p:nvPr/>
        </p:nvCxnSpPr>
        <p:spPr>
          <a:xfrm>
            <a:off x="588836" y="6056002"/>
            <a:ext cx="9987149" cy="0"/>
          </a:xfrm>
          <a:prstGeom prst="line">
            <a:avLst/>
          </a:prstGeom>
          <a:ln w="9525">
            <a:gradFill>
              <a:gsLst>
                <a:gs pos="0">
                  <a:srgbClr val="93683D"/>
                </a:gs>
                <a:gs pos="100000">
                  <a:srgbClr val="93683D">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45" name="文本框 6"/>
          <p:cNvSpPr txBox="1"/>
          <p:nvPr/>
        </p:nvSpPr>
        <p:spPr>
          <a:xfrm>
            <a:off x="545111" y="6107640"/>
            <a:ext cx="10619231" cy="707886"/>
          </a:xfrm>
          <a:prstGeom prst="rect">
            <a:avLst/>
          </a:prstGeom>
          <a:ln w="12700">
            <a:miter lim="400000"/>
          </a:ln>
        </p:spPr>
        <p:txBody>
          <a:bodyPr wrap="square" lIns="45719" rIns="45719">
            <a:spAutoFit/>
          </a:bodyPr>
          <a:lstStyle/>
          <a:p>
            <a:pPr>
              <a:defRPr sz="1000">
                <a:solidFill>
                  <a:srgbClr val="808080"/>
                </a:solidFill>
                <a:latin typeface="微软雅黑"/>
                <a:ea typeface="微软雅黑"/>
                <a:cs typeface="微软雅黑"/>
                <a:sym typeface="微软雅黑"/>
              </a:defRPr>
            </a:pPr>
            <a:r>
              <a:rPr lang="en-US" altLang="zh-CN" sz="800" baseline="300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sym typeface="微软雅黑"/>
              </a:rPr>
              <a:t>1</a:t>
            </a:r>
            <a:r>
              <a:rPr lang="zh-CN" altLang="en-US"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sym typeface="微软雅黑"/>
              </a:rPr>
              <a:t> </a:t>
            </a:r>
            <a:r>
              <a:rPr lang="en-CA" altLang="zh-CN"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sym typeface="微软雅黑"/>
              </a:rPr>
              <a:t>Operational members: customers who have agreed to the official membership terms of the brand and granted privacy in any channel, and actively retained personal information including mobile phone numbers, to meet the needs of identifiable, reachable and traceable consumers are defined as registered members (i.e. operational members).    From 2022 onwards, this statistic includes consumers in the Fosun Health ecosystem</a:t>
            </a:r>
            <a:endParaRPr lang="en-US" altLang="zh-CN"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sym typeface="微软雅黑"/>
            </a:endParaRPr>
          </a:p>
          <a:p>
            <a:pPr>
              <a:defRPr sz="1000">
                <a:solidFill>
                  <a:srgbClr val="808080"/>
                </a:solidFill>
                <a:latin typeface="微软雅黑"/>
                <a:ea typeface="微软雅黑"/>
                <a:cs typeface="微软雅黑"/>
                <a:sym typeface="微软雅黑"/>
              </a:defRPr>
            </a:pPr>
            <a:r>
              <a:rPr lang="en-US" altLang="zh-CN" sz="800" baseline="300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rPr>
              <a:t>2</a:t>
            </a:r>
            <a:r>
              <a:rPr lang="zh-CN" altLang="en-US"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rPr>
              <a:t> </a:t>
            </a:r>
            <a:r>
              <a:rPr lang="en-HK" altLang="zh-CN"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rPr>
              <a:t>It refers to the revenue contribution (before intercompany eliminations) directly or indirectly created by companies within the</a:t>
            </a:r>
            <a:r>
              <a:rPr lang="zh-TW" altLang="en-US"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rPr>
              <a:t> </a:t>
            </a:r>
            <a:r>
              <a:rPr lang="en-HK" altLang="zh-CN"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rPr>
              <a:t>Fosun ecosystem for other companies within the ecosystem, including but not limited to cross-selling, product co-creation,</a:t>
            </a:r>
            <a:r>
              <a:rPr lang="zh-TW" altLang="en-US"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rPr>
              <a:t> </a:t>
            </a:r>
            <a:r>
              <a:rPr lang="en-HK" altLang="zh-CN"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rPr>
              <a:t>membership contribution, membership sales transformation, and sales collaboration within the ecosystem, joint industrial</a:t>
            </a:r>
            <a:r>
              <a:rPr lang="zh-TW" altLang="en-US"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rPr>
              <a:t> </a:t>
            </a:r>
            <a:r>
              <a:rPr lang="en-HK" altLang="zh-CN"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rPr>
              <a:t>investment, financing cooperation empowerment, industrial resource coordination, etc</a:t>
            </a:r>
            <a:r>
              <a:rPr lang="en-US" altLang="zh-TW"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rPr>
              <a:t>.</a:t>
            </a:r>
          </a:p>
          <a:p>
            <a:pPr>
              <a:defRPr sz="1000">
                <a:solidFill>
                  <a:srgbClr val="808080"/>
                </a:solidFill>
                <a:latin typeface="微软雅黑"/>
                <a:ea typeface="微软雅黑"/>
                <a:cs typeface="微软雅黑"/>
                <a:sym typeface="微软雅黑"/>
              </a:defRPr>
            </a:pPr>
            <a:r>
              <a:rPr lang="en-US" altLang="zh-CN" sz="800" baseline="300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sym typeface="微软雅黑"/>
              </a:rPr>
              <a:t>3</a:t>
            </a:r>
            <a:r>
              <a:rPr lang="zh-CN" altLang="en-US"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sym typeface="微软雅黑"/>
              </a:rPr>
              <a:t> </a:t>
            </a:r>
            <a:r>
              <a:rPr lang="en-HK" altLang="zh-CN"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sym typeface="微软雅黑"/>
              </a:rPr>
              <a:t>It refers to order conversion rate, facilitating order placement by sending marketing materials to users, as calculated by</a:t>
            </a:r>
            <a:r>
              <a:rPr lang="zh-TW" altLang="en-US"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sym typeface="微软雅黑"/>
              </a:rPr>
              <a:t> </a:t>
            </a:r>
            <a:r>
              <a:rPr lang="en-HK" altLang="zh-CN" sz="800" dirty="0">
                <a:solidFill>
                  <a:prstClr val="black">
                    <a:lumMod val="65000"/>
                    <a:lumOff val="35000"/>
                  </a:prstClr>
                </a:solidFill>
                <a:latin typeface="Politica" panose="02000506020000090004" pitchFamily="2" charset="0"/>
                <a:ea typeface="微软雅黑" panose="020B0503020204020204" pitchFamily="34" charset="-122"/>
                <a:cs typeface="Arial" panose="020B0704020202090204" pitchFamily="34" charset="0"/>
                <a:sym typeface="微软雅黑"/>
              </a:rPr>
              <a:t>“number of users placing orders/number of users reached”</a:t>
            </a:r>
            <a:endParaRPr lang="zh-CN" altLang="en-US" sz="800" dirty="0">
              <a:solidFill>
                <a:schemeClr val="tx1">
                  <a:lumMod val="65000"/>
                  <a:lumOff val="35000"/>
                </a:schemeClr>
              </a:solidFill>
              <a:latin typeface="HYQIHEIX1-45W EXTRALIGHT" pitchFamily="18" charset="-122"/>
              <a:ea typeface="HYQIHEIX1-45W EXTRALIGHT" pitchFamily="18" charset="-122"/>
              <a:sym typeface="微软雅黑"/>
            </a:endParaRPr>
          </a:p>
        </p:txBody>
      </p:sp>
      <p:sp>
        <p:nvSpPr>
          <p:cNvPr id="6" name="文本框 5"/>
          <p:cNvSpPr txBox="1"/>
          <p:nvPr/>
        </p:nvSpPr>
        <p:spPr>
          <a:xfrm>
            <a:off x="4485479" y="1642093"/>
            <a:ext cx="1272451" cy="430887"/>
          </a:xfrm>
          <a:prstGeom prst="rect">
            <a:avLst/>
          </a:prstGeom>
          <a:noFill/>
        </p:spPr>
        <p:txBody>
          <a:bodyPr wrap="square" rtlCol="0">
            <a:spAutoFit/>
          </a:bodyPr>
          <a:lstStyle/>
          <a:p>
            <a:pPr algn="ctr"/>
            <a:r>
              <a:rPr lang="en-US" altLang="zh-TW" sz="1100" dirty="0">
                <a:solidFill>
                  <a:srgbClr val="93683D"/>
                </a:solidFill>
                <a:latin typeface="Politica" panose="02000503000000000000" pitchFamily="2" charset="0"/>
                <a:ea typeface="HYQIHEIX1-45W EXTRALIGHT" pitchFamily="18" charset="-122"/>
                <a:cs typeface="Arial" panose="020B0604020202020204" pitchFamily="34" charset="0"/>
              </a:rPr>
              <a:t>Membership</a:t>
            </a:r>
            <a:r>
              <a:rPr lang="zh-TW" altLang="en-US" sz="11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100" dirty="0">
                <a:solidFill>
                  <a:srgbClr val="93683D"/>
                </a:solidFill>
                <a:latin typeface="Politica" panose="02000503000000000000" pitchFamily="2" charset="0"/>
                <a:ea typeface="HYQIHEIX1-45W EXTRALIGHT" pitchFamily="18" charset="-122"/>
                <a:cs typeface="Arial" panose="020B0604020202020204" pitchFamily="34" charset="0"/>
              </a:rPr>
              <a:t>platform</a:t>
            </a:r>
            <a:r>
              <a:rPr lang="zh-TW" altLang="en-US" sz="11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100" dirty="0">
                <a:solidFill>
                  <a:srgbClr val="93683D"/>
                </a:solidFill>
                <a:latin typeface="Politica" panose="02000503000000000000" pitchFamily="2" charset="0"/>
                <a:ea typeface="HYQIHEIX1-45W EXTRALIGHT" pitchFamily="18" charset="-122"/>
                <a:cs typeface="Arial" panose="020B0604020202020204" pitchFamily="34" charset="0"/>
              </a:rPr>
              <a:t>of</a:t>
            </a:r>
            <a:r>
              <a:rPr lang="zh-TW" altLang="en-US" sz="11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100" dirty="0">
                <a:solidFill>
                  <a:srgbClr val="93683D"/>
                </a:solidFill>
                <a:latin typeface="Politica" panose="02000503000000000000" pitchFamily="2" charset="0"/>
                <a:ea typeface="HYQIHEIX1-45W EXTRALIGHT" pitchFamily="18" charset="-122"/>
                <a:cs typeface="Arial" panose="020B0604020202020204" pitchFamily="34" charset="0"/>
              </a:rPr>
              <a:t>Fosun’s</a:t>
            </a:r>
            <a:r>
              <a:rPr lang="zh-TW" altLang="en-US" sz="11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100" dirty="0">
                <a:solidFill>
                  <a:srgbClr val="93683D"/>
                </a:solidFill>
                <a:latin typeface="Politica" panose="02000503000000000000" pitchFamily="2" charset="0"/>
                <a:ea typeface="HYQIHEIX1-45W EXTRALIGHT" pitchFamily="18" charset="-122"/>
                <a:cs typeface="Arial" panose="020B0604020202020204" pitchFamily="34" charset="0"/>
              </a:rPr>
              <a:t>ecosystem</a:t>
            </a:r>
            <a:endParaRPr lang="zh-CN" altLang="en-US" sz="11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46" name="文本框 45"/>
          <p:cNvSpPr txBox="1"/>
          <p:nvPr/>
        </p:nvSpPr>
        <p:spPr>
          <a:xfrm>
            <a:off x="6016610" y="1640164"/>
            <a:ext cx="2127700" cy="430887"/>
          </a:xfrm>
          <a:prstGeom prst="rect">
            <a:avLst/>
          </a:prstGeom>
          <a:noFill/>
        </p:spPr>
        <p:txBody>
          <a:bodyPr wrap="square" rtlCol="0">
            <a:spAutoFit/>
          </a:bodyPr>
          <a:lstStyle/>
          <a:p>
            <a:pPr algn="ctr"/>
            <a:r>
              <a:rPr lang="en-HK" altLang="zh-CN" sz="1100" dirty="0">
                <a:solidFill>
                  <a:srgbClr val="93683D"/>
                </a:solidFill>
                <a:latin typeface="Politica" panose="02000503000000000000" pitchFamily="2" charset="0"/>
                <a:ea typeface="HYQIHEIX1-45W EXTRALIGHT" pitchFamily="18" charset="-122"/>
                <a:cs typeface="Arial" panose="020B0604020202020204" pitchFamily="34" charset="0"/>
              </a:rPr>
              <a:t>Medical-grade, all-scenario,</a:t>
            </a:r>
          </a:p>
          <a:p>
            <a:pPr algn="ctr"/>
            <a:r>
              <a:rPr lang="en-HK" altLang="zh-CN" sz="1100" dirty="0">
                <a:solidFill>
                  <a:srgbClr val="93683D"/>
                </a:solidFill>
                <a:latin typeface="Politica" panose="02000503000000000000" pitchFamily="2" charset="0"/>
                <a:ea typeface="HYQIHEIX1-45W EXTRALIGHT" pitchFamily="18" charset="-122"/>
                <a:cs typeface="Arial" panose="020B0604020202020204" pitchFamily="34" charset="0"/>
              </a:rPr>
              <a:t>one-stop health ecosystem</a:t>
            </a:r>
            <a:endParaRPr lang="zh-CN" altLang="en-US" sz="11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47" name="文本框 46"/>
          <p:cNvSpPr txBox="1"/>
          <p:nvPr/>
        </p:nvSpPr>
        <p:spPr>
          <a:xfrm>
            <a:off x="1345713" y="2757231"/>
            <a:ext cx="1803223" cy="666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735" u="none" strike="noStrike" kern="1200" cap="none" spc="0" normalizeH="0" baseline="0" noProof="0" dirty="0">
                <a:ln>
                  <a:noFill/>
                </a:ln>
                <a:solidFill>
                  <a:srgbClr val="93683D"/>
                </a:solidFill>
                <a:effectLst/>
                <a:uLnTx/>
                <a:uFillTx/>
                <a:latin typeface="Politica" panose="02000503000000000000" pitchFamily="2" charset="0"/>
                <a:cs typeface="Arial" panose="020B0604020202020204" pitchFamily="34" charset="0"/>
              </a:rPr>
              <a:t>464</a:t>
            </a:r>
            <a:r>
              <a:rPr lang="zh-TW" altLang="en-US" sz="1865" dirty="0">
                <a:solidFill>
                  <a:srgbClr val="93683D"/>
                </a:solidFill>
                <a:latin typeface="Politica" panose="02000503000000000000" pitchFamily="2" charset="0"/>
                <a:cs typeface="Arial" panose="020B0604020202020204" pitchFamily="34" charset="0"/>
              </a:rPr>
              <a:t> </a:t>
            </a:r>
            <a:r>
              <a:rPr lang="en-US" altLang="zh-TW" sz="1865" dirty="0">
                <a:solidFill>
                  <a:srgbClr val="93683D"/>
                </a:solidFill>
                <a:latin typeface="Politica" panose="02000503000000000000" pitchFamily="2" charset="0"/>
                <a:cs typeface="Arial" panose="020B0604020202020204" pitchFamily="34" charset="0"/>
              </a:rPr>
              <a:t>million</a:t>
            </a:r>
            <a:endParaRPr kumimoji="0" lang="zh-CN" altLang="en-US" sz="1865" u="none" strike="noStrike" kern="1200" cap="none" spc="0" normalizeH="0" baseline="0" noProof="0" dirty="0">
              <a:ln>
                <a:noFill/>
              </a:ln>
              <a:solidFill>
                <a:srgbClr val="93683D"/>
              </a:solidFill>
              <a:effectLst/>
              <a:uLnTx/>
              <a:uFillTx/>
              <a:latin typeface="Politica" panose="02000503000000000000" pitchFamily="2" charset="0"/>
              <a:cs typeface="Arial" panose="020B0604020202020204" pitchFamily="34" charset="0"/>
            </a:endParaRPr>
          </a:p>
        </p:txBody>
      </p:sp>
      <p:sp>
        <p:nvSpPr>
          <p:cNvPr id="48" name="矩形 47"/>
          <p:cNvSpPr/>
          <p:nvPr/>
        </p:nvSpPr>
        <p:spPr>
          <a:xfrm>
            <a:off x="1350584" y="3258021"/>
            <a:ext cx="1655120" cy="50783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Cumulative</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number</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of</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operational</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members</a:t>
            </a:r>
            <a:r>
              <a:rPr lang="en-US" altLang="zh-TW" sz="900" baseline="30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1</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an</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increase</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of</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50.80</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million</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members</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compared</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to</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2021</a:t>
            </a:r>
            <a:endParaRPr lang="zh-CN" altLang="en-US" sz="900" baseline="30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endParaRPr>
          </a:p>
        </p:txBody>
      </p:sp>
      <p:sp>
        <p:nvSpPr>
          <p:cNvPr id="49" name="文本框 48"/>
          <p:cNvSpPr txBox="1"/>
          <p:nvPr/>
        </p:nvSpPr>
        <p:spPr>
          <a:xfrm>
            <a:off x="3262650" y="2721532"/>
            <a:ext cx="1803223" cy="667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735" u="none" strike="noStrike" kern="1200" cap="none" spc="0" normalizeH="0" baseline="0" noProof="0" dirty="0">
                <a:ln>
                  <a:noFill/>
                </a:ln>
                <a:solidFill>
                  <a:srgbClr val="93683D"/>
                </a:solidFill>
                <a:effectLst/>
                <a:uLnTx/>
                <a:uFillTx/>
                <a:latin typeface="Politica" panose="02000503000000000000" pitchFamily="2" charset="0"/>
                <a:cs typeface="Arial" panose="020B0604020202020204" pitchFamily="34" charset="0"/>
              </a:rPr>
              <a:t>6</a:t>
            </a:r>
            <a:r>
              <a:rPr kumimoji="0" lang="en-US" altLang="zh-TW" sz="3735" u="none" strike="noStrike" kern="1200" cap="none" spc="0" normalizeH="0" baseline="0" noProof="0" dirty="0">
                <a:ln>
                  <a:noFill/>
                </a:ln>
                <a:solidFill>
                  <a:srgbClr val="93683D"/>
                </a:solidFill>
                <a:effectLst/>
                <a:uLnTx/>
                <a:uFillTx/>
                <a:latin typeface="Politica" panose="02000503000000000000" pitchFamily="2" charset="0"/>
                <a:cs typeface="Arial" panose="020B0604020202020204" pitchFamily="34" charset="0"/>
              </a:rPr>
              <a:t>.</a:t>
            </a:r>
            <a:r>
              <a:rPr kumimoji="0" lang="en-US" altLang="zh-CN" sz="3735" u="none" strike="noStrike" kern="1200" cap="none" spc="0" normalizeH="0" baseline="0" noProof="0" dirty="0">
                <a:ln>
                  <a:noFill/>
                </a:ln>
                <a:solidFill>
                  <a:srgbClr val="93683D"/>
                </a:solidFill>
                <a:effectLst/>
                <a:uLnTx/>
                <a:uFillTx/>
                <a:latin typeface="Politica" panose="02000503000000000000" pitchFamily="2" charset="0"/>
                <a:cs typeface="Arial" panose="020B0604020202020204" pitchFamily="34" charset="0"/>
              </a:rPr>
              <a:t>9</a:t>
            </a:r>
            <a:r>
              <a:rPr kumimoji="0" lang="zh-TW" altLang="en-US" sz="1865" u="none" strike="noStrike" kern="1200" cap="none" spc="0" normalizeH="0" baseline="0" noProof="0" dirty="0">
                <a:ln>
                  <a:noFill/>
                </a:ln>
                <a:solidFill>
                  <a:srgbClr val="93683D"/>
                </a:solidFill>
                <a:effectLst/>
                <a:uLnTx/>
                <a:uFillTx/>
                <a:latin typeface="Politica" panose="02000503000000000000" pitchFamily="2" charset="0"/>
                <a:cs typeface="Arial" panose="020B0604020202020204" pitchFamily="34" charset="0"/>
              </a:rPr>
              <a:t> </a:t>
            </a:r>
            <a:r>
              <a:rPr kumimoji="0" lang="en-US" altLang="zh-TW" sz="1865" u="none" strike="noStrike" kern="1200" cap="none" spc="0" normalizeH="0" baseline="0" noProof="0" dirty="0">
                <a:ln>
                  <a:noFill/>
                </a:ln>
                <a:solidFill>
                  <a:srgbClr val="93683D"/>
                </a:solidFill>
                <a:effectLst/>
                <a:uLnTx/>
                <a:uFillTx/>
                <a:latin typeface="Politica" panose="02000503000000000000" pitchFamily="2" charset="0"/>
                <a:cs typeface="Arial" panose="020B0604020202020204" pitchFamily="34" charset="0"/>
              </a:rPr>
              <a:t>billion</a:t>
            </a:r>
            <a:r>
              <a:rPr lang="zh-TW" altLang="en-US" sz="1200" dirty="0">
                <a:solidFill>
                  <a:prstClr val="black">
                    <a:lumMod val="50000"/>
                    <a:lumOff val="50000"/>
                  </a:prstClr>
                </a:solidFill>
                <a:latin typeface="Politica" panose="02000503000000000000" pitchFamily="2" charset="0"/>
                <a:cs typeface="Arial" panose="020B0604020202020204" pitchFamily="34" charset="0"/>
              </a:rPr>
              <a:t> </a:t>
            </a:r>
            <a:r>
              <a:rPr lang="en-US" altLang="zh-TW" sz="1200" dirty="0">
                <a:solidFill>
                  <a:prstClr val="black">
                    <a:lumMod val="50000"/>
                    <a:lumOff val="50000"/>
                  </a:prstClr>
                </a:solidFill>
                <a:latin typeface="Politica" panose="02000503000000000000" pitchFamily="2" charset="0"/>
                <a:cs typeface="Arial" panose="020B0604020202020204" pitchFamily="34" charset="0"/>
              </a:rPr>
              <a:t>(RMB)</a:t>
            </a:r>
            <a:endParaRPr kumimoji="0" lang="zh-CN" altLang="en-US" sz="1200" b="0" i="0" u="none" strike="noStrike" kern="1200" cap="none" spc="0" normalizeH="0" baseline="0" noProof="0" dirty="0">
              <a:ln>
                <a:noFill/>
              </a:ln>
              <a:solidFill>
                <a:prstClr val="black">
                  <a:lumMod val="50000"/>
                  <a:lumOff val="50000"/>
                </a:prstClr>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50" name="文本框 49"/>
          <p:cNvSpPr txBox="1"/>
          <p:nvPr/>
        </p:nvSpPr>
        <p:spPr>
          <a:xfrm>
            <a:off x="3262883" y="3254375"/>
            <a:ext cx="1663065" cy="369332"/>
          </a:xfrm>
          <a:prstGeom prst="rect">
            <a:avLst/>
          </a:prstGeom>
          <a:noFill/>
        </p:spPr>
        <p:txBody>
          <a:bodyPr wrap="square" rtlCol="0">
            <a:spAutoFit/>
          </a:bodyPr>
          <a:lstStyle/>
          <a:p>
            <a:pPr lvl="0">
              <a:defRPr/>
            </a:pP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Total</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value</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created</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by</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the</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Group’s</a:t>
            </a:r>
            <a:r>
              <a:rPr lang="zh-TW" altLang="en-US"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a:t>
            </a: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ecosystem</a:t>
            </a:r>
            <a:r>
              <a:rPr lang="en-US" altLang="zh-CN" sz="900" baseline="30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2</a:t>
            </a:r>
            <a:endParaRPr kumimoji="0" lang="en-US" altLang="zh-CN" sz="900"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cs typeface="Arial" panose="020B0604020202020204" pitchFamily="34" charset="0"/>
            </a:endParaRPr>
          </a:p>
        </p:txBody>
      </p:sp>
      <p:sp>
        <p:nvSpPr>
          <p:cNvPr id="51" name="文本框 50"/>
          <p:cNvSpPr txBox="1"/>
          <p:nvPr/>
        </p:nvSpPr>
        <p:spPr>
          <a:xfrm>
            <a:off x="5303708" y="2684756"/>
            <a:ext cx="1803223" cy="6661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3735" dirty="0">
                <a:solidFill>
                  <a:srgbClr val="93683D"/>
                </a:solidFill>
                <a:latin typeface="Politica" panose="02000503000000000000" pitchFamily="2" charset="0"/>
                <a:cs typeface="Arial" panose="020B0604020202020204" pitchFamily="34" charset="0"/>
              </a:rPr>
              <a:t>133</a:t>
            </a:r>
            <a:endParaRPr kumimoji="0" lang="zh-CN" altLang="en-US" sz="1865" u="none" strike="noStrike" kern="1200" cap="none" spc="0" normalizeH="0" baseline="0" noProof="0" dirty="0">
              <a:ln>
                <a:noFill/>
              </a:ln>
              <a:solidFill>
                <a:srgbClr val="93683D"/>
              </a:solidFill>
              <a:effectLst/>
              <a:uLnTx/>
              <a:uFillTx/>
              <a:latin typeface="Politica" panose="02000503000000000000" pitchFamily="2" charset="0"/>
              <a:cs typeface="Arial" panose="020B0604020202020204" pitchFamily="34" charset="0"/>
            </a:endParaRPr>
          </a:p>
        </p:txBody>
      </p:sp>
      <p:sp>
        <p:nvSpPr>
          <p:cNvPr id="59" name="文本框 58"/>
          <p:cNvSpPr txBox="1"/>
          <p:nvPr/>
        </p:nvSpPr>
        <p:spPr>
          <a:xfrm>
            <a:off x="5303709" y="3239879"/>
            <a:ext cx="1429654" cy="369332"/>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US" altLang="zh-TW"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P</a:t>
            </a:r>
            <a:r>
              <a:rPr lang="en-HK" altLang="zh-CN" sz="900" dirty="0" err="1">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roducts</a:t>
            </a:r>
            <a:r>
              <a:rPr lang="en-HK" altLang="zh-CN"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with sales exceeding RMB100 million</a:t>
            </a:r>
            <a:endParaRPr kumimoji="0" lang="en-US" altLang="zh-CN" sz="900"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cs typeface="Arial" panose="020B0604020202020204" pitchFamily="34" charset="0"/>
            </a:endParaRPr>
          </a:p>
        </p:txBody>
      </p:sp>
      <p:pic>
        <p:nvPicPr>
          <p:cNvPr id="10" name="图片 9" descr="蓝色的标志&#10;&#10;描述已自动生成"/>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281554" y="1170876"/>
            <a:ext cx="1542885" cy="372363"/>
          </a:xfrm>
          <a:prstGeom prst="rect">
            <a:avLst/>
          </a:prstGeom>
        </p:spPr>
      </p:pic>
      <p:sp>
        <p:nvSpPr>
          <p:cNvPr id="11" name="文本框 10"/>
          <p:cNvSpPr txBox="1"/>
          <p:nvPr/>
        </p:nvSpPr>
        <p:spPr>
          <a:xfrm>
            <a:off x="9317954" y="3239879"/>
            <a:ext cx="1960898"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en-HK" altLang="zh-CN"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Cumulative number of registered members of Fosun Alliance, and the transaction conversion rate</a:t>
            </a:r>
            <a:r>
              <a:rPr lang="en-HK" altLang="zh-CN" sz="900" baseline="30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3</a:t>
            </a:r>
            <a:r>
              <a:rPr lang="en-HK" altLang="zh-CN" sz="9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 under accurate recommendation increased by 26%</a:t>
            </a:r>
            <a:endParaRPr kumimoji="0" lang="zh-CN" altLang="en-US" sz="900" u="none" strike="noStrike" kern="1200" cap="none" spc="0" normalizeH="0" baseline="0" noProof="0" dirty="0">
              <a:ln>
                <a:noFill/>
              </a:ln>
              <a:solidFill>
                <a:schemeClr val="tx1">
                  <a:lumMod val="65000"/>
                  <a:lumOff val="35000"/>
                </a:schemeClr>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12" name="文本框 11"/>
          <p:cNvSpPr txBox="1"/>
          <p:nvPr/>
        </p:nvSpPr>
        <p:spPr>
          <a:xfrm>
            <a:off x="9487011" y="2680033"/>
            <a:ext cx="2020753" cy="6667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735"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Calibri" panose="020F0502020204030204" pitchFamily="34" charset="0"/>
              </a:rPr>
              <a:t>6</a:t>
            </a:r>
            <a:r>
              <a:rPr kumimoji="0" lang="en-US" altLang="zh-TW" sz="3735"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Calibri" panose="020F0502020204030204" pitchFamily="34" charset="0"/>
              </a:rPr>
              <a:t>.</a:t>
            </a:r>
            <a:r>
              <a:rPr kumimoji="0" lang="en-US" altLang="zh-CN" sz="3735"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Calibri" panose="020F0502020204030204" pitchFamily="34" charset="0"/>
              </a:rPr>
              <a:t>40</a:t>
            </a:r>
            <a:r>
              <a:rPr kumimoji="0" lang="zh-TW" altLang="en-US" sz="1865"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Calibri" panose="020F0502020204030204" pitchFamily="34" charset="0"/>
              </a:rPr>
              <a:t> </a:t>
            </a:r>
            <a:r>
              <a:rPr kumimoji="0" lang="en-US" altLang="zh-TW" sz="1865"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Calibri" panose="020F0502020204030204" pitchFamily="34" charset="0"/>
              </a:rPr>
              <a:t>million</a:t>
            </a:r>
            <a:endParaRPr kumimoji="0" lang="zh-CN" altLang="en-US" sz="1865"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Calibri" panose="020F0502020204030204" pitchFamily="34" charset="0"/>
            </a:endParaRPr>
          </a:p>
        </p:txBody>
      </p:sp>
      <p:sp>
        <p:nvSpPr>
          <p:cNvPr id="13" name="矩形 12"/>
          <p:cNvSpPr/>
          <p:nvPr/>
        </p:nvSpPr>
        <p:spPr>
          <a:xfrm>
            <a:off x="-636" y="187048"/>
            <a:ext cx="9335179"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7" name="图片 6" descr="/Users/jerrymiao/Desktop/复星Jerry/LOGO系列 杂/复星logo1-01.png复星logo1-01"/>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8" name="Title 1">
            <a:extLst>
              <a:ext uri="{FF2B5EF4-FFF2-40B4-BE49-F238E27FC236}">
                <a16:creationId xmlns:a16="http://schemas.microsoft.com/office/drawing/2014/main" id="{EAC13552-94DA-8184-5FF9-109B6BE287D6}"/>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CA" altLang="zh-CN"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FC2M ECOSYSTEM</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26"/>
          <p:cNvPicPr>
            <a:picLocks noChangeAspect="1"/>
          </p:cNvPicPr>
          <p:nvPr/>
        </p:nvPicPr>
        <p:blipFill>
          <a:blip r:embed="rId3"/>
          <a:stretch>
            <a:fillRect/>
          </a:stretch>
        </p:blipFill>
        <p:spPr>
          <a:xfrm>
            <a:off x="-7620" y="0"/>
            <a:ext cx="12186920" cy="6858000"/>
          </a:xfrm>
          <a:prstGeom prst="rect">
            <a:avLst/>
          </a:prstGeom>
        </p:spPr>
      </p:pic>
      <p:sp>
        <p:nvSpPr>
          <p:cNvPr id="16" name="矩形 15"/>
          <p:cNvSpPr/>
          <p:nvPr/>
        </p:nvSpPr>
        <p:spPr>
          <a:xfrm>
            <a:off x="-13855" y="0"/>
            <a:ext cx="12192000" cy="6864985"/>
          </a:xfrm>
          <a:prstGeom prst="rect">
            <a:avLst/>
          </a:prstGeom>
          <a:gradFill>
            <a:gsLst>
              <a:gs pos="100000">
                <a:schemeClr val="bg1">
                  <a:alpha val="85000"/>
                </a:schemeClr>
              </a:gs>
              <a:gs pos="19000">
                <a:schemeClr val="bg1">
                  <a:alpha val="79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grpSp>
        <p:nvGrpSpPr>
          <p:cNvPr id="8" name="组合 7"/>
          <p:cNvGrpSpPr/>
          <p:nvPr/>
        </p:nvGrpSpPr>
        <p:grpSpPr>
          <a:xfrm>
            <a:off x="5290264" y="3684232"/>
            <a:ext cx="1546016" cy="820409"/>
            <a:chOff x="5322502" y="3684232"/>
            <a:chExt cx="1546016" cy="820409"/>
          </a:xfrm>
        </p:grpSpPr>
        <p:grpSp>
          <p:nvGrpSpPr>
            <p:cNvPr id="6" name="组合 5"/>
            <p:cNvGrpSpPr/>
            <p:nvPr/>
          </p:nvGrpSpPr>
          <p:grpSpPr>
            <a:xfrm>
              <a:off x="5322502" y="3684232"/>
              <a:ext cx="1546016" cy="820409"/>
              <a:chOff x="5322502" y="3684232"/>
              <a:chExt cx="1546016" cy="820409"/>
            </a:xfrm>
          </p:grpSpPr>
          <p:sp>
            <p:nvSpPr>
              <p:cNvPr id="7" name="矩形 6"/>
              <p:cNvSpPr/>
              <p:nvPr/>
            </p:nvSpPr>
            <p:spPr>
              <a:xfrm>
                <a:off x="5323481" y="3684232"/>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6" name="矩形 6"/>
              <p:cNvSpPr/>
              <p:nvPr/>
            </p:nvSpPr>
            <p:spPr>
              <a:xfrm rot="10800000">
                <a:off x="5322502" y="4094490"/>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chemeClr val="tx1">
                      <a:lumMod val="50000"/>
                      <a:lumOff val="50000"/>
                      <a:alpha val="37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文本框 63"/>
              <p:cNvSpPr txBox="1"/>
              <p:nvPr/>
            </p:nvSpPr>
            <p:spPr>
              <a:xfrm>
                <a:off x="5667581" y="4069373"/>
                <a:ext cx="925794" cy="297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335" u="none" strike="noStrike" kern="1200" cap="none" spc="0" normalizeH="0" baseline="0" noProof="0" dirty="0">
                    <a:ln>
                      <a:noFill/>
                    </a:ln>
                    <a:solidFill>
                      <a:schemeClr val="bg1"/>
                    </a:solidFill>
                    <a:effectLst/>
                    <a:uLnTx/>
                    <a:uFillTx/>
                    <a:latin typeface="Politica" panose="02000503000000000000" pitchFamily="2" charset="0"/>
                    <a:ea typeface="HYQIHEIX1-45W EXTRALIGHT" pitchFamily="18" charset="-122"/>
                    <a:cs typeface="Arial" panose="020B0604020202020204" pitchFamily="34" charset="0"/>
                  </a:rPr>
                  <a:t>Practice</a:t>
                </a:r>
                <a:endParaRPr kumimoji="1" lang="zh-CN" altLang="en-US" sz="1335" u="none" strike="noStrike" kern="1200" cap="none" spc="0" normalizeH="0" baseline="0" noProof="0" dirty="0">
                  <a:ln>
                    <a:noFill/>
                  </a:ln>
                  <a:solidFill>
                    <a:schemeClr val="bg1"/>
                  </a:solidFill>
                  <a:effectLst/>
                  <a:uLnTx/>
                  <a:uFillTx/>
                  <a:latin typeface="Politica" panose="02000503000000000000" pitchFamily="2" charset="0"/>
                  <a:ea typeface="HYQIHEIX1-45W EXTRALIGHT" pitchFamily="18" charset="-122"/>
                  <a:cs typeface="Arial" panose="020B0604020202020204" pitchFamily="34" charset="0"/>
                </a:endParaRPr>
              </a:p>
            </p:txBody>
          </p:sp>
        </p:grpSp>
        <p:sp>
          <p:nvSpPr>
            <p:cNvPr id="75" name="文本框 74"/>
            <p:cNvSpPr txBox="1"/>
            <p:nvPr/>
          </p:nvSpPr>
          <p:spPr>
            <a:xfrm>
              <a:off x="5525986" y="3830251"/>
              <a:ext cx="1056128" cy="297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335" u="none" strike="noStrike" kern="1200" cap="none" spc="0" normalizeH="0" baseline="0" noProof="0" dirty="0">
                  <a:ln>
                    <a:noFill/>
                  </a:ln>
                  <a:solidFill>
                    <a:schemeClr val="bg1"/>
                  </a:solidFill>
                  <a:effectLst/>
                  <a:uLnTx/>
                  <a:uFillTx/>
                  <a:latin typeface="Politica" panose="02000503000000000000" pitchFamily="2" charset="0"/>
                  <a:ea typeface="HYQIHEIX1-45W EXTRALIGHT" pitchFamily="18" charset="-122"/>
                  <a:cs typeface="Arial" panose="020B0604020202020204" pitchFamily="34" charset="0"/>
                </a:rPr>
                <a:t>Accumulation</a:t>
              </a:r>
              <a:endParaRPr kumimoji="1" lang="zh-CN" altLang="en-US" sz="1335" u="none" strike="noStrike" kern="1200" cap="none" spc="0" normalizeH="0" baseline="0" noProof="0" dirty="0">
                <a:ln>
                  <a:noFill/>
                </a:ln>
                <a:solidFill>
                  <a:schemeClr val="bg1"/>
                </a:solidFill>
                <a:effectLst/>
                <a:uLnTx/>
                <a:uFillTx/>
                <a:latin typeface="Politica" panose="02000503000000000000" pitchFamily="2" charset="0"/>
                <a:ea typeface="HYQIHEIX1-45W EXTRALIGHT" pitchFamily="18" charset="-122"/>
                <a:cs typeface="Arial" panose="020B0604020202020204" pitchFamily="34" charset="0"/>
              </a:endParaRPr>
            </a:p>
          </p:txBody>
        </p:sp>
      </p:grpSp>
      <p:sp>
        <p:nvSpPr>
          <p:cNvPr id="91" name="文本占位符 4"/>
          <p:cNvSpPr txBox="1"/>
          <p:nvPr/>
        </p:nvSpPr>
        <p:spPr>
          <a:xfrm>
            <a:off x="1040869" y="833989"/>
            <a:ext cx="2020111" cy="66308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defRPr/>
            </a:pPr>
            <a:r>
              <a:rPr kumimoji="0" lang="en-US" altLang="zh-CN" sz="4800"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F</a:t>
            </a:r>
            <a:r>
              <a:rPr kumimoji="0" lang="en-US" altLang="zh-CN" sz="4800" u="sng" strike="noStrike" kern="1200" cap="none" spc="0" normalizeH="0" baseline="0" noProof="0" dirty="0">
                <a:ln>
                  <a:noFill/>
                </a:ln>
                <a:solidFill>
                  <a:srgbClr val="C00000"/>
                </a:solidFill>
                <a:effectLst/>
                <a:uLnTx/>
                <a:uFillTx/>
                <a:latin typeface="Politica" panose="02000503000000000000" pitchFamily="2" charset="0"/>
                <a:ea typeface="HYQIHEIX1-45W EXTRALIGHT" pitchFamily="18" charset="-122"/>
                <a:cs typeface="Arial" panose="020B0604020202020204" pitchFamily="34" charset="0"/>
              </a:rPr>
              <a:t>E</a:t>
            </a:r>
            <a:r>
              <a:rPr kumimoji="0" lang="en-US" altLang="zh-CN" sz="4800"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S</a:t>
            </a:r>
            <a:endParaRPr kumimoji="0" lang="zh-CN" altLang="en-US" sz="2400"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endParaRPr>
          </a:p>
        </p:txBody>
      </p:sp>
      <p:grpSp>
        <p:nvGrpSpPr>
          <p:cNvPr id="5" name="组合 4"/>
          <p:cNvGrpSpPr/>
          <p:nvPr/>
        </p:nvGrpSpPr>
        <p:grpSpPr>
          <a:xfrm>
            <a:off x="6518473" y="1952144"/>
            <a:ext cx="5547426" cy="4387578"/>
            <a:chOff x="6479576" y="1217222"/>
            <a:chExt cx="6096000" cy="4821456"/>
          </a:xfrm>
        </p:grpSpPr>
        <p:sp>
          <p:nvSpPr>
            <p:cNvPr id="106" name="圆角矩形 1"/>
            <p:cNvSpPr/>
            <p:nvPr/>
          </p:nvSpPr>
          <p:spPr>
            <a:xfrm>
              <a:off x="7699887" y="5220662"/>
              <a:ext cx="1764000" cy="816753"/>
            </a:xfrm>
            <a:prstGeom prst="roundRect">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a:solidFill>
                    <a:srgbClr val="93683D"/>
                  </a:solidFill>
                  <a:latin typeface="Politica" panose="02000503000000000000" pitchFamily="2" charset="0"/>
                  <a:ea typeface="HYQIHEIX1-45W EXTRALIGHT" pitchFamily="18" charset="-122"/>
                  <a:sym typeface="+mn-lt"/>
                </a:rPr>
                <a:t>40</a:t>
              </a:r>
              <a:r>
                <a:rPr kumimoji="1" lang="en-US" altLang="zh-TW" sz="3200" dirty="0">
                  <a:solidFill>
                    <a:srgbClr val="93683D"/>
                  </a:solidFill>
                  <a:latin typeface="Politica" panose="02000503000000000000" pitchFamily="2" charset="0"/>
                  <a:ea typeface="HYQIHEIX1-45W EXTRALIGHT" pitchFamily="18" charset="-122"/>
                  <a:sym typeface="+mn-lt"/>
                </a:rPr>
                <a:t>+</a:t>
              </a:r>
            </a:p>
            <a:p>
              <a:pPr algn="ctr"/>
              <a:r>
                <a:rPr kumimoji="1" lang="zh-TW" altLang="en-US" sz="1200" dirty="0">
                  <a:solidFill>
                    <a:srgbClr val="93683D"/>
                  </a:solidFill>
                  <a:latin typeface="Politica" panose="02000503000000000000" pitchFamily="2" charset="0"/>
                  <a:ea typeface="HYQIHEIX1-45W EXTRALIGHT" pitchFamily="18" charset="-122"/>
                  <a:sym typeface="+mn-lt"/>
                </a:rPr>
                <a:t> </a:t>
              </a:r>
              <a:endParaRPr kumimoji="1" lang="zh-CN" altLang="en-US" sz="1200" dirty="0">
                <a:solidFill>
                  <a:srgbClr val="93683D"/>
                </a:solidFill>
                <a:latin typeface="Politica" panose="02000503000000000000" pitchFamily="2" charset="0"/>
                <a:ea typeface="HYQIHEIX1-45W EXTRALIGHT" pitchFamily="18" charset="-122"/>
              </a:endParaRPr>
            </a:p>
          </p:txBody>
        </p:sp>
        <p:sp>
          <p:nvSpPr>
            <p:cNvPr id="107" name="圆角矩形 23"/>
            <p:cNvSpPr/>
            <p:nvPr/>
          </p:nvSpPr>
          <p:spPr>
            <a:xfrm>
              <a:off x="9546964" y="4208541"/>
              <a:ext cx="1764000" cy="933831"/>
            </a:xfrm>
            <a:prstGeom prst="roundRect">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Politica" panose="02000503000000000000" pitchFamily="2" charset="0"/>
                <a:ea typeface="HYQIHEIX1-45W EXTRALIGHT" pitchFamily="18" charset="-122"/>
              </a:endParaRPr>
            </a:p>
          </p:txBody>
        </p:sp>
        <p:sp>
          <p:nvSpPr>
            <p:cNvPr id="108" name="圆角矩形 24"/>
            <p:cNvSpPr/>
            <p:nvPr/>
          </p:nvSpPr>
          <p:spPr>
            <a:xfrm>
              <a:off x="7707647" y="4208541"/>
              <a:ext cx="1764000" cy="908545"/>
            </a:xfrm>
            <a:prstGeom prst="roundRect">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dirty="0">
                  <a:solidFill>
                    <a:srgbClr val="93683D"/>
                  </a:solidFill>
                  <a:latin typeface="Politica" panose="02000503000000000000" pitchFamily="2" charset="0"/>
                  <a:ea typeface="HYQIHEIX1-45W EXTRALIGHT" pitchFamily="18" charset="-122"/>
                  <a:sym typeface="+mn-lt"/>
                </a:rPr>
                <a:t>100+</a:t>
              </a:r>
            </a:p>
            <a:p>
              <a:pPr algn="ctr"/>
              <a:r>
                <a:rPr kumimoji="1" lang="en-US" altLang="zh-TW" sz="1200" dirty="0">
                  <a:solidFill>
                    <a:srgbClr val="93683D"/>
                  </a:solidFill>
                  <a:latin typeface="Politica" panose="02000503000000000000" pitchFamily="2" charset="0"/>
                  <a:ea typeface="HYQIHEIX1-45W EXTRALIGHT" pitchFamily="18" charset="-122"/>
                  <a:sym typeface="+mn-lt"/>
                </a:rPr>
                <a:t>Professional</a:t>
              </a:r>
              <a:r>
                <a:rPr kumimoji="1" lang="zh-TW" altLang="en-US" sz="1200" dirty="0">
                  <a:solidFill>
                    <a:srgbClr val="93683D"/>
                  </a:solidFill>
                  <a:latin typeface="Politica" panose="02000503000000000000" pitchFamily="2" charset="0"/>
                  <a:ea typeface="HYQIHEIX1-45W EXTRALIGHT" pitchFamily="18" charset="-122"/>
                  <a:sym typeface="+mn-lt"/>
                </a:rPr>
                <a:t> </a:t>
              </a:r>
              <a:r>
                <a:rPr kumimoji="1" lang="en-US" altLang="zh-TW" sz="1200" dirty="0">
                  <a:solidFill>
                    <a:srgbClr val="93683D"/>
                  </a:solidFill>
                  <a:latin typeface="Politica" panose="02000503000000000000" pitchFamily="2" charset="0"/>
                  <a:ea typeface="HYQIHEIX1-45W EXTRALIGHT" pitchFamily="18" charset="-122"/>
                  <a:sym typeface="+mn-lt"/>
                </a:rPr>
                <a:t>tools</a:t>
              </a:r>
              <a:endParaRPr kumimoji="1" lang="zh-CN" altLang="en-US" sz="1200" dirty="0">
                <a:solidFill>
                  <a:srgbClr val="93683D"/>
                </a:solidFill>
                <a:latin typeface="Politica" panose="02000503000000000000" pitchFamily="2" charset="0"/>
                <a:ea typeface="HYQIHEIX1-45W EXTRALIGHT" pitchFamily="18" charset="-122"/>
              </a:endParaRPr>
            </a:p>
          </p:txBody>
        </p:sp>
        <p:sp>
          <p:nvSpPr>
            <p:cNvPr id="109" name="圆角矩形 25"/>
            <p:cNvSpPr/>
            <p:nvPr/>
          </p:nvSpPr>
          <p:spPr>
            <a:xfrm>
              <a:off x="9546964" y="5221925"/>
              <a:ext cx="1764000" cy="816753"/>
            </a:xfrm>
            <a:prstGeom prst="roundRect">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Politica" panose="02000503000000000000" pitchFamily="2" charset="0"/>
                <a:ea typeface="HYQIHEIX1-45W EXTRALIGHT" pitchFamily="18" charset="-122"/>
              </a:endParaRPr>
            </a:p>
          </p:txBody>
        </p:sp>
        <p:sp>
          <p:nvSpPr>
            <p:cNvPr id="95" name="矩形 94"/>
            <p:cNvSpPr/>
            <p:nvPr/>
          </p:nvSpPr>
          <p:spPr>
            <a:xfrm>
              <a:off x="6479576" y="2670295"/>
              <a:ext cx="6096000" cy="1048457"/>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TW" sz="3200" dirty="0">
                  <a:solidFill>
                    <a:srgbClr val="93683D"/>
                  </a:solidFill>
                  <a:latin typeface="Politica" panose="02000503000000000000" pitchFamily="2" charset="0"/>
                  <a:cs typeface="Arial" panose="020B0604020202020204" pitchFamily="34" charset="0"/>
                  <a:sym typeface="+mn-lt"/>
                </a:rPr>
                <a:t>FIVE</a:t>
              </a:r>
              <a:r>
                <a:rPr lang="zh-TW" altLang="en-US" sz="3200" dirty="0">
                  <a:solidFill>
                    <a:srgbClr val="93683D"/>
                  </a:solidFill>
                  <a:latin typeface="Politica" panose="02000503000000000000" pitchFamily="2" charset="0"/>
                  <a:cs typeface="Arial" panose="020B0604020202020204" pitchFamily="34" charset="0"/>
                  <a:sym typeface="+mn-lt"/>
                </a:rPr>
                <a:t> </a:t>
              </a:r>
              <a:endParaRPr lang="en-HK" altLang="zh-TW" sz="3200" dirty="0">
                <a:solidFill>
                  <a:srgbClr val="93683D"/>
                </a:solidFill>
                <a:latin typeface="Politica" panose="02000503000000000000" pitchFamily="2" charset="0"/>
                <a:cs typeface="Arial" panose="020B0604020202020204" pitchFamily="34" charset="0"/>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altLang="zh-TW" sz="2400" dirty="0">
                  <a:solidFill>
                    <a:srgbClr val="93683D"/>
                  </a:solidFill>
                  <a:latin typeface="Politica" panose="02000503000000000000" pitchFamily="2" charset="0"/>
                  <a:cs typeface="Arial" panose="020B0604020202020204" pitchFamily="34" charset="0"/>
                  <a:sym typeface="+mn-lt"/>
                </a:rPr>
                <a:t>MODULES</a:t>
              </a:r>
              <a:endParaRPr lang="en-US" altLang="zh-CN" sz="2400" dirty="0">
                <a:solidFill>
                  <a:srgbClr val="93683D"/>
                </a:solidFill>
                <a:latin typeface="Politica" panose="02000503000000000000" pitchFamily="2" charset="0"/>
                <a:cs typeface="Arial" panose="020B0604020202020204" pitchFamily="34" charset="0"/>
                <a:sym typeface="+mn-lt"/>
              </a:endParaRPr>
            </a:p>
          </p:txBody>
        </p:sp>
        <p:grpSp>
          <p:nvGrpSpPr>
            <p:cNvPr id="11" name="组合 10"/>
            <p:cNvGrpSpPr/>
            <p:nvPr/>
          </p:nvGrpSpPr>
          <p:grpSpPr>
            <a:xfrm rot="1378794">
              <a:off x="7721693" y="1405529"/>
              <a:ext cx="3857049" cy="3211444"/>
              <a:chOff x="4185595" y="2063727"/>
              <a:chExt cx="3857049" cy="3211444"/>
            </a:xfrm>
            <a:gradFill>
              <a:gsLst>
                <a:gs pos="0">
                  <a:srgbClr val="93683D">
                    <a:alpha val="14000"/>
                  </a:srgbClr>
                </a:gs>
                <a:gs pos="13000">
                  <a:srgbClr val="93683D">
                    <a:alpha val="72000"/>
                  </a:srgbClr>
                </a:gs>
              </a:gsLst>
              <a:lin ang="4200000" scaled="0"/>
            </a:gradFill>
          </p:grpSpPr>
          <p:sp>
            <p:nvSpPr>
              <p:cNvPr id="127" name="Freeform 111"/>
              <p:cNvSpPr/>
              <p:nvPr/>
            </p:nvSpPr>
            <p:spPr bwMode="auto">
              <a:xfrm>
                <a:off x="4185595" y="2703805"/>
                <a:ext cx="1244239" cy="1200032"/>
              </a:xfrm>
              <a:custGeom>
                <a:avLst/>
                <a:gdLst>
                  <a:gd name="T0" fmla="*/ 509 w 1349"/>
                  <a:gd name="T1" fmla="*/ 24 h 1303"/>
                  <a:gd name="T2" fmla="*/ 2 w 1349"/>
                  <a:gd name="T3" fmla="*/ 1248 h 1303"/>
                  <a:gd name="T4" fmla="*/ 53 w 1349"/>
                  <a:gd name="T5" fmla="*/ 1303 h 1303"/>
                  <a:gd name="T6" fmla="*/ 1107 w 1349"/>
                  <a:gd name="T7" fmla="*/ 1303 h 1303"/>
                  <a:gd name="T8" fmla="*/ 1158 w 1349"/>
                  <a:gd name="T9" fmla="*/ 1258 h 1303"/>
                  <a:gd name="T10" fmla="*/ 1334 w 1349"/>
                  <a:gd name="T11" fmla="*/ 833 h 1303"/>
                  <a:gd name="T12" fmla="*/ 1329 w 1349"/>
                  <a:gd name="T13" fmla="*/ 766 h 1303"/>
                  <a:gd name="T14" fmla="*/ 584 w 1349"/>
                  <a:gd name="T15" fmla="*/ 21 h 1303"/>
                  <a:gd name="T16" fmla="*/ 509 w 1349"/>
                  <a:gd name="T17" fmla="*/ 24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9" h="1303">
                    <a:moveTo>
                      <a:pt x="509" y="24"/>
                    </a:moveTo>
                    <a:cubicBezTo>
                      <a:pt x="220" y="356"/>
                      <a:pt x="35" y="781"/>
                      <a:pt x="2" y="1248"/>
                    </a:cubicBezTo>
                    <a:cubicBezTo>
                      <a:pt x="0" y="1278"/>
                      <a:pt x="24" y="1303"/>
                      <a:pt x="53" y="1303"/>
                    </a:cubicBezTo>
                    <a:cubicBezTo>
                      <a:pt x="1107" y="1303"/>
                      <a:pt x="1107" y="1303"/>
                      <a:pt x="1107" y="1303"/>
                    </a:cubicBezTo>
                    <a:cubicBezTo>
                      <a:pt x="1132" y="1303"/>
                      <a:pt x="1154" y="1284"/>
                      <a:pt x="1158" y="1258"/>
                    </a:cubicBezTo>
                    <a:cubicBezTo>
                      <a:pt x="1181" y="1101"/>
                      <a:pt x="1243" y="955"/>
                      <a:pt x="1334" y="833"/>
                    </a:cubicBezTo>
                    <a:cubicBezTo>
                      <a:pt x="1349" y="813"/>
                      <a:pt x="1347" y="784"/>
                      <a:pt x="1329" y="766"/>
                    </a:cubicBezTo>
                    <a:cubicBezTo>
                      <a:pt x="584" y="21"/>
                      <a:pt x="584" y="21"/>
                      <a:pt x="584" y="21"/>
                    </a:cubicBezTo>
                    <a:cubicBezTo>
                      <a:pt x="563" y="0"/>
                      <a:pt x="529" y="1"/>
                      <a:pt x="509" y="24"/>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solidFill>
                    <a:schemeClr val="lt1"/>
                  </a:solidFill>
                  <a:sym typeface="Agency FB" panose="020B0503020202020204" pitchFamily="34" charset="0"/>
                </a:endParaRPr>
              </a:p>
            </p:txBody>
          </p:sp>
          <p:sp>
            <p:nvSpPr>
              <p:cNvPr id="128" name="Freeform 115"/>
              <p:cNvSpPr/>
              <p:nvPr/>
            </p:nvSpPr>
            <p:spPr bwMode="auto">
              <a:xfrm>
                <a:off x="6798405" y="2703805"/>
                <a:ext cx="1244239" cy="1200032"/>
              </a:xfrm>
              <a:custGeom>
                <a:avLst/>
                <a:gdLst>
                  <a:gd name="T0" fmla="*/ 765 w 1349"/>
                  <a:gd name="T1" fmla="*/ 21 h 1303"/>
                  <a:gd name="T2" fmla="*/ 20 w 1349"/>
                  <a:gd name="T3" fmla="*/ 766 h 1303"/>
                  <a:gd name="T4" fmla="*/ 15 w 1349"/>
                  <a:gd name="T5" fmla="*/ 833 h 1303"/>
                  <a:gd name="T6" fmla="*/ 191 w 1349"/>
                  <a:gd name="T7" fmla="*/ 1258 h 1303"/>
                  <a:gd name="T8" fmla="*/ 243 w 1349"/>
                  <a:gd name="T9" fmla="*/ 1303 h 1303"/>
                  <a:gd name="T10" fmla="*/ 1296 w 1349"/>
                  <a:gd name="T11" fmla="*/ 1303 h 1303"/>
                  <a:gd name="T12" fmla="*/ 1347 w 1349"/>
                  <a:gd name="T13" fmla="*/ 1248 h 1303"/>
                  <a:gd name="T14" fmla="*/ 840 w 1349"/>
                  <a:gd name="T15" fmla="*/ 24 h 1303"/>
                  <a:gd name="T16" fmla="*/ 765 w 1349"/>
                  <a:gd name="T17" fmla="*/ 21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9" h="1303">
                    <a:moveTo>
                      <a:pt x="765" y="21"/>
                    </a:moveTo>
                    <a:cubicBezTo>
                      <a:pt x="20" y="766"/>
                      <a:pt x="20" y="766"/>
                      <a:pt x="20" y="766"/>
                    </a:cubicBezTo>
                    <a:cubicBezTo>
                      <a:pt x="2" y="784"/>
                      <a:pt x="0" y="813"/>
                      <a:pt x="15" y="833"/>
                    </a:cubicBezTo>
                    <a:cubicBezTo>
                      <a:pt x="106" y="955"/>
                      <a:pt x="168" y="1101"/>
                      <a:pt x="191" y="1258"/>
                    </a:cubicBezTo>
                    <a:cubicBezTo>
                      <a:pt x="195" y="1284"/>
                      <a:pt x="217" y="1303"/>
                      <a:pt x="243" y="1303"/>
                    </a:cubicBezTo>
                    <a:cubicBezTo>
                      <a:pt x="1296" y="1303"/>
                      <a:pt x="1296" y="1303"/>
                      <a:pt x="1296" y="1303"/>
                    </a:cubicBezTo>
                    <a:cubicBezTo>
                      <a:pt x="1326" y="1303"/>
                      <a:pt x="1349" y="1278"/>
                      <a:pt x="1347" y="1248"/>
                    </a:cubicBezTo>
                    <a:cubicBezTo>
                      <a:pt x="1315" y="781"/>
                      <a:pt x="1129" y="356"/>
                      <a:pt x="840" y="24"/>
                    </a:cubicBezTo>
                    <a:cubicBezTo>
                      <a:pt x="821" y="1"/>
                      <a:pt x="786" y="0"/>
                      <a:pt x="765" y="21"/>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solidFill>
                    <a:schemeClr val="lt1"/>
                  </a:solidFill>
                  <a:sym typeface="Agency FB" panose="020B0503020202020204" pitchFamily="34" charset="0"/>
                </a:endParaRPr>
              </a:p>
            </p:txBody>
          </p:sp>
          <p:sp>
            <p:nvSpPr>
              <p:cNvPr id="129" name="Freeform 117"/>
              <p:cNvSpPr/>
              <p:nvPr/>
            </p:nvSpPr>
            <p:spPr bwMode="auto">
              <a:xfrm>
                <a:off x="6200691" y="2063727"/>
                <a:ext cx="1200953" cy="1243318"/>
              </a:xfrm>
              <a:custGeom>
                <a:avLst/>
                <a:gdLst>
                  <a:gd name="T0" fmla="*/ 0 w 1302"/>
                  <a:gd name="T1" fmla="*/ 54 h 1350"/>
                  <a:gd name="T2" fmla="*/ 0 w 1302"/>
                  <a:gd name="T3" fmla="*/ 1107 h 1350"/>
                  <a:gd name="T4" fmla="*/ 44 w 1302"/>
                  <a:gd name="T5" fmla="*/ 1158 h 1350"/>
                  <a:gd name="T6" fmla="*/ 469 w 1302"/>
                  <a:gd name="T7" fmla="*/ 1334 h 1350"/>
                  <a:gd name="T8" fmla="*/ 537 w 1302"/>
                  <a:gd name="T9" fmla="*/ 1329 h 1350"/>
                  <a:gd name="T10" fmla="*/ 1281 w 1302"/>
                  <a:gd name="T11" fmla="*/ 585 h 1350"/>
                  <a:gd name="T12" fmla="*/ 1279 w 1302"/>
                  <a:gd name="T13" fmla="*/ 509 h 1350"/>
                  <a:gd name="T14" fmla="*/ 55 w 1302"/>
                  <a:gd name="T15" fmla="*/ 2 h 1350"/>
                  <a:gd name="T16" fmla="*/ 0 w 1302"/>
                  <a:gd name="T17" fmla="*/ 54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2" h="1350">
                    <a:moveTo>
                      <a:pt x="0" y="54"/>
                    </a:moveTo>
                    <a:cubicBezTo>
                      <a:pt x="0" y="1107"/>
                      <a:pt x="0" y="1107"/>
                      <a:pt x="0" y="1107"/>
                    </a:cubicBezTo>
                    <a:cubicBezTo>
                      <a:pt x="0" y="1133"/>
                      <a:pt x="19" y="1154"/>
                      <a:pt x="44" y="1158"/>
                    </a:cubicBezTo>
                    <a:cubicBezTo>
                      <a:pt x="202" y="1181"/>
                      <a:pt x="347" y="1243"/>
                      <a:pt x="469" y="1334"/>
                    </a:cubicBezTo>
                    <a:cubicBezTo>
                      <a:pt x="490" y="1350"/>
                      <a:pt x="518" y="1347"/>
                      <a:pt x="537" y="1329"/>
                    </a:cubicBezTo>
                    <a:cubicBezTo>
                      <a:pt x="1281" y="585"/>
                      <a:pt x="1281" y="585"/>
                      <a:pt x="1281" y="585"/>
                    </a:cubicBezTo>
                    <a:cubicBezTo>
                      <a:pt x="1302" y="564"/>
                      <a:pt x="1301" y="529"/>
                      <a:pt x="1279" y="509"/>
                    </a:cubicBezTo>
                    <a:cubicBezTo>
                      <a:pt x="946" y="220"/>
                      <a:pt x="522" y="35"/>
                      <a:pt x="55" y="2"/>
                    </a:cubicBezTo>
                    <a:cubicBezTo>
                      <a:pt x="25" y="0"/>
                      <a:pt x="0" y="24"/>
                      <a:pt x="0" y="54"/>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dirty="0">
                  <a:solidFill>
                    <a:schemeClr val="lt1"/>
                  </a:solidFill>
                  <a:sym typeface="Agency FB" panose="020B0503020202020204" pitchFamily="34" charset="0"/>
                </a:endParaRPr>
              </a:p>
            </p:txBody>
          </p:sp>
          <p:sp>
            <p:nvSpPr>
              <p:cNvPr id="130" name="Freeform 119"/>
              <p:cNvSpPr/>
              <p:nvPr/>
            </p:nvSpPr>
            <p:spPr bwMode="auto">
              <a:xfrm>
                <a:off x="4185595" y="4075139"/>
                <a:ext cx="1244239" cy="1200032"/>
              </a:xfrm>
              <a:custGeom>
                <a:avLst/>
                <a:gdLst>
                  <a:gd name="T0" fmla="*/ 1107 w 1349"/>
                  <a:gd name="T1" fmla="*/ 0 h 1303"/>
                  <a:gd name="T2" fmla="*/ 53 w 1349"/>
                  <a:gd name="T3" fmla="*/ 0 h 1303"/>
                  <a:gd name="T4" fmla="*/ 2 w 1349"/>
                  <a:gd name="T5" fmla="*/ 55 h 1303"/>
                  <a:gd name="T6" fmla="*/ 509 w 1349"/>
                  <a:gd name="T7" fmla="*/ 1279 h 1303"/>
                  <a:gd name="T8" fmla="*/ 584 w 1349"/>
                  <a:gd name="T9" fmla="*/ 1281 h 1303"/>
                  <a:gd name="T10" fmla="*/ 1329 w 1349"/>
                  <a:gd name="T11" fmla="*/ 537 h 1303"/>
                  <a:gd name="T12" fmla="*/ 1334 w 1349"/>
                  <a:gd name="T13" fmla="*/ 470 h 1303"/>
                  <a:gd name="T14" fmla="*/ 1158 w 1349"/>
                  <a:gd name="T15" fmla="*/ 44 h 1303"/>
                  <a:gd name="T16" fmla="*/ 1107 w 1349"/>
                  <a:gd name="T17" fmla="*/ 0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9" h="1303">
                    <a:moveTo>
                      <a:pt x="1107" y="0"/>
                    </a:moveTo>
                    <a:cubicBezTo>
                      <a:pt x="53" y="0"/>
                      <a:pt x="53" y="0"/>
                      <a:pt x="53" y="0"/>
                    </a:cubicBezTo>
                    <a:cubicBezTo>
                      <a:pt x="24" y="0"/>
                      <a:pt x="0" y="25"/>
                      <a:pt x="2" y="55"/>
                    </a:cubicBezTo>
                    <a:cubicBezTo>
                      <a:pt x="35" y="522"/>
                      <a:pt x="220" y="946"/>
                      <a:pt x="509" y="1279"/>
                    </a:cubicBezTo>
                    <a:cubicBezTo>
                      <a:pt x="529" y="1302"/>
                      <a:pt x="563" y="1303"/>
                      <a:pt x="584" y="1281"/>
                    </a:cubicBezTo>
                    <a:cubicBezTo>
                      <a:pt x="1329" y="537"/>
                      <a:pt x="1329" y="537"/>
                      <a:pt x="1329" y="537"/>
                    </a:cubicBezTo>
                    <a:cubicBezTo>
                      <a:pt x="1347" y="519"/>
                      <a:pt x="1349" y="490"/>
                      <a:pt x="1334" y="470"/>
                    </a:cubicBezTo>
                    <a:cubicBezTo>
                      <a:pt x="1243" y="347"/>
                      <a:pt x="1181" y="202"/>
                      <a:pt x="1158" y="44"/>
                    </a:cubicBezTo>
                    <a:cubicBezTo>
                      <a:pt x="1154" y="19"/>
                      <a:pt x="1132" y="0"/>
                      <a:pt x="1107" y="0"/>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solidFill>
                    <a:schemeClr val="lt1"/>
                  </a:solidFill>
                  <a:sym typeface="Agency FB" panose="020B0503020202020204" pitchFamily="34" charset="0"/>
                </a:endParaRPr>
              </a:p>
            </p:txBody>
          </p:sp>
          <p:sp>
            <p:nvSpPr>
              <p:cNvPr id="131" name="Freeform 121"/>
              <p:cNvSpPr/>
              <p:nvPr/>
            </p:nvSpPr>
            <p:spPr bwMode="auto">
              <a:xfrm>
                <a:off x="4826595" y="2063727"/>
                <a:ext cx="1201874" cy="1243318"/>
              </a:xfrm>
              <a:custGeom>
                <a:avLst/>
                <a:gdLst>
                  <a:gd name="T0" fmla="*/ 21 w 1303"/>
                  <a:gd name="T1" fmla="*/ 585 h 1350"/>
                  <a:gd name="T2" fmla="*/ 766 w 1303"/>
                  <a:gd name="T3" fmla="*/ 1329 h 1350"/>
                  <a:gd name="T4" fmla="*/ 833 w 1303"/>
                  <a:gd name="T5" fmla="*/ 1334 h 1350"/>
                  <a:gd name="T6" fmla="*/ 1258 w 1303"/>
                  <a:gd name="T7" fmla="*/ 1158 h 1350"/>
                  <a:gd name="T8" fmla="*/ 1303 w 1303"/>
                  <a:gd name="T9" fmla="*/ 1107 h 1350"/>
                  <a:gd name="T10" fmla="*/ 1303 w 1303"/>
                  <a:gd name="T11" fmla="*/ 54 h 1350"/>
                  <a:gd name="T12" fmla="*/ 1247 w 1303"/>
                  <a:gd name="T13" fmla="*/ 2 h 1350"/>
                  <a:gd name="T14" fmla="*/ 24 w 1303"/>
                  <a:gd name="T15" fmla="*/ 509 h 1350"/>
                  <a:gd name="T16" fmla="*/ 21 w 1303"/>
                  <a:gd name="T17" fmla="*/ 585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3" h="1350">
                    <a:moveTo>
                      <a:pt x="21" y="585"/>
                    </a:moveTo>
                    <a:cubicBezTo>
                      <a:pt x="766" y="1329"/>
                      <a:pt x="766" y="1329"/>
                      <a:pt x="766" y="1329"/>
                    </a:cubicBezTo>
                    <a:cubicBezTo>
                      <a:pt x="784" y="1347"/>
                      <a:pt x="812" y="1350"/>
                      <a:pt x="833" y="1334"/>
                    </a:cubicBezTo>
                    <a:cubicBezTo>
                      <a:pt x="955" y="1243"/>
                      <a:pt x="1100" y="1181"/>
                      <a:pt x="1258" y="1158"/>
                    </a:cubicBezTo>
                    <a:cubicBezTo>
                      <a:pt x="1284" y="1154"/>
                      <a:pt x="1303" y="1133"/>
                      <a:pt x="1303" y="1107"/>
                    </a:cubicBezTo>
                    <a:cubicBezTo>
                      <a:pt x="1303" y="54"/>
                      <a:pt x="1303" y="54"/>
                      <a:pt x="1303" y="54"/>
                    </a:cubicBezTo>
                    <a:cubicBezTo>
                      <a:pt x="1303" y="24"/>
                      <a:pt x="1277" y="0"/>
                      <a:pt x="1247" y="2"/>
                    </a:cubicBezTo>
                    <a:cubicBezTo>
                      <a:pt x="781" y="35"/>
                      <a:pt x="356" y="220"/>
                      <a:pt x="24" y="509"/>
                    </a:cubicBezTo>
                    <a:cubicBezTo>
                      <a:pt x="1" y="529"/>
                      <a:pt x="0" y="564"/>
                      <a:pt x="21" y="585"/>
                    </a:cubicBezTo>
                    <a:close/>
                  </a:path>
                </a:pathLst>
              </a:custGeom>
              <a:grpFill/>
              <a:ln>
                <a:gradFill>
                  <a:gsLst>
                    <a:gs pos="0">
                      <a:srgbClr val="93683D">
                        <a:alpha val="14000"/>
                      </a:srgbClr>
                    </a:gs>
                    <a:gs pos="100000">
                      <a:srgbClr val="93683D">
                        <a:alpha val="71000"/>
                      </a:srgbClr>
                    </a:gs>
                  </a:gsLst>
                  <a:lin ang="0" scaled="0"/>
                </a:gradFill>
              </a:ln>
              <a:effectLst>
                <a:outerShdw blurRad="165100" dist="25400" dir="1860000" sx="99000" sy="99000" algn="tl" rotWithShape="0">
                  <a:srgbClr val="93683D">
                    <a:alpha val="9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solidFill>
                    <a:schemeClr val="lt1"/>
                  </a:solidFill>
                  <a:sym typeface="Agency FB" panose="020B0503020202020204" pitchFamily="34" charset="0"/>
                </a:endParaRPr>
              </a:p>
            </p:txBody>
          </p:sp>
        </p:grpSp>
        <p:sp>
          <p:nvSpPr>
            <p:cNvPr id="101" name="矩形 100"/>
            <p:cNvSpPr/>
            <p:nvPr/>
          </p:nvSpPr>
          <p:spPr>
            <a:xfrm>
              <a:off x="7272303" y="1926007"/>
              <a:ext cx="2399564" cy="6764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TW" altLang="en-US" sz="12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rPr>
                <a:t> </a:t>
              </a:r>
              <a:endParaRPr kumimoji="1" lang="en-HK" altLang="zh-TW" sz="12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2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rPr>
                <a:t>MULTIPLIER</a:t>
              </a:r>
              <a:r>
                <a:rPr kumimoji="1" lang="zh-TW" altLang="en-US" sz="12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rPr>
                <a:t> </a:t>
              </a:r>
              <a:r>
                <a:rPr kumimoji="1" lang="en-US" altLang="zh-TW" sz="12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rPr>
                <a:t>GROWTH</a:t>
              </a:r>
            </a:p>
            <a:p>
              <a:pPr lvl="0" algn="ctr">
                <a:defRPr/>
              </a:pPr>
              <a:r>
                <a:rPr kumimoji="1" lang="en-US" altLang="zh-CN" sz="1000" b="1" dirty="0">
                  <a:solidFill>
                    <a:schemeClr val="bg1"/>
                  </a:solidFill>
                  <a:latin typeface="Politica" panose="02000503000000000000" pitchFamily="2" charset="0"/>
                  <a:ea typeface="HYQIHEIX1-55W BOOK" pitchFamily="18" charset="-122"/>
                  <a:cs typeface="Arial" panose="020B0604020202020204" pitchFamily="34" charset="0"/>
                </a:rPr>
                <a:t>E</a:t>
              </a:r>
              <a:r>
                <a:rPr kumimoji="1" lang="en-US" altLang="zh-TW" sz="1000" b="1" dirty="0">
                  <a:solidFill>
                    <a:schemeClr val="bg1"/>
                  </a:solidFill>
                  <a:latin typeface="Politica" panose="02000503000000000000" pitchFamily="2" charset="0"/>
                  <a:ea typeface="HYQIHEIX1-55W BOOK" pitchFamily="18" charset="-122"/>
                  <a:cs typeface="Arial" panose="020B0604020202020204" pitchFamily="34" charset="0"/>
                </a:rPr>
                <a:t>COSYSTEM</a:t>
              </a:r>
              <a:endParaRPr kumimoji="1" lang="en-US" altLang="zh-CN" sz="10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endParaRPr>
            </a:p>
          </p:txBody>
        </p:sp>
        <p:sp>
          <p:nvSpPr>
            <p:cNvPr id="102" name="矩形 101"/>
            <p:cNvSpPr/>
            <p:nvPr/>
          </p:nvSpPr>
          <p:spPr>
            <a:xfrm>
              <a:off x="8344309" y="1596783"/>
              <a:ext cx="2399564" cy="845529"/>
            </a:xfrm>
            <a:prstGeom prst="rect">
              <a:avLst/>
            </a:prstGeom>
          </p:spPr>
          <p:txBody>
            <a:bodyPr wrap="square">
              <a:spAutoFit/>
            </a:bodyPr>
            <a:lstStyle/>
            <a:p>
              <a:pPr algn="ctr">
                <a:defRPr/>
              </a:pPr>
              <a:r>
                <a:rPr kumimoji="1" lang="en-US" altLang="zh-CN" sz="1200" b="1" dirty="0">
                  <a:solidFill>
                    <a:schemeClr val="bg1"/>
                  </a:solidFill>
                  <a:latin typeface="Politica" panose="02000503000000000000" pitchFamily="2" charset="0"/>
                  <a:ea typeface="HYQIHEIX1-55W BOOK" pitchFamily="18" charset="-122"/>
                  <a:cs typeface="Arial" panose="020B0604020202020204" pitchFamily="34" charset="0"/>
                </a:rPr>
                <a:t>E</a:t>
              </a:r>
              <a:r>
                <a:rPr kumimoji="1" lang="en-US" altLang="zh-TW" sz="1200" b="1" dirty="0">
                  <a:solidFill>
                    <a:schemeClr val="bg1"/>
                  </a:solidFill>
                  <a:latin typeface="Politica" panose="02000503000000000000" pitchFamily="2" charset="0"/>
                  <a:ea typeface="HYQIHEIX1-55W BOOK" pitchFamily="18" charset="-122"/>
                  <a:cs typeface="Arial" panose="020B0604020202020204" pitchFamily="34" charset="0"/>
                </a:rPr>
                <a:t>NTREPRENEURIAL</a:t>
              </a:r>
            </a:p>
            <a:p>
              <a:pPr algn="ctr">
                <a:defRPr/>
              </a:pPr>
              <a:r>
                <a:rPr kumimoji="1" lang="en-US" altLang="zh-TW" sz="1200" b="1" dirty="0">
                  <a:solidFill>
                    <a:schemeClr val="bg1"/>
                  </a:solidFill>
                  <a:latin typeface="Politica" panose="02000503000000000000" pitchFamily="2" charset="0"/>
                  <a:ea typeface="HYQIHEIX1-55W BOOK" pitchFamily="18" charset="-122"/>
                  <a:cs typeface="Arial" panose="020B0604020202020204" pitchFamily="34" charset="0"/>
                </a:rPr>
                <a:t>ORGANIZATION</a:t>
              </a:r>
            </a:p>
            <a:p>
              <a:pPr algn="ctr">
                <a:defRPr/>
              </a:pPr>
              <a:r>
                <a:rPr kumimoji="1" lang="en-US" altLang="zh-TW" sz="800" b="1" dirty="0">
                  <a:solidFill>
                    <a:schemeClr val="bg1"/>
                  </a:solidFill>
                  <a:latin typeface="Politica" panose="02000503000000000000" pitchFamily="2" charset="0"/>
                  <a:ea typeface="HYQIHEIX1-55W BOOK" pitchFamily="18" charset="-122"/>
                  <a:cs typeface="Arial" panose="020B0604020202020204" pitchFamily="34" charset="0"/>
                </a:rPr>
                <a:t>ENTREPRENENURSHIP</a:t>
              </a:r>
            </a:p>
            <a:p>
              <a:pPr algn="ctr">
                <a:defRPr/>
              </a:pPr>
              <a:endParaRPr kumimoji="1" lang="en-US" altLang="zh-CN" sz="1200" b="1" dirty="0">
                <a:solidFill>
                  <a:schemeClr val="bg1"/>
                </a:solidFill>
                <a:latin typeface="Politica" panose="02000503000000000000" pitchFamily="2" charset="0"/>
                <a:ea typeface="HYQIHEIX1-55W BOOK" pitchFamily="18" charset="-122"/>
                <a:cs typeface="Arial" panose="020B0604020202020204" pitchFamily="34" charset="0"/>
              </a:endParaRPr>
            </a:p>
          </p:txBody>
        </p:sp>
        <p:sp>
          <p:nvSpPr>
            <p:cNvPr id="103" name="矩形 102"/>
            <p:cNvSpPr/>
            <p:nvPr/>
          </p:nvSpPr>
          <p:spPr>
            <a:xfrm>
              <a:off x="6935715" y="3037747"/>
              <a:ext cx="2399564" cy="4734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200" b="1" dirty="0">
                  <a:solidFill>
                    <a:schemeClr val="bg1"/>
                  </a:solidFill>
                  <a:latin typeface="Politica" panose="02000503000000000000" pitchFamily="2" charset="0"/>
                  <a:ea typeface="HYQIHEIX1-55W BOOK" pitchFamily="18" charset="-122"/>
                  <a:cs typeface="Arial" panose="020B0604020202020204" pitchFamily="34" charset="0"/>
                </a:rPr>
                <a:t>VALUE</a:t>
              </a:r>
              <a:r>
                <a:rPr kumimoji="1" lang="zh-TW" altLang="en-US" sz="1200" b="1" dirty="0">
                  <a:solidFill>
                    <a:schemeClr val="bg1"/>
                  </a:solidFill>
                  <a:latin typeface="Politica" panose="02000503000000000000" pitchFamily="2" charset="0"/>
                  <a:ea typeface="HYQIHEIX1-55W BOOK" pitchFamily="18" charset="-122"/>
                  <a:cs typeface="Arial" panose="020B0604020202020204" pitchFamily="34" charset="0"/>
                </a:rPr>
                <a:t> </a:t>
              </a:r>
              <a:endParaRPr kumimoji="1" lang="en-HK" altLang="zh-TW" sz="1200" b="1" dirty="0">
                <a:solidFill>
                  <a:schemeClr val="bg1"/>
                </a:solidFill>
                <a:latin typeface="Politica" panose="02000503000000000000" pitchFamily="2" charset="0"/>
                <a:ea typeface="HYQIHEIX1-55W BOOK" pitchFamily="18"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000" b="1" dirty="0">
                  <a:solidFill>
                    <a:schemeClr val="bg1"/>
                  </a:solidFill>
                  <a:latin typeface="Politica" panose="02000503000000000000" pitchFamily="2" charset="0"/>
                  <a:ea typeface="HYQIHEIX1-55W BOOK" pitchFamily="18" charset="-122"/>
                  <a:cs typeface="Arial" panose="020B0604020202020204" pitchFamily="34" charset="0"/>
                </a:rPr>
                <a:t>GROWTH</a:t>
              </a:r>
              <a:endParaRPr kumimoji="1" lang="en-US" altLang="zh-CN" sz="10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endParaRPr>
            </a:p>
          </p:txBody>
        </p:sp>
        <p:sp>
          <p:nvSpPr>
            <p:cNvPr id="104" name="矩形 103"/>
            <p:cNvSpPr/>
            <p:nvPr/>
          </p:nvSpPr>
          <p:spPr>
            <a:xfrm>
              <a:off x="9380898" y="2084614"/>
              <a:ext cx="2399564" cy="507318"/>
            </a:xfrm>
            <a:prstGeom prst="rect">
              <a:avLst/>
            </a:prstGeom>
          </p:spPr>
          <p:txBody>
            <a:bodyPr wrap="square">
              <a:spAutoFit/>
            </a:bodyPr>
            <a:lstStyle/>
            <a:p>
              <a:pPr lvl="0" algn="ctr" defTabSz="914400">
                <a:defRPr/>
              </a:pPr>
              <a:r>
                <a:rPr kumimoji="1" lang="en-US" altLang="zh-TW" sz="1200" b="1" dirty="0">
                  <a:solidFill>
                    <a:schemeClr val="bg1"/>
                  </a:solidFill>
                  <a:latin typeface="Politica" panose="02000503000000000000" pitchFamily="2" charset="0"/>
                  <a:ea typeface="HYQIHEIX1-55W BOOK" pitchFamily="18" charset="-122"/>
                  <a:cs typeface="Arial" panose="020B0604020202020204" pitchFamily="34" charset="0"/>
                </a:rPr>
                <a:t>LEAN</a:t>
              </a:r>
              <a:r>
                <a:rPr kumimoji="1" lang="zh-TW" altLang="en-US" sz="1200" b="1" dirty="0">
                  <a:solidFill>
                    <a:schemeClr val="bg1"/>
                  </a:solidFill>
                  <a:latin typeface="Politica" panose="02000503000000000000" pitchFamily="2" charset="0"/>
                  <a:ea typeface="HYQIHEIX1-55W BOOK" pitchFamily="18" charset="-122"/>
                  <a:cs typeface="Arial" panose="020B0604020202020204" pitchFamily="34" charset="0"/>
                </a:rPr>
                <a:t> </a:t>
              </a:r>
              <a:endParaRPr kumimoji="1" lang="en-HK" altLang="zh-TW" sz="1200" b="1" dirty="0">
                <a:solidFill>
                  <a:schemeClr val="bg1"/>
                </a:solidFill>
                <a:latin typeface="Politica" panose="02000503000000000000" pitchFamily="2" charset="0"/>
                <a:ea typeface="HYQIHEIX1-55W BOOK" pitchFamily="18" charset="-122"/>
                <a:cs typeface="Arial" panose="020B0604020202020204" pitchFamily="34" charset="0"/>
              </a:endParaRPr>
            </a:p>
            <a:p>
              <a:pPr lvl="0" algn="ctr" defTabSz="914400">
                <a:defRPr/>
              </a:pPr>
              <a:r>
                <a:rPr kumimoji="1" lang="en-US" altLang="zh-TW" sz="1200" b="1" dirty="0">
                  <a:solidFill>
                    <a:schemeClr val="bg1"/>
                  </a:solidFill>
                  <a:latin typeface="Politica" panose="02000503000000000000" pitchFamily="2" charset="0"/>
                  <a:ea typeface="HYQIHEIX1-55W BOOK" pitchFamily="18" charset="-122"/>
                  <a:cs typeface="Arial" panose="020B0604020202020204" pitchFamily="34" charset="0"/>
                </a:rPr>
                <a:t>OPERATIONS</a:t>
              </a:r>
              <a:endParaRPr kumimoji="1" lang="en-US" altLang="zh-CN" sz="1050" b="1" dirty="0">
                <a:solidFill>
                  <a:schemeClr val="bg1"/>
                </a:solidFill>
                <a:latin typeface="Politica" panose="02000503000000000000" pitchFamily="2" charset="0"/>
                <a:ea typeface="HYQIHEIX1-55W BOOK" pitchFamily="18" charset="-122"/>
                <a:cs typeface="Arial" panose="020B0604020202020204" pitchFamily="34" charset="0"/>
              </a:endParaRPr>
            </a:p>
          </p:txBody>
        </p:sp>
        <p:sp>
          <p:nvSpPr>
            <p:cNvPr id="105" name="矩形 104"/>
            <p:cNvSpPr/>
            <p:nvPr/>
          </p:nvSpPr>
          <p:spPr>
            <a:xfrm>
              <a:off x="9748179" y="3054506"/>
              <a:ext cx="2399564" cy="5073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200" b="1" dirty="0">
                  <a:solidFill>
                    <a:schemeClr val="bg1"/>
                  </a:solidFill>
                  <a:latin typeface="Politica" panose="02000503000000000000" pitchFamily="2" charset="0"/>
                  <a:ea typeface="HYQIHEIX1-55W BOOK" pitchFamily="18" charset="-122"/>
                  <a:cs typeface="Arial" panose="020B0604020202020204" pitchFamily="34" charset="0"/>
                </a:rPr>
                <a:t>RISK</a:t>
              </a:r>
              <a:r>
                <a:rPr kumimoji="1" lang="zh-TW" altLang="en-US" sz="1200" b="1" dirty="0">
                  <a:solidFill>
                    <a:schemeClr val="bg1"/>
                  </a:solidFill>
                  <a:latin typeface="Politica" panose="02000503000000000000" pitchFamily="2" charset="0"/>
                  <a:ea typeface="HYQIHEIX1-55W BOOK" pitchFamily="18" charset="-122"/>
                  <a:cs typeface="Arial" panose="020B0604020202020204" pitchFamily="34" charset="0"/>
                </a:rPr>
                <a:t> </a:t>
              </a:r>
              <a:endParaRPr kumimoji="1" lang="en-HK" altLang="zh-TW" sz="1200" b="1" dirty="0">
                <a:solidFill>
                  <a:schemeClr val="bg1"/>
                </a:solidFill>
                <a:latin typeface="Politica" panose="02000503000000000000" pitchFamily="2" charset="0"/>
                <a:ea typeface="HYQIHEIX1-55W BOOK" pitchFamily="18"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200" b="1" dirty="0">
                  <a:solidFill>
                    <a:schemeClr val="bg1"/>
                  </a:solidFill>
                  <a:latin typeface="Politica" panose="02000503000000000000" pitchFamily="2" charset="0"/>
                  <a:ea typeface="HYQIHEIX1-55W BOOK" pitchFamily="18" charset="-122"/>
                  <a:cs typeface="Arial" panose="020B0604020202020204" pitchFamily="34" charset="0"/>
                </a:rPr>
                <a:t>MANAGEMENT</a:t>
              </a:r>
              <a:endParaRPr kumimoji="1" lang="zh-CN" altLang="en-US" sz="1200" b="1" u="none" strike="noStrike" kern="1200" cap="none" spc="0" normalizeH="0" baseline="0" noProof="0" dirty="0">
                <a:ln>
                  <a:noFill/>
                </a:ln>
                <a:solidFill>
                  <a:schemeClr val="bg1"/>
                </a:solidFill>
                <a:effectLst/>
                <a:uLnTx/>
                <a:uFillTx/>
                <a:latin typeface="Politica" panose="02000503000000000000" pitchFamily="2" charset="0"/>
                <a:ea typeface="HYQIHEIX1-55W BOOK" pitchFamily="18" charset="-122"/>
                <a:cs typeface="Arial" panose="020B0604020202020204" pitchFamily="34" charset="0"/>
              </a:endParaRPr>
            </a:p>
          </p:txBody>
        </p:sp>
        <p:sp>
          <p:nvSpPr>
            <p:cNvPr id="161" name="椭圆 160"/>
            <p:cNvSpPr/>
            <p:nvPr/>
          </p:nvSpPr>
          <p:spPr>
            <a:xfrm rot="10800000">
              <a:off x="7451849" y="1217222"/>
              <a:ext cx="4143802" cy="4143802"/>
            </a:xfrm>
            <a:prstGeom prst="ellipse">
              <a:avLst/>
            </a:prstGeom>
            <a:noFill/>
            <a:ln>
              <a:gradFill>
                <a:gsLst>
                  <a:gs pos="26000">
                    <a:schemeClr val="accent1">
                      <a:lumMod val="5000"/>
                      <a:lumOff val="95000"/>
                      <a:alpha val="0"/>
                    </a:schemeClr>
                  </a:gs>
                  <a:gs pos="44000">
                    <a:srgbClr val="93683D">
                      <a:alpha val="23000"/>
                    </a:srgb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2" name="椭圆 161"/>
            <p:cNvSpPr/>
            <p:nvPr/>
          </p:nvSpPr>
          <p:spPr>
            <a:xfrm rot="10800000">
              <a:off x="8809679" y="2600979"/>
              <a:ext cx="1440966" cy="1440966"/>
            </a:xfrm>
            <a:prstGeom prst="ellipse">
              <a:avLst/>
            </a:prstGeom>
            <a:noFill/>
            <a:ln>
              <a:gradFill>
                <a:gsLst>
                  <a:gs pos="0">
                    <a:schemeClr val="accent1">
                      <a:lumMod val="5000"/>
                      <a:lumOff val="95000"/>
                      <a:alpha val="0"/>
                    </a:schemeClr>
                  </a:gs>
                  <a:gs pos="44000">
                    <a:srgbClr val="93683D">
                      <a:alpha val="23000"/>
                    </a:srgb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7" name="文本占位符 4"/>
          <p:cNvSpPr txBox="1"/>
          <p:nvPr/>
        </p:nvSpPr>
        <p:spPr>
          <a:xfrm>
            <a:off x="497086" y="1576877"/>
            <a:ext cx="4229867" cy="34174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0" indent="0">
              <a:buNone/>
              <a:defRPr/>
            </a:pP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a:t>
            </a:r>
            <a:r>
              <a:rPr lang="en-US" altLang="zh-CN" sz="1400" dirty="0">
                <a:solidFill>
                  <a:srgbClr val="93683D"/>
                </a:solidFill>
                <a:latin typeface="Politica" panose="02000503000000000000" pitchFamily="2" charset="0"/>
                <a:ea typeface="HYQIHEIX1-45W EXTRALIGHT" pitchFamily="18" charset="-122"/>
                <a:cs typeface="Arial" panose="020B0604020202020204" pitchFamily="34" charset="0"/>
              </a:rPr>
              <a:t>F</a:t>
            </a: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OSUN</a:t>
            </a:r>
            <a:r>
              <a:rPr lang="zh-CN" altLang="en-US" sz="14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CN" sz="1400" dirty="0">
                <a:solidFill>
                  <a:srgbClr val="C00000"/>
                </a:solidFill>
                <a:latin typeface="Politica" panose="02000503000000000000" pitchFamily="2" charset="0"/>
                <a:ea typeface="HYQIHEIX1-45W EXTRALIGHT" pitchFamily="18" charset="-122"/>
                <a:cs typeface="Arial" panose="020B0604020202020204" pitchFamily="34" charset="0"/>
              </a:rPr>
              <a:t>E</a:t>
            </a:r>
            <a:r>
              <a:rPr lang="en-US" altLang="zh-TW" sz="1400" dirty="0">
                <a:solidFill>
                  <a:srgbClr val="C00000"/>
                </a:solidFill>
                <a:latin typeface="Politica" panose="02000503000000000000" pitchFamily="2" charset="0"/>
                <a:ea typeface="HYQIHEIX1-45W EXTRALIGHT" pitchFamily="18" charset="-122"/>
                <a:cs typeface="Arial" panose="020B0604020202020204" pitchFamily="34" charset="0"/>
              </a:rPr>
              <a:t>NTREPRENEURSHIP</a:t>
            </a:r>
            <a:r>
              <a:rPr lang="zh-CN" altLang="en-US" sz="1400" dirty="0">
                <a:solidFill>
                  <a:srgbClr val="C00000"/>
                </a:solidFill>
                <a:latin typeface="Politica" panose="02000503000000000000" pitchFamily="2" charset="0"/>
                <a:ea typeface="HYQIHEIX1-45W EXTRALIGHT" pitchFamily="18" charset="-122"/>
                <a:cs typeface="Arial" panose="020B0604020202020204" pitchFamily="34" charset="0"/>
              </a:rPr>
              <a:t> </a:t>
            </a:r>
            <a:r>
              <a:rPr lang="en-US" altLang="zh-CN" sz="1400" dirty="0">
                <a:solidFill>
                  <a:srgbClr val="C00000"/>
                </a:solidFill>
                <a:latin typeface="Politica" panose="02000503000000000000" pitchFamily="2" charset="0"/>
                <a:ea typeface="HYQIHEIX1-45W EXTRALIGHT" pitchFamily="18" charset="-122"/>
                <a:cs typeface="Arial" panose="020B0604020202020204" pitchFamily="34" charset="0"/>
              </a:rPr>
              <a:t>/</a:t>
            </a:r>
            <a:r>
              <a:rPr lang="zh-CN" altLang="en-US" sz="1400" dirty="0">
                <a:solidFill>
                  <a:srgbClr val="C00000"/>
                </a:solidFill>
                <a:latin typeface="Politica" panose="02000503000000000000" pitchFamily="2" charset="0"/>
                <a:ea typeface="HYQIHEIX1-45W EXTRALIGHT" pitchFamily="18" charset="-122"/>
                <a:cs typeface="Arial" panose="020B0604020202020204" pitchFamily="34" charset="0"/>
              </a:rPr>
              <a:t> </a:t>
            </a:r>
            <a:r>
              <a:rPr lang="en-US" altLang="zh-CN" sz="1400" dirty="0">
                <a:solidFill>
                  <a:srgbClr val="C00000"/>
                </a:solidFill>
                <a:latin typeface="Politica" panose="02000503000000000000" pitchFamily="2" charset="0"/>
                <a:ea typeface="HYQIHEIX1-45W EXTRALIGHT" pitchFamily="18" charset="-122"/>
                <a:cs typeface="Arial" panose="020B0604020202020204" pitchFamily="34" charset="0"/>
              </a:rPr>
              <a:t>E</a:t>
            </a:r>
            <a:r>
              <a:rPr lang="en-US" altLang="zh-TW" sz="1400" dirty="0">
                <a:solidFill>
                  <a:srgbClr val="C00000"/>
                </a:solidFill>
                <a:latin typeface="Politica" panose="02000503000000000000" pitchFamily="2" charset="0"/>
                <a:ea typeface="HYQIHEIX1-45W EXTRALIGHT" pitchFamily="18" charset="-122"/>
                <a:cs typeface="Arial" panose="020B0604020202020204" pitchFamily="34" charset="0"/>
              </a:rPr>
              <a:t>COSYSTEM</a:t>
            </a:r>
            <a:r>
              <a:rPr lang="zh-CN" altLang="en-US" sz="1400" dirty="0">
                <a:solidFill>
                  <a:srgbClr val="C00000"/>
                </a:solidFill>
                <a:latin typeface="Politica" panose="02000503000000000000" pitchFamily="2" charset="0"/>
                <a:ea typeface="HYQIHEIX1-45W EXTRALIGHT" pitchFamily="18" charset="-122"/>
                <a:cs typeface="Arial" panose="020B0604020202020204" pitchFamily="34" charset="0"/>
              </a:rPr>
              <a:t> </a:t>
            </a:r>
            <a:r>
              <a:rPr lang="en-US" altLang="zh-CN" sz="1400" dirty="0">
                <a:solidFill>
                  <a:srgbClr val="93683D"/>
                </a:solidFill>
                <a:latin typeface="Politica" panose="02000503000000000000" pitchFamily="2" charset="0"/>
                <a:ea typeface="HYQIHEIX1-45W EXTRALIGHT" pitchFamily="18" charset="-122"/>
                <a:cs typeface="Arial" panose="020B0604020202020204" pitchFamily="34" charset="0"/>
              </a:rPr>
              <a:t>S</a:t>
            </a: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YSTEM)</a:t>
            </a:r>
            <a:endParaRPr lang="en-US" altLang="zh-CN" sz="14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74" name="圆角矩形 24"/>
          <p:cNvSpPr/>
          <p:nvPr/>
        </p:nvSpPr>
        <p:spPr>
          <a:xfrm rot="16200000">
            <a:off x="7318846" y="-2917344"/>
            <a:ext cx="899733" cy="8478168"/>
          </a:xfrm>
          <a:prstGeom prst="roundRect">
            <a:avLst>
              <a:gd name="adj" fmla="val 9808"/>
            </a:avLst>
          </a:prstGeom>
          <a:gradFill>
            <a:gsLst>
              <a:gs pos="82000">
                <a:srgbClr val="93683D">
                  <a:alpha val="0"/>
                </a:srgbClr>
              </a:gs>
              <a:gs pos="0">
                <a:srgbClr val="93683D">
                  <a:alpha val="7000"/>
                </a:srgbClr>
              </a:gs>
            </a:gsLst>
            <a:lin ang="5400000" scaled="0"/>
          </a:gradFill>
          <a:ln>
            <a:gradFill>
              <a:gsLst>
                <a:gs pos="0">
                  <a:srgbClr val="93683D">
                    <a:alpha val="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Politica" panose="02000503000000000000" pitchFamily="2" charset="0"/>
              <a:ea typeface="HYQIHEIX1-45W EXTRALIGHT" pitchFamily="18" charset="-122"/>
            </a:endParaRPr>
          </a:p>
        </p:txBody>
      </p:sp>
      <p:sp>
        <p:nvSpPr>
          <p:cNvPr id="65" name="文本框 64"/>
          <p:cNvSpPr txBox="1"/>
          <p:nvPr/>
        </p:nvSpPr>
        <p:spPr>
          <a:xfrm>
            <a:off x="3721285" y="942705"/>
            <a:ext cx="7641283" cy="769441"/>
          </a:xfrm>
          <a:prstGeom prst="rect">
            <a:avLst/>
          </a:prstGeom>
          <a:noFill/>
        </p:spPr>
        <p:txBody>
          <a:bodyPr wrap="square" rtlCol="0">
            <a:spAutoFit/>
          </a:bodyPr>
          <a:lstStyle/>
          <a:p>
            <a:pPr algn="just"/>
            <a:r>
              <a:rPr lang="en-GB" altLang="zh-CN" sz="1100" dirty="0">
                <a:solidFill>
                  <a:schemeClr val="tx1">
                    <a:lumMod val="65000"/>
                    <a:lumOff val="35000"/>
                  </a:schemeClr>
                </a:solidFill>
                <a:latin typeface="Politica" panose="02000503000000000000" pitchFamily="2" charset="0"/>
                <a:cs typeface="Arial" panose="020B0604020202020204" pitchFamily="34" charset="0"/>
              </a:rPr>
              <a:t>The FES system is a continuously evolving management system that helps Fosun build core competitiveness of a longstanding enterprise and nurture talents with Fosun’s</a:t>
            </a:r>
            <a:r>
              <a:rPr lang="zh-TW" altLang="en-US" sz="1100" dirty="0">
                <a:solidFill>
                  <a:schemeClr val="tx1">
                    <a:lumMod val="65000"/>
                    <a:lumOff val="35000"/>
                  </a:schemeClr>
                </a:solidFill>
                <a:latin typeface="Politica" panose="02000503000000000000" pitchFamily="2" charset="0"/>
                <a:cs typeface="Arial" panose="020B0604020202020204" pitchFamily="34" charset="0"/>
              </a:rPr>
              <a:t> </a:t>
            </a:r>
            <a:r>
              <a:rPr lang="en-GB" altLang="zh-CN" sz="1100" dirty="0">
                <a:solidFill>
                  <a:schemeClr val="tx1">
                    <a:lumMod val="65000"/>
                    <a:lumOff val="35000"/>
                  </a:schemeClr>
                </a:solidFill>
                <a:latin typeface="Politica" panose="02000503000000000000" pitchFamily="2" charset="0"/>
                <a:cs typeface="Arial" panose="020B0604020202020204" pitchFamily="34" charset="0"/>
              </a:rPr>
              <a:t>entrepreneurship. The system provides Fosun with systematic methodology, tools, and processes to realize F</a:t>
            </a:r>
            <a:r>
              <a:rPr lang="en-US" altLang="zh-CN" sz="1100" dirty="0" err="1">
                <a:solidFill>
                  <a:schemeClr val="tx1">
                    <a:lumMod val="65000"/>
                    <a:lumOff val="35000"/>
                  </a:schemeClr>
                </a:solidFill>
                <a:latin typeface="Politica" panose="02000503000000000000" pitchFamily="2" charset="0"/>
                <a:cs typeface="Arial" panose="020B0604020202020204" pitchFamily="34" charset="0"/>
              </a:rPr>
              <a:t>osun’s</a:t>
            </a:r>
            <a:r>
              <a:rPr lang="zh-CN" altLang="en-US" sz="1100" dirty="0">
                <a:solidFill>
                  <a:schemeClr val="tx1">
                    <a:lumMod val="65000"/>
                    <a:lumOff val="35000"/>
                  </a:schemeClr>
                </a:solidFill>
                <a:latin typeface="Politica" panose="02000503000000000000" pitchFamily="2" charset="0"/>
                <a:cs typeface="Arial" panose="020B0604020202020204" pitchFamily="34" charset="0"/>
              </a:rPr>
              <a:t>  </a:t>
            </a:r>
            <a:r>
              <a:rPr lang="en-US" altLang="zh-CN" sz="1100" dirty="0">
                <a:solidFill>
                  <a:schemeClr val="tx1">
                    <a:lumMod val="65000"/>
                    <a:lumOff val="35000"/>
                  </a:schemeClr>
                </a:solidFill>
                <a:latin typeface="Politica" panose="02000503000000000000" pitchFamily="2" charset="0"/>
                <a:cs typeface="Arial" panose="020B0604020202020204" pitchFamily="34" charset="0"/>
              </a:rPr>
              <a:t>global</a:t>
            </a:r>
            <a:r>
              <a:rPr lang="zh-CN" altLang="en-US" sz="1100" dirty="0">
                <a:solidFill>
                  <a:schemeClr val="tx1">
                    <a:lumMod val="65000"/>
                    <a:lumOff val="35000"/>
                  </a:schemeClr>
                </a:solidFill>
                <a:latin typeface="Politica" panose="02000503000000000000" pitchFamily="2" charset="0"/>
                <a:cs typeface="Arial" panose="020B0604020202020204" pitchFamily="34" charset="0"/>
              </a:rPr>
              <a:t> </a:t>
            </a:r>
            <a:r>
              <a:rPr lang="en-US" altLang="zh-CN" sz="1100" dirty="0">
                <a:solidFill>
                  <a:schemeClr val="tx1">
                    <a:lumMod val="65000"/>
                    <a:lumOff val="35000"/>
                  </a:schemeClr>
                </a:solidFill>
                <a:latin typeface="Politica" panose="02000503000000000000" pitchFamily="2" charset="0"/>
                <a:cs typeface="Arial" panose="020B0604020202020204" pitchFamily="34" charset="0"/>
              </a:rPr>
              <a:t>operations capabilities, </a:t>
            </a:r>
            <a:r>
              <a:rPr lang="en-GB" altLang="zh-CN" sz="1100" dirty="0">
                <a:solidFill>
                  <a:schemeClr val="tx1">
                    <a:lumMod val="65000"/>
                    <a:lumOff val="35000"/>
                  </a:schemeClr>
                </a:solidFill>
                <a:latin typeface="Politica" panose="02000503000000000000" pitchFamily="2" charset="0"/>
                <a:cs typeface="Arial" panose="020B0604020202020204" pitchFamily="34" charset="0"/>
              </a:rPr>
              <a:t>globalization, technology innovation and smooth operation of Fosun’s</a:t>
            </a:r>
            <a:r>
              <a:rPr lang="zh-TW" altLang="en-US" sz="1100" dirty="0">
                <a:solidFill>
                  <a:schemeClr val="tx1">
                    <a:lumMod val="65000"/>
                    <a:lumOff val="35000"/>
                  </a:schemeClr>
                </a:solidFill>
                <a:latin typeface="Politica" panose="02000503000000000000" pitchFamily="2" charset="0"/>
                <a:cs typeface="Arial" panose="020B0604020202020204" pitchFamily="34" charset="0"/>
              </a:rPr>
              <a:t> </a:t>
            </a:r>
            <a:r>
              <a:rPr lang="en-GB" altLang="zh-CN" sz="1100" dirty="0">
                <a:solidFill>
                  <a:schemeClr val="tx1">
                    <a:lumMod val="65000"/>
                    <a:lumOff val="35000"/>
                  </a:schemeClr>
                </a:solidFill>
                <a:latin typeface="Politica" panose="02000503000000000000" pitchFamily="2" charset="0"/>
                <a:cs typeface="Arial" panose="020B0604020202020204" pitchFamily="34" charset="0"/>
              </a:rPr>
              <a:t>ecosystem. With the joint effort of all employees, a corporate culture of continuous improvement and continuous growth will be established, promoting the contribution of the</a:t>
            </a:r>
            <a:r>
              <a:rPr lang="zh-TW" altLang="en-US" sz="1100" dirty="0">
                <a:solidFill>
                  <a:schemeClr val="tx1">
                    <a:lumMod val="65000"/>
                    <a:lumOff val="35000"/>
                  </a:schemeClr>
                </a:solidFill>
                <a:latin typeface="Politica" panose="02000503000000000000" pitchFamily="2" charset="0"/>
                <a:cs typeface="Arial" panose="020B0604020202020204" pitchFamily="34" charset="0"/>
              </a:rPr>
              <a:t> </a:t>
            </a:r>
            <a:r>
              <a:rPr lang="en-GB" altLang="zh-CN" sz="1100" dirty="0">
                <a:solidFill>
                  <a:schemeClr val="tx1">
                    <a:lumMod val="65000"/>
                    <a:lumOff val="35000"/>
                  </a:schemeClr>
                </a:solidFill>
                <a:latin typeface="Politica" panose="02000503000000000000" pitchFamily="2" charset="0"/>
                <a:cs typeface="Arial" panose="020B0604020202020204" pitchFamily="34" charset="0"/>
              </a:rPr>
              <a:t>“Power of Fosun” to the development of the</a:t>
            </a:r>
            <a:r>
              <a:rPr lang="zh-TW" altLang="en-US" sz="1100" dirty="0">
                <a:solidFill>
                  <a:schemeClr val="tx1">
                    <a:lumMod val="65000"/>
                    <a:lumOff val="35000"/>
                  </a:schemeClr>
                </a:solidFill>
                <a:latin typeface="Politica" panose="02000503000000000000" pitchFamily="2" charset="0"/>
                <a:cs typeface="Arial" panose="020B0604020202020204" pitchFamily="34" charset="0"/>
              </a:rPr>
              <a:t> </a:t>
            </a:r>
            <a:r>
              <a:rPr lang="en-GB" altLang="zh-CN" sz="1100" dirty="0">
                <a:solidFill>
                  <a:schemeClr val="tx1">
                    <a:lumMod val="65000"/>
                    <a:lumOff val="35000"/>
                  </a:schemeClr>
                </a:solidFill>
                <a:latin typeface="Politica" panose="02000503000000000000" pitchFamily="2" charset="0"/>
                <a:cs typeface="Arial" panose="020B0604020202020204" pitchFamily="34" charset="0"/>
              </a:rPr>
              <a:t>whole society</a:t>
            </a:r>
            <a:endParaRPr lang="zh-CN" altLang="en-US" sz="1100" dirty="0">
              <a:solidFill>
                <a:schemeClr val="tx1">
                  <a:lumMod val="65000"/>
                  <a:lumOff val="35000"/>
                </a:schemeClr>
              </a:solidFill>
              <a:latin typeface="Politica" panose="02000503000000000000" pitchFamily="2" charset="0"/>
              <a:cs typeface="Arial" panose="020B0604020202020204" pitchFamily="34" charset="0"/>
            </a:endParaRPr>
          </a:p>
        </p:txBody>
      </p:sp>
      <p:grpSp>
        <p:nvGrpSpPr>
          <p:cNvPr id="142" name="组合 141"/>
          <p:cNvGrpSpPr/>
          <p:nvPr/>
        </p:nvGrpSpPr>
        <p:grpSpPr>
          <a:xfrm>
            <a:off x="787450" y="2142218"/>
            <a:ext cx="4180083" cy="4504209"/>
            <a:chOff x="936002" y="1323961"/>
            <a:chExt cx="4843906" cy="5219503"/>
          </a:xfrm>
        </p:grpSpPr>
        <p:sp>
          <p:nvSpPr>
            <p:cNvPr id="143" name="椭圆 142"/>
            <p:cNvSpPr/>
            <p:nvPr/>
          </p:nvSpPr>
          <p:spPr>
            <a:xfrm rot="10800000">
              <a:off x="1228916" y="1754472"/>
              <a:ext cx="4312669" cy="4312670"/>
            </a:xfrm>
            <a:prstGeom prst="ellipse">
              <a:avLst/>
            </a:prstGeom>
            <a:gradFill>
              <a:gsLst>
                <a:gs pos="100000">
                  <a:srgbClr val="C4AD8F">
                    <a:alpha val="11000"/>
                  </a:srgbClr>
                </a:gs>
                <a:gs pos="0">
                  <a:srgbClr val="C4AD8F">
                    <a:alpha val="0"/>
                  </a:srgbClr>
                </a:gs>
              </a:gsLst>
              <a:lin ang="7800000" scaled="0"/>
            </a:gradFill>
            <a:ln>
              <a:gradFill>
                <a:gsLst>
                  <a:gs pos="0">
                    <a:schemeClr val="accent1">
                      <a:lumMod val="5000"/>
                      <a:lumOff val="95000"/>
                      <a:alpha val="31000"/>
                    </a:schemeClr>
                  </a:gs>
                  <a:gs pos="63000">
                    <a:srgbClr val="C4AD8F">
                      <a:alpha val="28000"/>
                    </a:srgbClr>
                  </a:gs>
                  <a:gs pos="75000">
                    <a:srgbClr val="93683D">
                      <a:alpha val="23000"/>
                    </a:srgbClr>
                  </a:gs>
                  <a:gs pos="100000">
                    <a:srgbClr val="C4AD8F">
                      <a:alpha val="13000"/>
                    </a:srgbClr>
                  </a:gs>
                </a:gsLst>
                <a:lin ang="21594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4" name="椭圆 143"/>
            <p:cNvSpPr/>
            <p:nvPr/>
          </p:nvSpPr>
          <p:spPr>
            <a:xfrm rot="10800000">
              <a:off x="1785939" y="2352321"/>
              <a:ext cx="3226103" cy="3226104"/>
            </a:xfrm>
            <a:prstGeom prst="ellipse">
              <a:avLst/>
            </a:prstGeom>
            <a:gradFill>
              <a:gsLst>
                <a:gs pos="100000">
                  <a:srgbClr val="C4AD8F">
                    <a:alpha val="11000"/>
                  </a:srgbClr>
                </a:gs>
                <a:gs pos="0">
                  <a:srgbClr val="C4AD8F">
                    <a:alpha val="0"/>
                  </a:srgbClr>
                </a:gs>
              </a:gsLst>
              <a:lin ang="0" scaled="0"/>
            </a:gradFill>
            <a:ln>
              <a:gradFill>
                <a:gsLst>
                  <a:gs pos="0">
                    <a:schemeClr val="accent1">
                      <a:lumMod val="5000"/>
                      <a:lumOff val="95000"/>
                      <a:alpha val="31000"/>
                    </a:schemeClr>
                  </a:gs>
                  <a:gs pos="63000">
                    <a:srgbClr val="C4AD8F">
                      <a:alpha val="28000"/>
                    </a:srgbClr>
                  </a:gs>
                  <a:gs pos="75000">
                    <a:srgbClr val="93683D">
                      <a:alpha val="23000"/>
                    </a:srgbClr>
                  </a:gs>
                  <a:gs pos="100000">
                    <a:srgbClr val="C4AD8F">
                      <a:alpha val="13000"/>
                    </a:srgbClr>
                  </a:gs>
                </a:gsLst>
                <a:lin ang="78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solidFill>
                  <a:prstClr val="white"/>
                </a:solidFill>
              </a:endParaRPr>
            </a:p>
          </p:txBody>
        </p:sp>
        <p:sp>
          <p:nvSpPr>
            <p:cNvPr id="145" name="文本框 144"/>
            <p:cNvSpPr txBox="1"/>
            <p:nvPr/>
          </p:nvSpPr>
          <p:spPr>
            <a:xfrm rot="3386541">
              <a:off x="3642660" y="2708511"/>
              <a:ext cx="2630539" cy="463650"/>
            </a:xfrm>
            <a:prstGeom prst="rect">
              <a:avLst/>
            </a:prstGeom>
            <a:noFill/>
          </p:spPr>
          <p:txBody>
            <a:bodyPr wrap="square" rtlCol="0">
              <a:spAutoFit/>
            </a:bodyPr>
            <a:lstStyle/>
            <a:p>
              <a:pPr algn="ctr">
                <a:defRPr/>
              </a:pPr>
              <a:r>
                <a:rPr kumimoji="1" lang="en-US" altLang="zh-TW" sz="2000" dirty="0">
                  <a:solidFill>
                    <a:srgbClr val="93683D"/>
                  </a:solidFill>
                  <a:latin typeface="Politica" panose="02000503000000000000" pitchFamily="2" charset="0"/>
                  <a:ea typeface="HYQIHEIX1-45W EXTRALIGHT" pitchFamily="18" charset="-122"/>
                  <a:cs typeface="Arial" panose="020B0604020202020204" pitchFamily="34" charset="0"/>
                </a:rPr>
                <a:t>CASH</a:t>
              </a:r>
              <a:r>
                <a:rPr kumimoji="1" lang="zh-TW" altLang="en-US" sz="2000" dirty="0">
                  <a:solidFill>
                    <a:srgbClr val="93683D"/>
                  </a:solidFill>
                  <a:latin typeface="Politica" panose="02000503000000000000" pitchFamily="2" charset="0"/>
                  <a:ea typeface="HYQIHEIX1-45W EXTRALIGHT" pitchFamily="18" charset="-122"/>
                  <a:cs typeface="Arial" panose="020B0604020202020204" pitchFamily="34" charset="0"/>
                </a:rPr>
                <a:t> </a:t>
              </a:r>
              <a:r>
                <a:rPr kumimoji="1" lang="en-US" altLang="zh-TW" sz="2000" dirty="0">
                  <a:solidFill>
                    <a:srgbClr val="93683D"/>
                  </a:solidFill>
                  <a:latin typeface="Politica" panose="02000503000000000000" pitchFamily="2" charset="0"/>
                  <a:ea typeface="HYQIHEIX1-45W EXTRALIGHT" pitchFamily="18" charset="-122"/>
                  <a:cs typeface="Arial" panose="020B0604020202020204" pitchFamily="34" charset="0"/>
                </a:rPr>
                <a:t>FLOW</a:t>
              </a:r>
              <a:endParaRPr kumimoji="1" lang="zh-CN" altLang="en-US" sz="20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146" name="文本框 145"/>
            <p:cNvSpPr txBox="1"/>
            <p:nvPr/>
          </p:nvSpPr>
          <p:spPr>
            <a:xfrm>
              <a:off x="2067585" y="5617390"/>
              <a:ext cx="2630538" cy="463650"/>
            </a:xfrm>
            <a:prstGeom prst="rect">
              <a:avLst/>
            </a:prstGeom>
            <a:noFill/>
          </p:spPr>
          <p:txBody>
            <a:bodyPr wrap="square" rtlCol="0">
              <a:spAutoFit/>
            </a:bodyPr>
            <a:lstStyle/>
            <a:p>
              <a:pPr algn="ctr">
                <a:defRPr/>
              </a:pPr>
              <a:r>
                <a:rPr kumimoji="1" lang="en-US" altLang="zh-TW" sz="2000" dirty="0">
                  <a:solidFill>
                    <a:srgbClr val="93683D"/>
                  </a:solidFill>
                  <a:latin typeface="Politica" panose="02000503000000000000" pitchFamily="2" charset="0"/>
                  <a:ea typeface="HYQIHEIX1-45W EXTRALIGHT" pitchFamily="18" charset="-122"/>
                  <a:cs typeface="Arial" panose="020B0604020202020204" pitchFamily="34" charset="0"/>
                </a:rPr>
                <a:t>GROWTH</a:t>
              </a:r>
              <a:endParaRPr kumimoji="1" lang="zh-CN" altLang="en-US" sz="20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147" name="文本框 146"/>
            <p:cNvSpPr txBox="1"/>
            <p:nvPr/>
          </p:nvSpPr>
          <p:spPr>
            <a:xfrm rot="17936867">
              <a:off x="497510" y="2770418"/>
              <a:ext cx="2630539" cy="463650"/>
            </a:xfrm>
            <a:prstGeom prst="rect">
              <a:avLst/>
            </a:prstGeom>
            <a:noFill/>
          </p:spPr>
          <p:txBody>
            <a:bodyPr wrap="square" rtlCol="0">
              <a:spAutoFit/>
            </a:bodyPr>
            <a:lstStyle/>
            <a:p>
              <a:pPr algn="ctr">
                <a:defRPr/>
              </a:pPr>
              <a:r>
                <a:rPr kumimoji="1" lang="en-US" altLang="zh-TW" sz="2000" dirty="0">
                  <a:solidFill>
                    <a:srgbClr val="93683D"/>
                  </a:solidFill>
                  <a:latin typeface="Politica" panose="02000503000000000000" pitchFamily="2" charset="0"/>
                  <a:ea typeface="HYQIHEIX1-45W EXTRALIGHT" pitchFamily="18" charset="-122"/>
                  <a:cs typeface="Arial" panose="020B0604020202020204" pitchFamily="34" charset="0"/>
                </a:rPr>
                <a:t>PROFIT</a:t>
              </a:r>
              <a:endParaRPr kumimoji="1" lang="zh-CN" altLang="en-US" sz="20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grpSp>
          <p:nvGrpSpPr>
            <p:cNvPr id="148" name="组合 147"/>
            <p:cNvGrpSpPr/>
            <p:nvPr/>
          </p:nvGrpSpPr>
          <p:grpSpPr>
            <a:xfrm>
              <a:off x="2484170" y="4700667"/>
              <a:ext cx="1885926" cy="411590"/>
              <a:chOff x="2964397" y="4808983"/>
              <a:chExt cx="883281" cy="324803"/>
            </a:xfrm>
          </p:grpSpPr>
          <p:sp>
            <p:nvSpPr>
              <p:cNvPr id="180" name="上弧形箭头 8"/>
              <p:cNvSpPr/>
              <p:nvPr/>
            </p:nvSpPr>
            <p:spPr>
              <a:xfrm>
                <a:off x="3001390" y="4808983"/>
                <a:ext cx="846288" cy="145729"/>
              </a:xfrm>
              <a:prstGeom prst="curvedDownArrow">
                <a:avLst>
                  <a:gd name="adj1" fmla="val 41660"/>
                  <a:gd name="adj2" fmla="val 88841"/>
                  <a:gd name="adj3" fmla="val 22242"/>
                </a:avLst>
              </a:prstGeom>
              <a:solidFill>
                <a:srgbClr val="9368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200">
                  <a:solidFill>
                    <a:prstClr val="black"/>
                  </a:solidFill>
                  <a:latin typeface="Politica" panose="02000503000000000000" pitchFamily="2" charset="0"/>
                  <a:ea typeface="HYQIHEIX1-45W EXTRALIGHT" pitchFamily="18" charset="-122"/>
                  <a:cs typeface="Arial" panose="020B0604020202020204" pitchFamily="34" charset="0"/>
                </a:endParaRPr>
              </a:p>
            </p:txBody>
          </p:sp>
          <p:sp>
            <p:nvSpPr>
              <p:cNvPr id="181" name="上弧形箭头 21"/>
              <p:cNvSpPr/>
              <p:nvPr/>
            </p:nvSpPr>
            <p:spPr>
              <a:xfrm rot="10800000">
                <a:off x="2964397" y="4988057"/>
                <a:ext cx="846288" cy="145729"/>
              </a:xfrm>
              <a:prstGeom prst="curvedDownArrow">
                <a:avLst>
                  <a:gd name="adj1" fmla="val 41660"/>
                  <a:gd name="adj2" fmla="val 88841"/>
                  <a:gd name="adj3" fmla="val 22242"/>
                </a:avLst>
              </a:prstGeom>
              <a:solidFill>
                <a:srgbClr val="93683D">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1200">
                  <a:solidFill>
                    <a:prstClr val="black"/>
                  </a:solidFill>
                  <a:latin typeface="Politica" panose="02000503000000000000" pitchFamily="2" charset="0"/>
                  <a:ea typeface="HYQIHEIX1-45W EXTRALIGHT" pitchFamily="18" charset="-122"/>
                  <a:cs typeface="Arial" panose="020B0604020202020204" pitchFamily="34" charset="0"/>
                </a:endParaRPr>
              </a:p>
            </p:txBody>
          </p:sp>
        </p:grpSp>
        <p:sp>
          <p:nvSpPr>
            <p:cNvPr id="149" name="矩形 148"/>
            <p:cNvSpPr/>
            <p:nvPr/>
          </p:nvSpPr>
          <p:spPr>
            <a:xfrm>
              <a:off x="2987573" y="3495725"/>
              <a:ext cx="790601" cy="707885"/>
            </a:xfrm>
            <a:prstGeom prst="rect">
              <a:avLst/>
            </a:prstGeom>
          </p:spPr>
          <p:txBody>
            <a:bodyPr wrap="none">
              <a:spAutoFit/>
            </a:bodyPr>
            <a:lstStyle/>
            <a:p>
              <a:pPr algn="ctr">
                <a:defRPr/>
              </a:pPr>
              <a:r>
                <a:rPr kumimoji="1" lang="en-US" altLang="zh-CN" sz="4000" b="1" dirty="0">
                  <a:solidFill>
                    <a:srgbClr val="93683D"/>
                  </a:solidFill>
                  <a:latin typeface="Politica" panose="02000503000000000000" pitchFamily="2" charset="0"/>
                  <a:ea typeface="HYQIHEIX1-45W EXTRALIGHT" pitchFamily="18" charset="-122"/>
                  <a:cs typeface="Arial" panose="020B0604020202020204" pitchFamily="34" charset="0"/>
                </a:rPr>
                <a:t>F</a:t>
              </a:r>
              <a:r>
                <a:rPr kumimoji="1" lang="en-US" altLang="zh-CN" sz="4000" b="1" u="sng" dirty="0">
                  <a:solidFill>
                    <a:srgbClr val="C00000"/>
                  </a:solidFill>
                  <a:latin typeface="Politica" panose="02000503000000000000" pitchFamily="2" charset="0"/>
                  <a:ea typeface="HYQIHEIX1-45W EXTRALIGHT" pitchFamily="18" charset="-122"/>
                  <a:cs typeface="Arial" panose="020B0604020202020204" pitchFamily="34" charset="0"/>
                </a:rPr>
                <a:t>E</a:t>
              </a:r>
              <a:r>
                <a:rPr kumimoji="1" lang="en-US" altLang="zh-CN" sz="4000" b="1" dirty="0">
                  <a:solidFill>
                    <a:srgbClr val="93683D"/>
                  </a:solidFill>
                  <a:latin typeface="Politica" panose="02000503000000000000" pitchFamily="2" charset="0"/>
                  <a:ea typeface="HYQIHEIX1-45W EXTRALIGHT" pitchFamily="18" charset="-122"/>
                  <a:cs typeface="Arial" panose="020B0604020202020204" pitchFamily="34" charset="0"/>
                </a:rPr>
                <a:t>S</a:t>
              </a:r>
              <a:endParaRPr kumimoji="1" lang="zh-CN" altLang="en-US" sz="4000" b="1"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150" name="矩形 149"/>
            <p:cNvSpPr/>
            <p:nvPr/>
          </p:nvSpPr>
          <p:spPr>
            <a:xfrm>
              <a:off x="1368474" y="6186810"/>
              <a:ext cx="4166900" cy="356654"/>
            </a:xfrm>
            <a:prstGeom prst="rect">
              <a:avLst/>
            </a:prstGeom>
          </p:spPr>
          <p:txBody>
            <a:bodyPr wrap="none">
              <a:spAutoFit/>
            </a:bodyPr>
            <a:lstStyle/>
            <a:p>
              <a:pPr algn="ctr">
                <a:defRPr/>
              </a:pPr>
              <a:r>
                <a:rPr kumimoji="1" lang="en-US" altLang="zh-TW" sz="1400" dirty="0">
                  <a:solidFill>
                    <a:srgbClr val="93683D"/>
                  </a:solidFill>
                  <a:latin typeface="Politica" panose="02000503000000000000" pitchFamily="2" charset="0"/>
                  <a:cs typeface="Arial" panose="020B0604020202020204" pitchFamily="34" charset="0"/>
                </a:rPr>
                <a:t>PROFOUND</a:t>
              </a:r>
              <a:r>
                <a:rPr kumimoji="1" lang="zh-TW" altLang="en-US" sz="1400" dirty="0">
                  <a:solidFill>
                    <a:srgbClr val="93683D"/>
                  </a:solidFill>
                  <a:latin typeface="Politica" panose="02000503000000000000" pitchFamily="2" charset="0"/>
                  <a:cs typeface="Arial" panose="020B0604020202020204" pitchFamily="34" charset="0"/>
                </a:rPr>
                <a:t> </a:t>
              </a:r>
              <a:r>
                <a:rPr kumimoji="1" lang="en-US" altLang="zh-TW" sz="1400" dirty="0">
                  <a:solidFill>
                    <a:srgbClr val="93683D"/>
                  </a:solidFill>
                  <a:latin typeface="Politica" panose="02000503000000000000" pitchFamily="2" charset="0"/>
                  <a:cs typeface="Arial" panose="020B0604020202020204" pitchFamily="34" charset="0"/>
                </a:rPr>
                <a:t>INDUSTRY</a:t>
              </a:r>
              <a:r>
                <a:rPr kumimoji="1" lang="zh-TW" altLang="en-US" sz="1400" dirty="0">
                  <a:solidFill>
                    <a:srgbClr val="93683D"/>
                  </a:solidFill>
                  <a:latin typeface="Politica" panose="02000503000000000000" pitchFamily="2" charset="0"/>
                  <a:cs typeface="Arial" panose="020B0604020202020204" pitchFamily="34" charset="0"/>
                </a:rPr>
                <a:t> </a:t>
              </a:r>
              <a:r>
                <a:rPr kumimoji="1" lang="en-US" altLang="zh-TW" sz="1400" dirty="0">
                  <a:solidFill>
                    <a:srgbClr val="93683D"/>
                  </a:solidFill>
                  <a:latin typeface="Politica" panose="02000503000000000000" pitchFamily="2" charset="0"/>
                  <a:cs typeface="Arial" panose="020B0604020202020204" pitchFamily="34" charset="0"/>
                </a:rPr>
                <a:t>OPERATIONS</a:t>
              </a:r>
              <a:r>
                <a:rPr kumimoji="1" lang="zh-TW" altLang="en-US" sz="1400" dirty="0">
                  <a:solidFill>
                    <a:srgbClr val="93683D"/>
                  </a:solidFill>
                  <a:latin typeface="Politica" panose="02000503000000000000" pitchFamily="2" charset="0"/>
                  <a:cs typeface="Arial" panose="020B0604020202020204" pitchFamily="34" charset="0"/>
                </a:rPr>
                <a:t> </a:t>
              </a:r>
              <a:r>
                <a:rPr kumimoji="1" lang="en-US" altLang="zh-TW" sz="1400" dirty="0">
                  <a:solidFill>
                    <a:srgbClr val="93683D"/>
                  </a:solidFill>
                  <a:latin typeface="Politica" panose="02000503000000000000" pitchFamily="2" charset="0"/>
                  <a:cs typeface="Arial" panose="020B0604020202020204" pitchFamily="34" charset="0"/>
                </a:rPr>
                <a:t>+</a:t>
              </a:r>
              <a:r>
                <a:rPr kumimoji="1" lang="zh-TW" altLang="en-US" sz="1400" dirty="0">
                  <a:solidFill>
                    <a:srgbClr val="93683D"/>
                  </a:solidFill>
                  <a:latin typeface="Politica" panose="02000503000000000000" pitchFamily="2" charset="0"/>
                  <a:cs typeface="Arial" panose="020B0604020202020204" pitchFamily="34" charset="0"/>
                </a:rPr>
                <a:t> </a:t>
              </a:r>
              <a:r>
                <a:rPr kumimoji="1" lang="en-US" altLang="zh-TW" sz="1400" dirty="0">
                  <a:solidFill>
                    <a:srgbClr val="93683D"/>
                  </a:solidFill>
                  <a:latin typeface="Politica" panose="02000503000000000000" pitchFamily="2" charset="0"/>
                  <a:cs typeface="Arial" panose="020B0604020202020204" pitchFamily="34" charset="0"/>
                </a:rPr>
                <a:t>INDUSTRIAL</a:t>
              </a:r>
              <a:r>
                <a:rPr kumimoji="1" lang="zh-TW" altLang="en-US" sz="1400" dirty="0">
                  <a:solidFill>
                    <a:srgbClr val="93683D"/>
                  </a:solidFill>
                  <a:latin typeface="Politica" panose="02000503000000000000" pitchFamily="2" charset="0"/>
                  <a:cs typeface="Arial" panose="020B0604020202020204" pitchFamily="34" charset="0"/>
                </a:rPr>
                <a:t> </a:t>
              </a:r>
              <a:r>
                <a:rPr kumimoji="1" lang="en-US" altLang="zh-TW" sz="1400" dirty="0">
                  <a:solidFill>
                    <a:srgbClr val="93683D"/>
                  </a:solidFill>
                  <a:latin typeface="Politica" panose="02000503000000000000" pitchFamily="2" charset="0"/>
                  <a:cs typeface="Arial" panose="020B0604020202020204" pitchFamily="34" charset="0"/>
                </a:rPr>
                <a:t>INVESTMENT</a:t>
              </a:r>
              <a:endParaRPr kumimoji="1" lang="zh-CN" altLang="en-US" sz="1400" dirty="0">
                <a:solidFill>
                  <a:srgbClr val="93683D"/>
                </a:solidFill>
                <a:latin typeface="Politica" panose="02000503000000000000" pitchFamily="2" charset="0"/>
                <a:cs typeface="Arial" panose="020B0604020202020204" pitchFamily="34" charset="0"/>
              </a:endParaRPr>
            </a:p>
          </p:txBody>
        </p:sp>
        <p:sp>
          <p:nvSpPr>
            <p:cNvPr id="151" name="椭圆 150"/>
            <p:cNvSpPr/>
            <p:nvPr/>
          </p:nvSpPr>
          <p:spPr>
            <a:xfrm>
              <a:off x="2748182" y="1323961"/>
              <a:ext cx="1277746" cy="1277746"/>
            </a:xfrm>
            <a:prstGeom prst="ellipse">
              <a:avLst/>
            </a:prstGeom>
            <a:solidFill>
              <a:srgbClr val="93683D"/>
            </a:solidFill>
            <a:ln w="146050">
              <a:solidFill>
                <a:srgbClr val="93683D">
                  <a:alpha val="5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52" name="椭圆 151"/>
            <p:cNvSpPr/>
            <p:nvPr/>
          </p:nvSpPr>
          <p:spPr>
            <a:xfrm>
              <a:off x="936002" y="4161256"/>
              <a:ext cx="1277746" cy="1277746"/>
            </a:xfrm>
            <a:prstGeom prst="ellipse">
              <a:avLst/>
            </a:prstGeom>
            <a:solidFill>
              <a:schemeClr val="accent4">
                <a:lumMod val="75000"/>
              </a:schemeClr>
            </a:solidFill>
            <a:ln w="155575">
              <a:solidFill>
                <a:schemeClr val="accent4">
                  <a:lumMod val="75000"/>
                  <a:alpha val="3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54" name="椭圆 153"/>
            <p:cNvSpPr/>
            <p:nvPr/>
          </p:nvSpPr>
          <p:spPr>
            <a:xfrm>
              <a:off x="4502162" y="4141280"/>
              <a:ext cx="1277746" cy="1277746"/>
            </a:xfrm>
            <a:prstGeom prst="ellipse">
              <a:avLst/>
            </a:prstGeom>
            <a:solidFill>
              <a:srgbClr val="C4AD8F"/>
            </a:solidFill>
            <a:ln w="142875">
              <a:solidFill>
                <a:srgbClr val="C4AD8F">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grpSp>
          <p:nvGrpSpPr>
            <p:cNvPr id="155" name="组合 154"/>
            <p:cNvGrpSpPr/>
            <p:nvPr/>
          </p:nvGrpSpPr>
          <p:grpSpPr>
            <a:xfrm rot="5400000">
              <a:off x="3122717" y="3015593"/>
              <a:ext cx="520308" cy="276106"/>
              <a:chOff x="1978021" y="2744484"/>
              <a:chExt cx="1546016" cy="820409"/>
            </a:xfrm>
          </p:grpSpPr>
          <p:sp>
            <p:nvSpPr>
              <p:cNvPr id="178" name="矩形 6"/>
              <p:cNvSpPr/>
              <p:nvPr/>
            </p:nvSpPr>
            <p:spPr>
              <a:xfrm>
                <a:off x="1979000" y="2744484"/>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79" name="矩形 6"/>
              <p:cNvSpPr/>
              <p:nvPr/>
            </p:nvSpPr>
            <p:spPr>
              <a:xfrm rot="10800000">
                <a:off x="1978021" y="3154742"/>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grpSp>
        <p:grpSp>
          <p:nvGrpSpPr>
            <p:cNvPr id="163" name="组合 162"/>
            <p:cNvGrpSpPr/>
            <p:nvPr/>
          </p:nvGrpSpPr>
          <p:grpSpPr>
            <a:xfrm rot="1800000">
              <a:off x="3781264" y="4147961"/>
              <a:ext cx="520308" cy="276108"/>
              <a:chOff x="1978021" y="2744484"/>
              <a:chExt cx="1546016" cy="820409"/>
            </a:xfrm>
          </p:grpSpPr>
          <p:sp>
            <p:nvSpPr>
              <p:cNvPr id="176" name="矩形 6"/>
              <p:cNvSpPr/>
              <p:nvPr/>
            </p:nvSpPr>
            <p:spPr>
              <a:xfrm>
                <a:off x="1979000" y="2744484"/>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77" name="矩形 6"/>
              <p:cNvSpPr/>
              <p:nvPr/>
            </p:nvSpPr>
            <p:spPr>
              <a:xfrm rot="10800000">
                <a:off x="1978021" y="3154742"/>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grpSp>
        <p:grpSp>
          <p:nvGrpSpPr>
            <p:cNvPr id="164" name="组合 163"/>
            <p:cNvGrpSpPr/>
            <p:nvPr/>
          </p:nvGrpSpPr>
          <p:grpSpPr>
            <a:xfrm rot="9000000">
              <a:off x="2453533" y="4195304"/>
              <a:ext cx="520308" cy="276108"/>
              <a:chOff x="1978021" y="2744484"/>
              <a:chExt cx="1546016" cy="820409"/>
            </a:xfrm>
          </p:grpSpPr>
          <p:sp>
            <p:nvSpPr>
              <p:cNvPr id="174" name="矩形 6"/>
              <p:cNvSpPr/>
              <p:nvPr/>
            </p:nvSpPr>
            <p:spPr>
              <a:xfrm>
                <a:off x="1979000" y="2744484"/>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75" name="矩形 6"/>
              <p:cNvSpPr/>
              <p:nvPr/>
            </p:nvSpPr>
            <p:spPr>
              <a:xfrm rot="10800000">
                <a:off x="1978021" y="3154742"/>
                <a:ext cx="1545037" cy="410151"/>
              </a:xfrm>
              <a:custGeom>
                <a:avLst/>
                <a:gdLst>
                  <a:gd name="connsiteX0" fmla="*/ 0 w 1590119"/>
                  <a:gd name="connsiteY0" fmla="*/ 0 h 322458"/>
                  <a:gd name="connsiteX1" fmla="*/ 1590119 w 1590119"/>
                  <a:gd name="connsiteY1" fmla="*/ 0 h 322458"/>
                  <a:gd name="connsiteX2" fmla="*/ 1590119 w 1590119"/>
                  <a:gd name="connsiteY2" fmla="*/ 322458 h 322458"/>
                  <a:gd name="connsiteX3" fmla="*/ 0 w 1590119"/>
                  <a:gd name="connsiteY3" fmla="*/ 322458 h 322458"/>
                  <a:gd name="connsiteX4" fmla="*/ 0 w 1590119"/>
                  <a:gd name="connsiteY4" fmla="*/ 0 h 322458"/>
                  <a:gd name="connsiteX0-1" fmla="*/ 0 w 1590119"/>
                  <a:gd name="connsiteY0-2" fmla="*/ 10036 h 332494"/>
                  <a:gd name="connsiteX1-3" fmla="*/ 1219405 w 1590119"/>
                  <a:gd name="connsiteY1-4" fmla="*/ 0 h 332494"/>
                  <a:gd name="connsiteX2-5" fmla="*/ 1590119 w 1590119"/>
                  <a:gd name="connsiteY2-6" fmla="*/ 10036 h 332494"/>
                  <a:gd name="connsiteX3-7" fmla="*/ 1590119 w 1590119"/>
                  <a:gd name="connsiteY3-8" fmla="*/ 332494 h 332494"/>
                  <a:gd name="connsiteX4-9" fmla="*/ 0 w 1590119"/>
                  <a:gd name="connsiteY4-10" fmla="*/ 332494 h 332494"/>
                  <a:gd name="connsiteX5" fmla="*/ 0 w 1590119"/>
                  <a:gd name="connsiteY5" fmla="*/ 10036 h 332494"/>
                  <a:gd name="connsiteX0-11" fmla="*/ 0 w 1590119"/>
                  <a:gd name="connsiteY0-12" fmla="*/ 332509 h 654967"/>
                  <a:gd name="connsiteX1-13" fmla="*/ 1219405 w 1590119"/>
                  <a:gd name="connsiteY1-14" fmla="*/ 322473 h 654967"/>
                  <a:gd name="connsiteX2-15" fmla="*/ 1243756 w 1590119"/>
                  <a:gd name="connsiteY2-16" fmla="*/ 0 h 654967"/>
                  <a:gd name="connsiteX3-17" fmla="*/ 1590119 w 1590119"/>
                  <a:gd name="connsiteY3-18" fmla="*/ 654967 h 654967"/>
                  <a:gd name="connsiteX4-19" fmla="*/ 0 w 1590119"/>
                  <a:gd name="connsiteY4-20" fmla="*/ 654967 h 654967"/>
                  <a:gd name="connsiteX5-21" fmla="*/ 0 w 1590119"/>
                  <a:gd name="connsiteY5-22" fmla="*/ 332509 h 654967"/>
                  <a:gd name="connsiteX0-23" fmla="*/ 0 w 2185864"/>
                  <a:gd name="connsiteY0-24" fmla="*/ 332509 h 654967"/>
                  <a:gd name="connsiteX1-25" fmla="*/ 1219405 w 2185864"/>
                  <a:gd name="connsiteY1-26" fmla="*/ 322473 h 654967"/>
                  <a:gd name="connsiteX2-27" fmla="*/ 1243756 w 2185864"/>
                  <a:gd name="connsiteY2-28" fmla="*/ 0 h 654967"/>
                  <a:gd name="connsiteX3-29" fmla="*/ 2185864 w 2185864"/>
                  <a:gd name="connsiteY3-30" fmla="*/ 654967 h 654967"/>
                  <a:gd name="connsiteX4-31" fmla="*/ 0 w 2185864"/>
                  <a:gd name="connsiteY4-32" fmla="*/ 654967 h 654967"/>
                  <a:gd name="connsiteX5-33" fmla="*/ 0 w 2185864"/>
                  <a:gd name="connsiteY5-34" fmla="*/ 332509 h 654967"/>
                  <a:gd name="connsiteX0-35" fmla="*/ 0 w 2185864"/>
                  <a:gd name="connsiteY0-36" fmla="*/ 332509 h 654967"/>
                  <a:gd name="connsiteX1-37" fmla="*/ 1427223 w 2185864"/>
                  <a:gd name="connsiteY1-38" fmla="*/ 322473 h 654967"/>
                  <a:gd name="connsiteX2-39" fmla="*/ 1243756 w 2185864"/>
                  <a:gd name="connsiteY2-40" fmla="*/ 0 h 654967"/>
                  <a:gd name="connsiteX3-41" fmla="*/ 2185864 w 2185864"/>
                  <a:gd name="connsiteY3-42" fmla="*/ 654967 h 654967"/>
                  <a:gd name="connsiteX4-43" fmla="*/ 0 w 2185864"/>
                  <a:gd name="connsiteY4-44" fmla="*/ 654967 h 654967"/>
                  <a:gd name="connsiteX5-45" fmla="*/ 0 w 2185864"/>
                  <a:gd name="connsiteY5-46" fmla="*/ 332509 h 654967"/>
                  <a:gd name="connsiteX0-47" fmla="*/ 0 w 2185864"/>
                  <a:gd name="connsiteY0-48" fmla="*/ 138546 h 461004"/>
                  <a:gd name="connsiteX1-49" fmla="*/ 1427223 w 2185864"/>
                  <a:gd name="connsiteY1-50" fmla="*/ 128510 h 461004"/>
                  <a:gd name="connsiteX2-51" fmla="*/ 1396156 w 2185864"/>
                  <a:gd name="connsiteY2-52" fmla="*/ 0 h 461004"/>
                  <a:gd name="connsiteX3-53" fmla="*/ 2185864 w 2185864"/>
                  <a:gd name="connsiteY3-54" fmla="*/ 461004 h 461004"/>
                  <a:gd name="connsiteX4-55" fmla="*/ 0 w 2185864"/>
                  <a:gd name="connsiteY4-56" fmla="*/ 461004 h 461004"/>
                  <a:gd name="connsiteX5-57" fmla="*/ 0 w 2185864"/>
                  <a:gd name="connsiteY5-58" fmla="*/ 138546 h 461004"/>
                  <a:gd name="connsiteX0-59" fmla="*/ 0 w 2185864"/>
                  <a:gd name="connsiteY0-60" fmla="*/ 651165 h 973623"/>
                  <a:gd name="connsiteX1-61" fmla="*/ 1427223 w 2185864"/>
                  <a:gd name="connsiteY1-62" fmla="*/ 641129 h 973623"/>
                  <a:gd name="connsiteX2-63" fmla="*/ 1423865 w 2185864"/>
                  <a:gd name="connsiteY2-64" fmla="*/ 0 h 973623"/>
                  <a:gd name="connsiteX3-65" fmla="*/ 2185864 w 2185864"/>
                  <a:gd name="connsiteY3-66" fmla="*/ 973623 h 973623"/>
                  <a:gd name="connsiteX4-67" fmla="*/ 0 w 2185864"/>
                  <a:gd name="connsiteY4-68" fmla="*/ 973623 h 973623"/>
                  <a:gd name="connsiteX5-69" fmla="*/ 0 w 2185864"/>
                  <a:gd name="connsiteY5-70" fmla="*/ 651165 h 973623"/>
                  <a:gd name="connsiteX0-71" fmla="*/ 0 w 2185864"/>
                  <a:gd name="connsiteY0-72" fmla="*/ 166256 h 488714"/>
                  <a:gd name="connsiteX1-73" fmla="*/ 1427223 w 2185864"/>
                  <a:gd name="connsiteY1-74" fmla="*/ 156220 h 488714"/>
                  <a:gd name="connsiteX2-75" fmla="*/ 1410010 w 2185864"/>
                  <a:gd name="connsiteY2-76" fmla="*/ 0 h 488714"/>
                  <a:gd name="connsiteX3-77" fmla="*/ 2185864 w 2185864"/>
                  <a:gd name="connsiteY3-78" fmla="*/ 488714 h 488714"/>
                  <a:gd name="connsiteX4-79" fmla="*/ 0 w 2185864"/>
                  <a:gd name="connsiteY4-80" fmla="*/ 488714 h 488714"/>
                  <a:gd name="connsiteX5-81" fmla="*/ 0 w 2185864"/>
                  <a:gd name="connsiteY5-82" fmla="*/ 166256 h 488714"/>
                  <a:gd name="connsiteX0-83" fmla="*/ 0 w 2185864"/>
                  <a:gd name="connsiteY0-84" fmla="*/ 166256 h 488714"/>
                  <a:gd name="connsiteX1-85" fmla="*/ 1427223 w 2185864"/>
                  <a:gd name="connsiteY1-86" fmla="*/ 156220 h 488714"/>
                  <a:gd name="connsiteX2-87" fmla="*/ 1410010 w 2185864"/>
                  <a:gd name="connsiteY2-88" fmla="*/ 0 h 488714"/>
                  <a:gd name="connsiteX3-89" fmla="*/ 2185864 w 2185864"/>
                  <a:gd name="connsiteY3-90" fmla="*/ 488714 h 488714"/>
                  <a:gd name="connsiteX4-91" fmla="*/ 0 w 2185864"/>
                  <a:gd name="connsiteY4-92" fmla="*/ 488714 h 488714"/>
                  <a:gd name="connsiteX5-93" fmla="*/ 0 w 2185864"/>
                  <a:gd name="connsiteY5-94" fmla="*/ 166256 h 488714"/>
                  <a:gd name="connsiteX0-95" fmla="*/ 0 w 2185864"/>
                  <a:gd name="connsiteY0-96" fmla="*/ 263238 h 585696"/>
                  <a:gd name="connsiteX1-97" fmla="*/ 1427223 w 2185864"/>
                  <a:gd name="connsiteY1-98" fmla="*/ 253202 h 585696"/>
                  <a:gd name="connsiteX2-99" fmla="*/ 1423865 w 2185864"/>
                  <a:gd name="connsiteY2-100" fmla="*/ 0 h 585696"/>
                  <a:gd name="connsiteX3-101" fmla="*/ 2185864 w 2185864"/>
                  <a:gd name="connsiteY3-102" fmla="*/ 585696 h 585696"/>
                  <a:gd name="connsiteX4-103" fmla="*/ 0 w 2185864"/>
                  <a:gd name="connsiteY4-104" fmla="*/ 585696 h 585696"/>
                  <a:gd name="connsiteX5-105" fmla="*/ 0 w 2185864"/>
                  <a:gd name="connsiteY5-106" fmla="*/ 263238 h 585696"/>
                  <a:gd name="connsiteX0-107" fmla="*/ 0 w 2185864"/>
                  <a:gd name="connsiteY0-108" fmla="*/ 138547 h 461005"/>
                  <a:gd name="connsiteX1-109" fmla="*/ 1427223 w 2185864"/>
                  <a:gd name="connsiteY1-110" fmla="*/ 128511 h 461005"/>
                  <a:gd name="connsiteX2-111" fmla="*/ 1410011 w 2185864"/>
                  <a:gd name="connsiteY2-112" fmla="*/ 0 h 461005"/>
                  <a:gd name="connsiteX3-113" fmla="*/ 2185864 w 2185864"/>
                  <a:gd name="connsiteY3-114" fmla="*/ 461005 h 461005"/>
                  <a:gd name="connsiteX4-115" fmla="*/ 0 w 2185864"/>
                  <a:gd name="connsiteY4-116" fmla="*/ 461005 h 461005"/>
                  <a:gd name="connsiteX5-117" fmla="*/ 0 w 2185864"/>
                  <a:gd name="connsiteY5-118" fmla="*/ 138547 h 461005"/>
                  <a:gd name="connsiteX0-119" fmla="*/ 0 w 2185864"/>
                  <a:gd name="connsiteY0-120" fmla="*/ 138547 h 461005"/>
                  <a:gd name="connsiteX1-121" fmla="*/ 1407699 w 2185864"/>
                  <a:gd name="connsiteY1-122" fmla="*/ 151290 h 461005"/>
                  <a:gd name="connsiteX2-123" fmla="*/ 1410011 w 2185864"/>
                  <a:gd name="connsiteY2-124" fmla="*/ 0 h 461005"/>
                  <a:gd name="connsiteX3-125" fmla="*/ 2185864 w 2185864"/>
                  <a:gd name="connsiteY3-126" fmla="*/ 461005 h 461005"/>
                  <a:gd name="connsiteX4-127" fmla="*/ 0 w 2185864"/>
                  <a:gd name="connsiteY4-128" fmla="*/ 461005 h 461005"/>
                  <a:gd name="connsiteX5-129" fmla="*/ 0 w 2185864"/>
                  <a:gd name="connsiteY5-130" fmla="*/ 138547 h 461005"/>
                  <a:gd name="connsiteX0-131" fmla="*/ 0 w 2185864"/>
                  <a:gd name="connsiteY0-132" fmla="*/ 138547 h 461005"/>
                  <a:gd name="connsiteX1-133" fmla="*/ 1407699 w 2185864"/>
                  <a:gd name="connsiteY1-134" fmla="*/ 151290 h 461005"/>
                  <a:gd name="connsiteX2-135" fmla="*/ 1410011 w 2185864"/>
                  <a:gd name="connsiteY2-136" fmla="*/ 0 h 461005"/>
                  <a:gd name="connsiteX3-137" fmla="*/ 2185864 w 2185864"/>
                  <a:gd name="connsiteY3-138" fmla="*/ 461005 h 461005"/>
                  <a:gd name="connsiteX4-139" fmla="*/ 0 w 2185864"/>
                  <a:gd name="connsiteY4-140" fmla="*/ 461005 h 461005"/>
                  <a:gd name="connsiteX5-141" fmla="*/ 0 w 2185864"/>
                  <a:gd name="connsiteY5-142" fmla="*/ 138547 h 461005"/>
                  <a:gd name="connsiteX0-143" fmla="*/ 0 w 2185864"/>
                  <a:gd name="connsiteY0-144" fmla="*/ 138547 h 461005"/>
                  <a:gd name="connsiteX1-145" fmla="*/ 1407699 w 2185864"/>
                  <a:gd name="connsiteY1-146" fmla="*/ 151290 h 461005"/>
                  <a:gd name="connsiteX2-147" fmla="*/ 1410011 w 2185864"/>
                  <a:gd name="connsiteY2-148" fmla="*/ 0 h 461005"/>
                  <a:gd name="connsiteX3-149" fmla="*/ 2185864 w 2185864"/>
                  <a:gd name="connsiteY3-150" fmla="*/ 461005 h 461005"/>
                  <a:gd name="connsiteX4-151" fmla="*/ 0 w 2185864"/>
                  <a:gd name="connsiteY4-152" fmla="*/ 461005 h 461005"/>
                  <a:gd name="connsiteX5-153" fmla="*/ 0 w 2185864"/>
                  <a:gd name="connsiteY5-154" fmla="*/ 138547 h 461005"/>
                  <a:gd name="connsiteX0-155" fmla="*/ 0 w 2185864"/>
                  <a:gd name="connsiteY0-156" fmla="*/ 138547 h 461005"/>
                  <a:gd name="connsiteX1-157" fmla="*/ 1407699 w 2185864"/>
                  <a:gd name="connsiteY1-158" fmla="*/ 151290 h 461005"/>
                  <a:gd name="connsiteX2-159" fmla="*/ 1410011 w 2185864"/>
                  <a:gd name="connsiteY2-160" fmla="*/ 0 h 461005"/>
                  <a:gd name="connsiteX3-161" fmla="*/ 2185864 w 2185864"/>
                  <a:gd name="connsiteY3-162" fmla="*/ 461005 h 461005"/>
                  <a:gd name="connsiteX4-163" fmla="*/ 0 w 2185864"/>
                  <a:gd name="connsiteY4-164" fmla="*/ 461005 h 461005"/>
                  <a:gd name="connsiteX5-165" fmla="*/ 0 w 2185864"/>
                  <a:gd name="connsiteY5-166" fmla="*/ 138547 h 461005"/>
                  <a:gd name="connsiteX0-167" fmla="*/ 0 w 2185864"/>
                  <a:gd name="connsiteY0-168" fmla="*/ 203628 h 526086"/>
                  <a:gd name="connsiteX1-169" fmla="*/ 1407699 w 2185864"/>
                  <a:gd name="connsiteY1-170" fmla="*/ 216371 h 526086"/>
                  <a:gd name="connsiteX2-171" fmla="*/ 1410011 w 2185864"/>
                  <a:gd name="connsiteY2-172" fmla="*/ 0 h 526086"/>
                  <a:gd name="connsiteX3-173" fmla="*/ 2185864 w 2185864"/>
                  <a:gd name="connsiteY3-174" fmla="*/ 526086 h 526086"/>
                  <a:gd name="connsiteX4-175" fmla="*/ 0 w 2185864"/>
                  <a:gd name="connsiteY4-176" fmla="*/ 526086 h 526086"/>
                  <a:gd name="connsiteX5-177" fmla="*/ 0 w 2185864"/>
                  <a:gd name="connsiteY5-178" fmla="*/ 203628 h 5260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2185864" h="526086">
                    <a:moveTo>
                      <a:pt x="0" y="203628"/>
                    </a:moveTo>
                    <a:lnTo>
                      <a:pt x="1407699" y="216371"/>
                    </a:lnTo>
                    <a:cubicBezTo>
                      <a:pt x="1409834" y="214177"/>
                      <a:pt x="1411969" y="3575"/>
                      <a:pt x="1410011" y="0"/>
                    </a:cubicBezTo>
                    <a:lnTo>
                      <a:pt x="2185864" y="526086"/>
                    </a:lnTo>
                    <a:lnTo>
                      <a:pt x="0" y="526086"/>
                    </a:lnTo>
                    <a:lnTo>
                      <a:pt x="0" y="203628"/>
                    </a:lnTo>
                    <a:close/>
                  </a:path>
                </a:pathLst>
              </a:custGeom>
              <a:gradFill flip="none" rotWithShape="1">
                <a:gsLst>
                  <a:gs pos="1000">
                    <a:srgbClr val="93683D">
                      <a:alpha val="0"/>
                    </a:srgbClr>
                  </a:gs>
                  <a:gs pos="100000">
                    <a:srgbClr val="93683D"/>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grpSp>
        <p:sp>
          <p:nvSpPr>
            <p:cNvPr id="165" name="弧 164"/>
            <p:cNvSpPr/>
            <p:nvPr/>
          </p:nvSpPr>
          <p:spPr>
            <a:xfrm rot="19010760">
              <a:off x="1978426" y="2368924"/>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endParaRPr>
            </a:p>
          </p:txBody>
        </p:sp>
        <p:sp>
          <p:nvSpPr>
            <p:cNvPr id="166" name="弧 165"/>
            <p:cNvSpPr/>
            <p:nvPr/>
          </p:nvSpPr>
          <p:spPr>
            <a:xfrm rot="16592395">
              <a:off x="1380965" y="3406490"/>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endParaRPr>
            </a:p>
          </p:txBody>
        </p:sp>
        <p:grpSp>
          <p:nvGrpSpPr>
            <p:cNvPr id="167" name="组合 166"/>
            <p:cNvGrpSpPr/>
            <p:nvPr/>
          </p:nvGrpSpPr>
          <p:grpSpPr>
            <a:xfrm rot="7200000">
              <a:off x="3857399" y="2265865"/>
              <a:ext cx="1334774" cy="1774878"/>
              <a:chOff x="3712088" y="2368924"/>
              <a:chExt cx="1334774" cy="1774878"/>
            </a:xfrm>
          </p:grpSpPr>
          <p:sp>
            <p:nvSpPr>
              <p:cNvPr id="172" name="弧 171"/>
              <p:cNvSpPr/>
              <p:nvPr/>
            </p:nvSpPr>
            <p:spPr>
              <a:xfrm rot="19010760">
                <a:off x="4170085" y="2368924"/>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endParaRPr>
              </a:p>
            </p:txBody>
          </p:sp>
          <p:sp>
            <p:nvSpPr>
              <p:cNvPr id="173" name="弧 172"/>
              <p:cNvSpPr/>
              <p:nvPr/>
            </p:nvSpPr>
            <p:spPr>
              <a:xfrm rot="16592395">
                <a:off x="3572623" y="3406490"/>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endParaRPr>
              </a:p>
            </p:txBody>
          </p:sp>
        </p:grpSp>
        <p:grpSp>
          <p:nvGrpSpPr>
            <p:cNvPr id="168" name="组合 167"/>
            <p:cNvGrpSpPr/>
            <p:nvPr/>
          </p:nvGrpSpPr>
          <p:grpSpPr>
            <a:xfrm rot="14400000">
              <a:off x="2739217" y="4437874"/>
              <a:ext cx="1334774" cy="1774878"/>
              <a:chOff x="3712088" y="2368924"/>
              <a:chExt cx="1334774" cy="1774878"/>
            </a:xfrm>
          </p:grpSpPr>
          <p:sp>
            <p:nvSpPr>
              <p:cNvPr id="170" name="弧 169"/>
              <p:cNvSpPr/>
              <p:nvPr/>
            </p:nvSpPr>
            <p:spPr>
              <a:xfrm rot="19010760">
                <a:off x="4170085" y="2368924"/>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endParaRPr>
              </a:p>
            </p:txBody>
          </p:sp>
          <p:sp>
            <p:nvSpPr>
              <p:cNvPr id="171" name="弧 170"/>
              <p:cNvSpPr/>
              <p:nvPr/>
            </p:nvSpPr>
            <p:spPr>
              <a:xfrm rot="16592395">
                <a:off x="3572623" y="3406490"/>
                <a:ext cx="876777" cy="597848"/>
              </a:xfrm>
              <a:prstGeom prst="arc">
                <a:avLst>
                  <a:gd name="adj1" fmla="val 14598995"/>
                  <a:gd name="adj2" fmla="val 18378044"/>
                </a:avLst>
              </a:prstGeom>
              <a:ln>
                <a:solidFill>
                  <a:srgbClr val="C4AD8F"/>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prstClr val="black"/>
                  </a:solidFill>
                </a:endParaRPr>
              </a:p>
            </p:txBody>
          </p:sp>
        </p:grpSp>
        <p:sp>
          <p:nvSpPr>
            <p:cNvPr id="169" name="文本框 168"/>
            <p:cNvSpPr txBox="1"/>
            <p:nvPr/>
          </p:nvSpPr>
          <p:spPr>
            <a:xfrm>
              <a:off x="2759105" y="1462873"/>
              <a:ext cx="1285810" cy="936214"/>
            </a:xfrm>
            <a:prstGeom prst="rect">
              <a:avLst/>
            </a:prstGeom>
            <a:noFill/>
          </p:spPr>
          <p:txBody>
            <a:bodyPr wrap="none" rtlCol="0">
              <a:spAutoFit/>
            </a:bodyPr>
            <a:lstStyle/>
            <a:p>
              <a:pPr algn="ctr"/>
              <a:r>
                <a:rPr kumimoji="1" lang="en-US" altLang="zh-TW" sz="1200" dirty="0">
                  <a:solidFill>
                    <a:schemeClr val="bg1"/>
                  </a:solidFill>
                  <a:latin typeface="Politica" panose="02000503000000000000" pitchFamily="2" charset="0"/>
                  <a:cs typeface="Arial" panose="020B0604020202020204" pitchFamily="34" charset="0"/>
                </a:rPr>
                <a:t>PROFOUND</a:t>
              </a:r>
              <a:r>
                <a:rPr kumimoji="1" lang="zh-TW" altLang="en-US" sz="1200" dirty="0">
                  <a:solidFill>
                    <a:schemeClr val="bg1"/>
                  </a:solidFill>
                  <a:latin typeface="Politica" panose="02000503000000000000" pitchFamily="2" charset="0"/>
                  <a:cs typeface="Arial" panose="020B0604020202020204" pitchFamily="34" charset="0"/>
                </a:rPr>
                <a:t> </a:t>
              </a:r>
              <a:endParaRPr kumimoji="1" lang="en-HK" altLang="zh-TW" sz="1200" dirty="0">
                <a:solidFill>
                  <a:schemeClr val="bg1"/>
                </a:solidFill>
                <a:latin typeface="Politica" panose="02000503000000000000" pitchFamily="2" charset="0"/>
                <a:cs typeface="Arial" panose="020B0604020202020204" pitchFamily="34" charset="0"/>
              </a:endParaRPr>
            </a:p>
            <a:p>
              <a:pPr algn="ctr"/>
              <a:r>
                <a:rPr kumimoji="1" lang="en-US" altLang="zh-TW" sz="1200" dirty="0">
                  <a:solidFill>
                    <a:schemeClr val="bg1"/>
                  </a:solidFill>
                  <a:latin typeface="Politica" panose="02000503000000000000" pitchFamily="2" charset="0"/>
                  <a:cs typeface="Arial" panose="020B0604020202020204" pitchFamily="34" charset="0"/>
                </a:rPr>
                <a:t>INDUSTRIAL</a:t>
              </a:r>
              <a:r>
                <a:rPr kumimoji="1" lang="zh-TW" altLang="en-US" sz="1200" dirty="0">
                  <a:solidFill>
                    <a:schemeClr val="bg1"/>
                  </a:solidFill>
                  <a:latin typeface="Politica" panose="02000503000000000000" pitchFamily="2" charset="0"/>
                  <a:cs typeface="Arial" panose="020B0604020202020204" pitchFamily="34" charset="0"/>
                </a:rPr>
                <a:t> </a:t>
              </a:r>
              <a:endParaRPr kumimoji="1" lang="en-HK" altLang="zh-TW" sz="1200" dirty="0">
                <a:solidFill>
                  <a:schemeClr val="bg1"/>
                </a:solidFill>
                <a:latin typeface="Politica" panose="02000503000000000000" pitchFamily="2" charset="0"/>
                <a:cs typeface="Arial" panose="020B0604020202020204" pitchFamily="34" charset="0"/>
              </a:endParaRPr>
            </a:p>
            <a:p>
              <a:pPr algn="ctr"/>
              <a:r>
                <a:rPr kumimoji="1" lang="en-US" altLang="zh-TW" sz="1200" dirty="0">
                  <a:solidFill>
                    <a:schemeClr val="bg1"/>
                  </a:solidFill>
                  <a:latin typeface="Politica" panose="02000503000000000000" pitchFamily="2" charset="0"/>
                  <a:cs typeface="Arial" panose="020B0604020202020204" pitchFamily="34" charset="0"/>
                </a:rPr>
                <a:t>DEVELOPMENT</a:t>
              </a:r>
            </a:p>
            <a:p>
              <a:pPr algn="ctr"/>
              <a:r>
                <a:rPr kumimoji="1" lang="en-US" altLang="zh-TW" sz="1050" dirty="0">
                  <a:solidFill>
                    <a:schemeClr val="bg1"/>
                  </a:solidFill>
                  <a:latin typeface="Politica" panose="02000503000000000000" pitchFamily="2" charset="0"/>
                  <a:ea typeface="HYQIHEIX1-45W EXTRALIGHT" pitchFamily="18" charset="-122"/>
                  <a:cs typeface="Arial" panose="020B0604020202020204" pitchFamily="34" charset="0"/>
                </a:rPr>
                <a:t>Ecosystem</a:t>
              </a:r>
              <a:r>
                <a:rPr kumimoji="1" lang="zh-TW" altLang="en-US" sz="1050" dirty="0">
                  <a:solidFill>
                    <a:schemeClr val="bg1"/>
                  </a:solidFill>
                  <a:latin typeface="Politica" panose="02000503000000000000" pitchFamily="2" charset="0"/>
                  <a:ea typeface="HYQIHEIX1-45W EXTRALIGHT" pitchFamily="18" charset="-122"/>
                  <a:cs typeface="Arial" panose="020B0604020202020204" pitchFamily="34" charset="0"/>
                </a:rPr>
                <a:t> </a:t>
              </a:r>
              <a:r>
                <a:rPr kumimoji="1" lang="en-US" altLang="zh-CN" sz="1050" dirty="0">
                  <a:solidFill>
                    <a:prstClr val="white"/>
                  </a:solidFill>
                  <a:latin typeface="HYQIHEIX1-45W EXTRALIGHT" pitchFamily="18" charset="-122"/>
                  <a:ea typeface="HYQIHEIX1-45W EXTRALIGHT" pitchFamily="18" charset="-122"/>
                  <a:cs typeface="Calibri" panose="020F0502020204030204" pitchFamily="34" charset="0"/>
                </a:rPr>
                <a:t>| </a:t>
              </a:r>
              <a:r>
                <a:rPr kumimoji="1" lang="en-US" altLang="zh-TW" sz="1050" dirty="0">
                  <a:solidFill>
                    <a:schemeClr val="bg1"/>
                  </a:solidFill>
                  <a:latin typeface="Politica" panose="02000503000000000000" pitchFamily="2" charset="0"/>
                  <a:ea typeface="HYQIHEIX1-45W EXTRALIGHT" pitchFamily="18" charset="-122"/>
                  <a:cs typeface="Arial" panose="020B0604020202020204" pitchFamily="34" charset="0"/>
                </a:rPr>
                <a:t>Synergy</a:t>
              </a:r>
              <a:endParaRPr kumimoji="1" lang="zh-CN" altLang="en-US" sz="1050" dirty="0">
                <a:solidFill>
                  <a:prstClr val="white"/>
                </a:solidFill>
                <a:latin typeface="HYQIHEIX1-45W EXTRALIGHT" pitchFamily="18" charset="-122"/>
                <a:ea typeface="HYQIHEIX1-45W EXTRALIGHT" pitchFamily="18" charset="-122"/>
                <a:cs typeface="Calibri" panose="020F0502020204030204" pitchFamily="34" charset="0"/>
              </a:endParaRPr>
            </a:p>
          </p:txBody>
        </p:sp>
      </p:grpSp>
      <p:sp>
        <p:nvSpPr>
          <p:cNvPr id="182" name="文本框 181"/>
          <p:cNvSpPr txBox="1"/>
          <p:nvPr/>
        </p:nvSpPr>
        <p:spPr>
          <a:xfrm>
            <a:off x="759592" y="4824575"/>
            <a:ext cx="1168911" cy="623248"/>
          </a:xfrm>
          <a:prstGeom prst="rect">
            <a:avLst/>
          </a:prstGeom>
          <a:noFill/>
        </p:spPr>
        <p:txBody>
          <a:bodyPr wrap="none" rtlCol="0">
            <a:spAutoFit/>
          </a:bodyPr>
          <a:lstStyle/>
          <a:p>
            <a:pPr algn="ctr"/>
            <a:r>
              <a:rPr kumimoji="1" lang="en-US" altLang="zh-TW" sz="1200" dirty="0">
                <a:solidFill>
                  <a:schemeClr val="bg1"/>
                </a:solidFill>
                <a:latin typeface="Politica" panose="02000503000000000000" pitchFamily="2" charset="0"/>
                <a:cs typeface="Arial" panose="020B0604020202020204" pitchFamily="34" charset="0"/>
              </a:rPr>
              <a:t>BUSINESS</a:t>
            </a:r>
            <a:r>
              <a:rPr kumimoji="1" lang="zh-TW" altLang="en-US" sz="1200" dirty="0">
                <a:solidFill>
                  <a:schemeClr val="bg1"/>
                </a:solidFill>
                <a:latin typeface="Politica" panose="02000503000000000000" pitchFamily="2" charset="0"/>
                <a:cs typeface="Arial" panose="020B0604020202020204" pitchFamily="34" charset="0"/>
              </a:rPr>
              <a:t> </a:t>
            </a:r>
            <a:endParaRPr kumimoji="1" lang="en-HK" altLang="zh-TW" sz="1200" dirty="0">
              <a:solidFill>
                <a:schemeClr val="bg1"/>
              </a:solidFill>
              <a:latin typeface="Politica" panose="02000503000000000000" pitchFamily="2" charset="0"/>
              <a:cs typeface="Arial" panose="020B0604020202020204" pitchFamily="34" charset="0"/>
            </a:endParaRPr>
          </a:p>
          <a:p>
            <a:pPr algn="ctr"/>
            <a:r>
              <a:rPr kumimoji="1" lang="en-US" altLang="zh-TW" sz="1200" dirty="0">
                <a:solidFill>
                  <a:schemeClr val="bg1"/>
                </a:solidFill>
                <a:latin typeface="Politica" panose="02000503000000000000" pitchFamily="2" charset="0"/>
                <a:cs typeface="Arial" panose="020B0604020202020204" pitchFamily="34" charset="0"/>
              </a:rPr>
              <a:t>OPERATIONS</a:t>
            </a:r>
            <a:br>
              <a:rPr kumimoji="1" lang="en-US" altLang="zh-CN" sz="1200" dirty="0">
                <a:solidFill>
                  <a:schemeClr val="bg1"/>
                </a:solidFill>
                <a:latin typeface="Politica" panose="02000503000000000000" pitchFamily="2" charset="0"/>
                <a:cs typeface="Arial" panose="020B0604020202020204" pitchFamily="34" charset="0"/>
              </a:rPr>
            </a:br>
            <a:r>
              <a:rPr kumimoji="1" lang="en-US" altLang="zh-TW" sz="1050" dirty="0">
                <a:solidFill>
                  <a:schemeClr val="bg1"/>
                </a:solidFill>
                <a:latin typeface="Politica" panose="02000503000000000000" pitchFamily="2" charset="0"/>
                <a:cs typeface="Arial" panose="020B0604020202020204" pitchFamily="34" charset="0"/>
              </a:rPr>
              <a:t>Management</a:t>
            </a:r>
            <a:r>
              <a:rPr kumimoji="1" lang="zh-CN" altLang="en-US" sz="1050" dirty="0">
                <a:solidFill>
                  <a:schemeClr val="bg1"/>
                </a:solidFill>
                <a:latin typeface="Politica" panose="02000503000000000000" pitchFamily="2" charset="0"/>
                <a:cs typeface="Arial" panose="020B0604020202020204" pitchFamily="34" charset="0"/>
              </a:rPr>
              <a:t> </a:t>
            </a:r>
            <a:r>
              <a:rPr kumimoji="1" lang="en-US" altLang="zh-CN" sz="1050" dirty="0">
                <a:solidFill>
                  <a:schemeClr val="bg1"/>
                </a:solidFill>
                <a:latin typeface="Politica" panose="02000503000000000000" pitchFamily="2" charset="0"/>
                <a:cs typeface="Arial" panose="020B0604020202020204" pitchFamily="34" charset="0"/>
              </a:rPr>
              <a:t>| </a:t>
            </a:r>
            <a:r>
              <a:rPr kumimoji="1" lang="en-US" altLang="zh-TW" sz="1050" dirty="0">
                <a:solidFill>
                  <a:schemeClr val="bg1"/>
                </a:solidFill>
                <a:latin typeface="Politica" panose="02000503000000000000" pitchFamily="2" charset="0"/>
                <a:cs typeface="Arial" panose="020B0604020202020204" pitchFamily="34" charset="0"/>
              </a:rPr>
              <a:t>Process</a:t>
            </a:r>
            <a:endParaRPr kumimoji="1" lang="zh-CN" altLang="en-US" sz="1050" dirty="0">
              <a:solidFill>
                <a:schemeClr val="bg1"/>
              </a:solidFill>
              <a:latin typeface="Politica" panose="02000503000000000000" pitchFamily="2" charset="0"/>
              <a:cs typeface="Arial" panose="020B0604020202020204" pitchFamily="34" charset="0"/>
            </a:endParaRPr>
          </a:p>
        </p:txBody>
      </p:sp>
      <p:sp>
        <p:nvSpPr>
          <p:cNvPr id="183" name="文本框 182"/>
          <p:cNvSpPr txBox="1"/>
          <p:nvPr/>
        </p:nvSpPr>
        <p:spPr>
          <a:xfrm>
            <a:off x="3944460" y="4813207"/>
            <a:ext cx="1024639" cy="623248"/>
          </a:xfrm>
          <a:prstGeom prst="rect">
            <a:avLst/>
          </a:prstGeom>
          <a:noFill/>
        </p:spPr>
        <p:txBody>
          <a:bodyPr wrap="none" rtlCol="0">
            <a:spAutoFit/>
          </a:bodyPr>
          <a:lstStyle/>
          <a:p>
            <a:pPr algn="ctr"/>
            <a:r>
              <a:rPr kumimoji="1" lang="en-US" altLang="zh-TW" sz="1200" dirty="0">
                <a:solidFill>
                  <a:schemeClr val="bg1"/>
                </a:solidFill>
                <a:latin typeface="Politica" panose="02000503000000000000" pitchFamily="2" charset="0"/>
                <a:cs typeface="Arial" panose="020B0604020202020204" pitchFamily="34" charset="0"/>
              </a:rPr>
              <a:t>INVESTMENT</a:t>
            </a:r>
            <a:r>
              <a:rPr kumimoji="1" lang="zh-TW" altLang="en-US" sz="1200" dirty="0">
                <a:solidFill>
                  <a:schemeClr val="bg1"/>
                </a:solidFill>
                <a:latin typeface="Politica" panose="02000503000000000000" pitchFamily="2" charset="0"/>
                <a:cs typeface="Arial" panose="020B0604020202020204" pitchFamily="34" charset="0"/>
              </a:rPr>
              <a:t> </a:t>
            </a:r>
            <a:endParaRPr kumimoji="1" lang="en-CA" altLang="zh-TW" sz="1200" dirty="0">
              <a:solidFill>
                <a:schemeClr val="bg1"/>
              </a:solidFill>
              <a:latin typeface="Politica" panose="02000503000000000000" pitchFamily="2" charset="0"/>
              <a:cs typeface="Arial" panose="020B0604020202020204" pitchFamily="34" charset="0"/>
            </a:endParaRPr>
          </a:p>
          <a:p>
            <a:pPr algn="ctr"/>
            <a:r>
              <a:rPr kumimoji="1" lang="en-US" altLang="zh-TW" sz="1200" dirty="0">
                <a:solidFill>
                  <a:schemeClr val="bg1"/>
                </a:solidFill>
                <a:latin typeface="Politica" panose="02000503000000000000" pitchFamily="2" charset="0"/>
                <a:cs typeface="Arial" panose="020B0604020202020204" pitchFamily="34" charset="0"/>
              </a:rPr>
              <a:t>AND</a:t>
            </a:r>
            <a:r>
              <a:rPr kumimoji="1" lang="zh-TW" altLang="en-US" sz="1200" dirty="0">
                <a:solidFill>
                  <a:schemeClr val="bg1"/>
                </a:solidFill>
                <a:latin typeface="Politica" panose="02000503000000000000" pitchFamily="2" charset="0"/>
                <a:cs typeface="Arial" panose="020B0604020202020204" pitchFamily="34" charset="0"/>
              </a:rPr>
              <a:t> </a:t>
            </a:r>
            <a:r>
              <a:rPr kumimoji="1" lang="en-US" altLang="zh-TW" sz="1200" dirty="0">
                <a:solidFill>
                  <a:schemeClr val="bg1"/>
                </a:solidFill>
                <a:latin typeface="Politica" panose="02000503000000000000" pitchFamily="2" charset="0"/>
                <a:cs typeface="Arial" panose="020B0604020202020204" pitchFamily="34" charset="0"/>
              </a:rPr>
              <a:t>M&amp;A</a:t>
            </a:r>
            <a:br>
              <a:rPr kumimoji="1" lang="en-US" altLang="zh-CN" sz="1200" dirty="0">
                <a:solidFill>
                  <a:schemeClr val="bg1"/>
                </a:solidFill>
                <a:latin typeface="Politica" panose="02000503000000000000" pitchFamily="2" charset="0"/>
                <a:cs typeface="Arial" panose="020B0604020202020204" pitchFamily="34" charset="0"/>
              </a:rPr>
            </a:br>
            <a:r>
              <a:rPr kumimoji="1" lang="en-US" altLang="zh-TW" sz="1050" dirty="0">
                <a:solidFill>
                  <a:schemeClr val="bg1"/>
                </a:solidFill>
                <a:latin typeface="Politica" panose="02000503000000000000" pitchFamily="2" charset="0"/>
                <a:cs typeface="Arial" panose="020B0604020202020204" pitchFamily="34" charset="0"/>
              </a:rPr>
              <a:t>Strategies</a:t>
            </a:r>
            <a:r>
              <a:rPr kumimoji="1" lang="zh-CN" altLang="en-US" sz="1050" dirty="0">
                <a:solidFill>
                  <a:schemeClr val="bg1"/>
                </a:solidFill>
                <a:latin typeface="Politica" panose="02000503000000000000" pitchFamily="2" charset="0"/>
                <a:cs typeface="Arial" panose="020B0604020202020204" pitchFamily="34" charset="0"/>
              </a:rPr>
              <a:t> </a:t>
            </a:r>
            <a:r>
              <a:rPr kumimoji="1" lang="en-US" altLang="zh-CN" sz="1050" dirty="0">
                <a:solidFill>
                  <a:schemeClr val="bg1"/>
                </a:solidFill>
                <a:latin typeface="Politica" panose="02000503000000000000" pitchFamily="2" charset="0"/>
                <a:cs typeface="Arial" panose="020B0604020202020204" pitchFamily="34" charset="0"/>
              </a:rPr>
              <a:t>| </a:t>
            </a:r>
            <a:r>
              <a:rPr kumimoji="1" lang="en-US" altLang="zh-TW" sz="1050" dirty="0">
                <a:solidFill>
                  <a:schemeClr val="bg1"/>
                </a:solidFill>
                <a:latin typeface="Politica" panose="02000503000000000000" pitchFamily="2" charset="0"/>
                <a:cs typeface="Arial" panose="020B0604020202020204" pitchFamily="34" charset="0"/>
              </a:rPr>
              <a:t>Sectors</a:t>
            </a:r>
            <a:endParaRPr kumimoji="1" lang="en-US" altLang="zh-CN" sz="1050" dirty="0">
              <a:solidFill>
                <a:schemeClr val="bg1"/>
              </a:solidFill>
              <a:latin typeface="Politica" panose="02000503000000000000" pitchFamily="2" charset="0"/>
              <a:cs typeface="Arial" panose="020B0604020202020204" pitchFamily="34" charset="0"/>
            </a:endParaRPr>
          </a:p>
        </p:txBody>
      </p:sp>
      <p:sp>
        <p:nvSpPr>
          <p:cNvPr id="10" name="文本框 9"/>
          <p:cNvSpPr txBox="1"/>
          <p:nvPr/>
        </p:nvSpPr>
        <p:spPr>
          <a:xfrm>
            <a:off x="9321271" y="4674277"/>
            <a:ext cx="16151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3200" b="0" i="0"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mn-cs"/>
                <a:sym typeface="+mn-lt"/>
              </a:rPr>
              <a:t>700</a:t>
            </a:r>
            <a:r>
              <a:rPr kumimoji="1" lang="en-US" altLang="zh-TW" sz="3200" b="0" i="0"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mn-cs"/>
                <a:sym typeface="+mn-lt"/>
              </a:rPr>
              <a:t>+</a:t>
            </a:r>
            <a:r>
              <a:rPr kumimoji="1" lang="zh-TW" altLang="en-US" sz="3200" b="0" i="0"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mn-cs"/>
                <a:sym typeface="+mn-lt"/>
              </a:rPr>
              <a:t> </a:t>
            </a:r>
            <a:endParaRPr kumimoji="1" lang="en-HK" altLang="zh-TW" sz="1400" dirty="0">
              <a:solidFill>
                <a:srgbClr val="93683D"/>
              </a:solidFill>
              <a:latin typeface="Politica" panose="02000503000000000000" pitchFamily="2" charset="0"/>
              <a:ea typeface="HYQIHEIX1-45W EXTRALIGHT" pitchFamily="18" charset="-122"/>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TW" sz="1200" b="0" i="0"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mn-cs"/>
                <a:sym typeface="+mn-lt"/>
              </a:rPr>
              <a:t>Expert</a:t>
            </a:r>
            <a:r>
              <a:rPr kumimoji="1" lang="zh-TW" altLang="en-US" sz="1200" b="0" i="0"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mn-cs"/>
                <a:sym typeface="+mn-lt"/>
              </a:rPr>
              <a:t> </a:t>
            </a:r>
            <a:r>
              <a:rPr kumimoji="1" lang="en-US" altLang="zh-TW" sz="1200" b="0" i="0"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mn-cs"/>
                <a:sym typeface="+mn-lt"/>
              </a:rPr>
              <a:t>certifications</a:t>
            </a:r>
            <a:r>
              <a:rPr kumimoji="1" lang="zh-TW" altLang="en-US" sz="1200" b="0" i="0"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mn-cs"/>
                <a:sym typeface="+mn-lt"/>
              </a:rPr>
              <a:t> </a:t>
            </a:r>
            <a:r>
              <a:rPr kumimoji="1" lang="en-US" altLang="zh-TW" sz="1200" b="0" i="0"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mn-cs"/>
                <a:sym typeface="+mn-lt"/>
              </a:rPr>
              <a:t>annually</a:t>
            </a:r>
            <a:endParaRPr kumimoji="1" lang="zh-CN" altLang="en-US" sz="1200" b="0" i="0"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mn-cs"/>
            </a:endParaRPr>
          </a:p>
        </p:txBody>
      </p:sp>
      <p:sp>
        <p:nvSpPr>
          <p:cNvPr id="12" name="文本框 11"/>
          <p:cNvSpPr txBox="1"/>
          <p:nvPr/>
        </p:nvSpPr>
        <p:spPr>
          <a:xfrm>
            <a:off x="9321271" y="5574887"/>
            <a:ext cx="16151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3200" b="0" i="0"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mn-cs"/>
                <a:sym typeface="+mn-lt"/>
              </a:rPr>
              <a:t>100+</a:t>
            </a:r>
          </a:p>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1200" dirty="0">
                <a:solidFill>
                  <a:srgbClr val="93683D"/>
                </a:solidFill>
                <a:latin typeface="Politica" panose="02000503000000000000" pitchFamily="2" charset="0"/>
                <a:ea typeface="HYQIHEIX1-45W EXTRALIGHT" pitchFamily="18" charset="-122"/>
                <a:sym typeface="+mn-lt"/>
              </a:rPr>
              <a:t>FES best practice cases </a:t>
            </a:r>
            <a:endParaRPr kumimoji="1" lang="zh-CN" altLang="en-US" sz="1200" b="0" i="0" u="none" strike="noStrike" kern="120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mn-cs"/>
            </a:endParaRPr>
          </a:p>
        </p:txBody>
      </p:sp>
      <p:sp>
        <p:nvSpPr>
          <p:cNvPr id="15" name="矩形 14"/>
          <p:cNvSpPr/>
          <p:nvPr/>
        </p:nvSpPr>
        <p:spPr>
          <a:xfrm>
            <a:off x="5714" y="187048"/>
            <a:ext cx="9335179" cy="489838"/>
          </a:xfrm>
          <a:prstGeom prst="rect">
            <a:avLst/>
          </a:prstGeom>
          <a:gradFill>
            <a:gsLst>
              <a:gs pos="1900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 name="图片 1" descr="/Users/jerrymiao/Desktop/复星Jerry/LOGO系列 杂/复星logo1-01.png复星logo1-0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4" name="Title 1">
            <a:extLst>
              <a:ext uri="{FF2B5EF4-FFF2-40B4-BE49-F238E27FC236}">
                <a16:creationId xmlns:a16="http://schemas.microsoft.com/office/drawing/2014/main" id="{C1B3A8D1-5F39-F591-F7FC-C39B49E3B8D2}"/>
              </a:ext>
            </a:extLst>
          </p:cNvPr>
          <p:cNvSpPr txBox="1"/>
          <p:nvPr/>
        </p:nvSpPr>
        <p:spPr>
          <a:xfrm>
            <a:off x="654946" y="214799"/>
            <a:ext cx="5853591" cy="546496"/>
          </a:xfrm>
          <a:prstGeom prst="rect">
            <a:avLst/>
          </a:prstGeom>
          <a:ln w="12700">
            <a:miter lim="400000"/>
          </a:ln>
        </p:spPr>
        <p:txBody>
          <a:bodyPr lIns="45719" rIns="45719" anchor="ctr">
            <a:spAutoFit/>
          </a:bodyPr>
          <a:lstStyle>
            <a:lvl1pPr>
              <a:lnSpc>
                <a:spcPct val="90000"/>
              </a:lnSpc>
              <a:defRPr sz="2800" b="1" spc="300">
                <a:solidFill>
                  <a:srgbClr val="936836"/>
                </a:solidFill>
              </a:defRPr>
            </a:lvl1pPr>
          </a:lstStyle>
          <a:p>
            <a:r>
              <a:rPr lang="en-CA" altLang="zh-CN"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FES SYSTEM</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9" name="TextBox 18">
            <a:extLst>
              <a:ext uri="{FF2B5EF4-FFF2-40B4-BE49-F238E27FC236}">
                <a16:creationId xmlns:a16="http://schemas.microsoft.com/office/drawing/2014/main" id="{F1D6184B-3B16-749F-451F-97A8B9820CFE}"/>
              </a:ext>
            </a:extLst>
          </p:cNvPr>
          <p:cNvSpPr txBox="1"/>
          <p:nvPr/>
        </p:nvSpPr>
        <p:spPr>
          <a:xfrm>
            <a:off x="7512427" y="6058937"/>
            <a:ext cx="1857473" cy="276999"/>
          </a:xfrm>
          <a:prstGeom prst="rect">
            <a:avLst/>
          </a:prstGeom>
          <a:noFill/>
        </p:spPr>
        <p:txBody>
          <a:bodyPr wrap="square">
            <a:spAutoFit/>
          </a:bodyPr>
          <a:lstStyle/>
          <a:p>
            <a:pPr algn="ctr"/>
            <a:r>
              <a:rPr kumimoji="1" lang="en-US" altLang="zh-TW" sz="1200" dirty="0">
                <a:solidFill>
                  <a:srgbClr val="93683D"/>
                </a:solidFill>
                <a:latin typeface="Politica" panose="02000503000000000000" pitchFamily="2" charset="0"/>
                <a:ea typeface="HYQIHEIX1-45W EXTRALIGHT" pitchFamily="18" charset="-122"/>
                <a:sym typeface="+mn-lt"/>
              </a:rPr>
              <a:t>Improvement</a:t>
            </a:r>
            <a:r>
              <a:rPr kumimoji="1" lang="zh-TW" altLang="en-US" sz="1200" dirty="0">
                <a:solidFill>
                  <a:srgbClr val="93683D"/>
                </a:solidFill>
                <a:latin typeface="Politica" panose="02000503000000000000" pitchFamily="2" charset="0"/>
                <a:ea typeface="HYQIHEIX1-45W EXTRALIGHT" pitchFamily="18" charset="-122"/>
                <a:sym typeface="+mn-lt"/>
              </a:rPr>
              <a:t> </a:t>
            </a:r>
            <a:r>
              <a:rPr kumimoji="1" lang="en-US" altLang="zh-TW" sz="1200" dirty="0">
                <a:solidFill>
                  <a:srgbClr val="93683D"/>
                </a:solidFill>
                <a:latin typeface="Politica" panose="02000503000000000000" pitchFamily="2" charset="0"/>
                <a:ea typeface="HYQIHEIX1-45W EXTRALIGHT" pitchFamily="18" charset="-122"/>
                <a:sym typeface="+mn-lt"/>
              </a:rPr>
              <a:t>activities</a:t>
            </a:r>
            <a:r>
              <a:rPr kumimoji="1" lang="zh-TW" altLang="en-US" sz="1200" dirty="0">
                <a:solidFill>
                  <a:srgbClr val="93683D"/>
                </a:solidFill>
                <a:latin typeface="Politica" panose="02000503000000000000" pitchFamily="2" charset="0"/>
                <a:ea typeface="HYQIHEIX1-45W EXTRALIGHT" pitchFamily="18" charset="-122"/>
                <a:sym typeface="+mn-lt"/>
              </a:rPr>
              <a:t> </a:t>
            </a:r>
            <a:r>
              <a:rPr kumimoji="1" lang="en-US" altLang="zh-TW" sz="1200" dirty="0">
                <a:solidFill>
                  <a:srgbClr val="93683D"/>
                </a:solidFill>
                <a:latin typeface="Politica" panose="02000503000000000000" pitchFamily="2" charset="0"/>
                <a:ea typeface="HYQIHEIX1-45W EXTRALIGHT" pitchFamily="18" charset="-122"/>
                <a:sym typeface="+mn-lt"/>
              </a:rPr>
              <a:t>annually</a:t>
            </a:r>
            <a:endParaRPr kumimoji="1" lang="zh-CN" altLang="en-US" sz="1200" dirty="0">
              <a:solidFill>
                <a:srgbClr val="93683D"/>
              </a:solidFill>
              <a:latin typeface="Politica" panose="02000503000000000000" pitchFamily="2" charset="0"/>
              <a:ea typeface="HYQIHEIX1-45W EXTRALIGHT" pitchFamily="18"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4817"/>
            <a:ext cx="12192000" cy="6858000"/>
          </a:xfrm>
          <a:prstGeom prst="rect">
            <a:avLst/>
          </a:prstGeom>
          <a:gradFill>
            <a:gsLst>
              <a:gs pos="30000">
                <a:srgbClr val="D7E3F4"/>
              </a:gs>
              <a:gs pos="0">
                <a:srgbClr val="C4AD8F">
                  <a:alpha val="39000"/>
                </a:srgbClr>
              </a:gs>
              <a:gs pos="100000">
                <a:schemeClr val="bg1"/>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7" name="图片 6" descr="合影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73025"/>
            <a:ext cx="12192000" cy="5760720"/>
          </a:xfrm>
          <a:prstGeom prst="rect">
            <a:avLst/>
          </a:prstGeom>
        </p:spPr>
      </p:pic>
      <p:sp>
        <p:nvSpPr>
          <p:cNvPr id="23" name="矩形 22"/>
          <p:cNvSpPr/>
          <p:nvPr/>
        </p:nvSpPr>
        <p:spPr>
          <a:xfrm>
            <a:off x="0" y="4942205"/>
            <a:ext cx="12192000" cy="1925955"/>
          </a:xfrm>
          <a:prstGeom prst="rect">
            <a:avLst/>
          </a:prstGeom>
          <a:gradFill>
            <a:gsLst>
              <a:gs pos="100000">
                <a:srgbClr val="C9B49E"/>
              </a:gs>
              <a:gs pos="0">
                <a:srgbClr val="93683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7" name="Title 1"/>
          <p:cNvSpPr txBox="1"/>
          <p:nvPr/>
        </p:nvSpPr>
        <p:spPr>
          <a:xfrm>
            <a:off x="1202366" y="868715"/>
            <a:ext cx="9787267" cy="582339"/>
          </a:xfrm>
          <a:prstGeom prst="rect">
            <a:avLst/>
          </a:prstGeom>
          <a:ln w="12700">
            <a:miter lim="400000"/>
          </a:ln>
        </p:spPr>
        <p:txBody>
          <a:bodyPr wrap="square" lIns="45719" rIns="45719" anchor="ctr">
            <a:spAutoFit/>
          </a:bodyPr>
          <a:lstStyle>
            <a:defPPr>
              <a:defRPr lang="zh-CN"/>
            </a:defPPr>
            <a:lvl1pPr algn="ctr">
              <a:lnSpc>
                <a:spcPct val="150000"/>
              </a:lnSpc>
              <a:defRPr sz="2400" b="0" spc="0">
                <a:solidFill>
                  <a:srgbClr val="93683D"/>
                </a:solidFill>
                <a:latin typeface="Politica" panose="02000503000000000000" pitchFamily="2" charset="0"/>
                <a:cs typeface="Arial" panose="020B0604020202020204" pitchFamily="34" charset="0"/>
              </a:defRPr>
            </a:lvl1pPr>
          </a:lstStyle>
          <a:p>
            <a:r>
              <a:rPr lang="en-HK" altLang="zh-CN" dirty="0"/>
              <a:t>TALENTS, THE MOST VALUABLE ASSET OF FOSUN</a:t>
            </a:r>
            <a:endParaRPr lang="zh-CN" altLang="en-US" dirty="0"/>
          </a:p>
        </p:txBody>
      </p:sp>
      <p:sp>
        <p:nvSpPr>
          <p:cNvPr id="56" name="矩形 1"/>
          <p:cNvSpPr txBox="1"/>
          <p:nvPr/>
        </p:nvSpPr>
        <p:spPr>
          <a:xfrm>
            <a:off x="104519" y="5853397"/>
            <a:ext cx="1960529" cy="1306418"/>
          </a:xfrm>
          <a:prstGeom prst="rect">
            <a:avLst/>
          </a:prstGeom>
          <a:ln w="12700">
            <a:miter lim="400000"/>
          </a:ln>
        </p:spPr>
        <p:txBody>
          <a:bodyPr lIns="45719" rIns="45719">
            <a:normAutofit/>
          </a:bodyPr>
          <a:lstStyle/>
          <a:p>
            <a:pPr marL="108585" defTabSz="868680">
              <a:spcBef>
                <a:spcPts val="700"/>
              </a:spcBef>
              <a:buSzPct val="100000"/>
              <a:defRPr sz="1710" b="1">
                <a:latin typeface="微软雅黑"/>
                <a:ea typeface="微软雅黑"/>
                <a:cs typeface="微软雅黑"/>
                <a:sym typeface="微软雅黑"/>
              </a:defRPr>
            </a:pPr>
            <a:endParaRPr dirty="0">
              <a:latin typeface="HYQIHEIX1-45W EXTRALIGHT" pitchFamily="18" charset="-122"/>
              <a:ea typeface="HYQIHEIX1-45W EXTRALIGHT" pitchFamily="18" charset="-122"/>
              <a:cs typeface="Arial" panose="020B0604020202020204" pitchFamily="34" charset="0"/>
            </a:endParaRPr>
          </a:p>
        </p:txBody>
      </p:sp>
      <p:sp>
        <p:nvSpPr>
          <p:cNvPr id="2" name="文本框 1"/>
          <p:cNvSpPr txBox="1"/>
          <p:nvPr/>
        </p:nvSpPr>
        <p:spPr>
          <a:xfrm>
            <a:off x="8608373" y="5220458"/>
            <a:ext cx="2492990" cy="369332"/>
          </a:xfrm>
          <a:prstGeom prst="rect">
            <a:avLst/>
          </a:prstGeom>
          <a:noFill/>
        </p:spPr>
        <p:txBody>
          <a:bodyPr wrap="none" rtlCol="0">
            <a:spAutoFit/>
          </a:bodyPr>
          <a:lstStyle/>
          <a:p>
            <a:r>
              <a:rPr lang="en-CA" altLang="zh-CN" dirty="0">
                <a:solidFill>
                  <a:schemeClr val="bg1"/>
                </a:solidFill>
                <a:latin typeface="Politica" panose="02000503000000000000" pitchFamily="2" charset="0"/>
                <a:ea typeface="HYQIHEIX1-45W EXTRALIGHT" pitchFamily="18" charset="-122"/>
                <a:cs typeface="Arial" panose="020B0604020202020204" pitchFamily="34" charset="0"/>
              </a:rPr>
              <a:t>TALENT DEVELOPMENT STRATEGY</a:t>
            </a:r>
            <a:endParaRPr lang="zh-CN" altLang="en-US"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3" name="文本框 2"/>
          <p:cNvSpPr txBox="1"/>
          <p:nvPr/>
        </p:nvSpPr>
        <p:spPr>
          <a:xfrm>
            <a:off x="8134526" y="5577562"/>
            <a:ext cx="3600428" cy="570862"/>
          </a:xfrm>
          <a:prstGeom prst="rect">
            <a:avLst/>
          </a:prstGeom>
          <a:noFill/>
        </p:spPr>
        <p:txBody>
          <a:bodyPr wrap="square" rtlCol="0">
            <a:spAutoFit/>
          </a:bodyPr>
          <a:lstStyle/>
          <a:p>
            <a:pPr>
              <a:lnSpc>
                <a:spcPct val="150000"/>
              </a:lnSpc>
            </a:pPr>
            <a:r>
              <a:rPr lang="en-HK" altLang="zh-CN" sz="1100" dirty="0">
                <a:solidFill>
                  <a:schemeClr val="bg1"/>
                </a:solidFill>
                <a:latin typeface="Politica" panose="02000503000000000000" pitchFamily="2" charset="0"/>
                <a:ea typeface="HYQIHEIX1-35W THIN" pitchFamily="18" charset="-122"/>
                <a:cs typeface="Arial" panose="020B0604020202020204" pitchFamily="34" charset="0"/>
              </a:rPr>
              <a:t>Attract talents with development, appraise talents based on performance, train talents through work, and unite talents with career opportunities</a:t>
            </a:r>
            <a:endParaRPr lang="zh-CN" altLang="en-US" sz="1100" dirty="0">
              <a:solidFill>
                <a:schemeClr val="bg1"/>
              </a:solidFill>
              <a:latin typeface="Politica" panose="02000503000000000000" pitchFamily="2" charset="0"/>
              <a:ea typeface="HYQIHEIX1-35W THIN" pitchFamily="18" charset="-122"/>
              <a:cs typeface="Arial" panose="020B0604020202020204" pitchFamily="34" charset="0"/>
            </a:endParaRPr>
          </a:p>
        </p:txBody>
      </p:sp>
      <p:sp>
        <p:nvSpPr>
          <p:cNvPr id="4" name="文本框 3"/>
          <p:cNvSpPr txBox="1"/>
          <p:nvPr/>
        </p:nvSpPr>
        <p:spPr>
          <a:xfrm>
            <a:off x="5731537" y="5220458"/>
            <a:ext cx="705642" cy="369332"/>
          </a:xfrm>
          <a:prstGeom prst="rect">
            <a:avLst/>
          </a:prstGeom>
          <a:noFill/>
        </p:spPr>
        <p:txBody>
          <a:bodyPr wrap="none" rtlCol="0">
            <a:spAutoFit/>
          </a:bodyPr>
          <a:lstStyle/>
          <a:p>
            <a:r>
              <a:rPr lang="en-GB" altLang="zh-CN" dirty="0">
                <a:solidFill>
                  <a:schemeClr val="bg1"/>
                </a:solidFill>
                <a:latin typeface="Politica" panose="02000503000000000000" pitchFamily="2" charset="0"/>
                <a:ea typeface="HYQIHEIX1-45W EXTRALIGHT" pitchFamily="18" charset="-122"/>
                <a:cs typeface="Arial" panose="020B0604020202020204" pitchFamily="34" charset="0"/>
              </a:rPr>
              <a:t>GLOCAL</a:t>
            </a:r>
            <a:endParaRPr lang="zh-CN" altLang="en-GB"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5" name="文本框 4"/>
          <p:cNvSpPr txBox="1"/>
          <p:nvPr/>
        </p:nvSpPr>
        <p:spPr>
          <a:xfrm>
            <a:off x="4825531" y="5577562"/>
            <a:ext cx="3106185" cy="570862"/>
          </a:xfrm>
          <a:prstGeom prst="rect">
            <a:avLst/>
          </a:prstGeom>
          <a:noFill/>
        </p:spPr>
        <p:txBody>
          <a:bodyPr wrap="square" rtlCol="0">
            <a:spAutoFit/>
          </a:bodyPr>
          <a:lstStyle/>
          <a:p>
            <a:pPr>
              <a:lnSpc>
                <a:spcPct val="150000"/>
              </a:lnSpc>
            </a:pPr>
            <a:r>
              <a:rPr lang="en-US" altLang="zh-CN" sz="1100" dirty="0">
                <a:solidFill>
                  <a:schemeClr val="bg1"/>
                </a:solidFill>
                <a:latin typeface="Politica" panose="02000503000000000000" pitchFamily="2" charset="0"/>
                <a:ea typeface="HYQIHEIX1-35W THIN" pitchFamily="18" charset="-122"/>
                <a:cs typeface="Arial" panose="020B0604020202020204" pitchFamily="34" charset="0"/>
              </a:rPr>
              <a:t>20+ overseas global partners coming from countries including Portugal, France, Germany, the U.K., Japan, India, and the U.S.</a:t>
            </a:r>
            <a:endParaRPr lang="zh-CN" altLang="en-US" sz="1100" dirty="0">
              <a:solidFill>
                <a:schemeClr val="bg1"/>
              </a:solidFill>
              <a:latin typeface="Politica" panose="02000503000000000000" pitchFamily="2" charset="0"/>
              <a:ea typeface="HYQIHEIX1-35W THIN" pitchFamily="18" charset="-122"/>
              <a:cs typeface="Arial" panose="020B0604020202020204" pitchFamily="34" charset="0"/>
            </a:endParaRPr>
          </a:p>
        </p:txBody>
      </p:sp>
      <p:sp>
        <p:nvSpPr>
          <p:cNvPr id="8" name="矩形 7"/>
          <p:cNvSpPr/>
          <p:nvPr/>
        </p:nvSpPr>
        <p:spPr>
          <a:xfrm>
            <a:off x="1120120" y="1275427"/>
            <a:ext cx="9951763" cy="582147"/>
          </a:xfrm>
          <a:prstGeom prst="rect">
            <a:avLst/>
          </a:prstGeom>
        </p:spPr>
        <p:txBody>
          <a:bodyPr wrap="none">
            <a:spAutoFit/>
          </a:bodyPr>
          <a:lstStyle/>
          <a:p>
            <a:pPr algn="ctr">
              <a:lnSpc>
                <a:spcPct val="150000"/>
              </a:lnSpc>
            </a:pPr>
            <a:r>
              <a:rPr lang="en-HK" altLang="zh-CN" sz="2400" dirty="0">
                <a:solidFill>
                  <a:srgbClr val="93683D"/>
                </a:solidFill>
                <a:latin typeface="Politica" panose="02000503000000000000" pitchFamily="2" charset="0"/>
                <a:cs typeface="Arial" panose="020B0604020202020204" pitchFamily="34" charset="0"/>
              </a:rPr>
              <a:t>A ROBUST TEAM OF TALENTS DETERMINES THE SCALABILITY OF THE COMPANY’S FUTURE DEVELOPMENT</a:t>
            </a:r>
            <a:endParaRPr lang="zh-CN" altLang="en-US" sz="2400" dirty="0">
              <a:solidFill>
                <a:srgbClr val="93683D"/>
              </a:solidFill>
              <a:latin typeface="Politica" panose="02000503000000000000" pitchFamily="2" charset="0"/>
              <a:cs typeface="Arial" panose="020B0604020202020204" pitchFamily="34" charset="0"/>
            </a:endParaRPr>
          </a:p>
        </p:txBody>
      </p:sp>
      <p:sp>
        <p:nvSpPr>
          <p:cNvPr id="16" name="文本框 15"/>
          <p:cNvSpPr txBox="1"/>
          <p:nvPr/>
        </p:nvSpPr>
        <p:spPr>
          <a:xfrm>
            <a:off x="1303430" y="5220458"/>
            <a:ext cx="2028119" cy="369332"/>
          </a:xfrm>
          <a:prstGeom prst="rect">
            <a:avLst/>
          </a:prstGeom>
          <a:noFill/>
        </p:spPr>
        <p:txBody>
          <a:bodyPr wrap="none" rtlCol="0">
            <a:spAutoFit/>
          </a:bodyPr>
          <a:lstStyle/>
          <a:p>
            <a:r>
              <a:rPr lang="en-HK" altLang="zh-CN" dirty="0">
                <a:solidFill>
                  <a:schemeClr val="bg1"/>
                </a:solidFill>
                <a:latin typeface="Politica" panose="02000503000000000000" pitchFamily="2" charset="0"/>
                <a:ea typeface="HYQIHEIX1-45W EXTRALIGHT" pitchFamily="18" charset="-122"/>
                <a:cs typeface="Arial" panose="020B0604020202020204" pitchFamily="34" charset="0"/>
              </a:rPr>
              <a:t>ELITE MANAGEMENT TEAM</a:t>
            </a:r>
            <a:endParaRPr lang="zh-CN" altLang="en-US"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18" name="文本框 17"/>
          <p:cNvSpPr txBox="1"/>
          <p:nvPr/>
        </p:nvSpPr>
        <p:spPr>
          <a:xfrm>
            <a:off x="1022294" y="5592739"/>
            <a:ext cx="3600428" cy="824778"/>
          </a:xfrm>
          <a:prstGeom prst="rect">
            <a:avLst/>
          </a:prstGeom>
          <a:noFill/>
        </p:spPr>
        <p:txBody>
          <a:bodyPr wrap="square" rtlCol="0">
            <a:spAutoFit/>
          </a:bodyPr>
          <a:lstStyle/>
          <a:p>
            <a:pPr>
              <a:lnSpc>
                <a:spcPct val="150000"/>
              </a:lnSpc>
            </a:pPr>
            <a:r>
              <a:rPr lang="en-US" altLang="zh-CN" sz="1100" dirty="0">
                <a:solidFill>
                  <a:schemeClr val="bg1"/>
                </a:solidFill>
                <a:latin typeface="Politica" panose="02000503000000000000" pitchFamily="2" charset="0"/>
                <a:ea typeface="HYQIHEIX1-35W THIN" pitchFamily="18" charset="-122"/>
                <a:cs typeface="Arial" panose="020B0604020202020204" pitchFamily="34" charset="0"/>
              </a:rPr>
              <a:t>150+ global partners, 280+ industry partners,</a:t>
            </a:r>
          </a:p>
          <a:p>
            <a:pPr>
              <a:lnSpc>
                <a:spcPct val="150000"/>
              </a:lnSpc>
            </a:pPr>
            <a:r>
              <a:rPr lang="en-US" altLang="zh-CN" sz="1100" dirty="0">
                <a:solidFill>
                  <a:schemeClr val="bg1"/>
                </a:solidFill>
                <a:latin typeface="Politica" panose="02000503000000000000" pitchFamily="2" charset="0"/>
                <a:ea typeface="HYQIHEIX1-35W THIN" pitchFamily="18" charset="-122"/>
                <a:cs typeface="Arial" panose="020B0604020202020204" pitchFamily="34" charset="0"/>
              </a:rPr>
              <a:t>400+ function line partners</a:t>
            </a:r>
            <a:r>
              <a:rPr lang="en-CA" altLang="zh-CN" sz="1100" dirty="0">
                <a:solidFill>
                  <a:schemeClr val="bg1"/>
                </a:solidFill>
                <a:latin typeface="Politica" panose="02000503000000000000" pitchFamily="2" charset="0"/>
                <a:ea typeface="HYQIHEIX1-35W THIN" pitchFamily="18" charset="-122"/>
                <a:cs typeface="Arial" panose="020B0604020202020204" pitchFamily="34" charset="0"/>
              </a:rPr>
              <a:t>, </a:t>
            </a:r>
            <a:r>
              <a:rPr lang="en-US" altLang="zh-CN" sz="1100" dirty="0">
                <a:solidFill>
                  <a:schemeClr val="bg1"/>
                </a:solidFill>
                <a:latin typeface="Politica" panose="02000503000000000000" pitchFamily="2" charset="0"/>
                <a:ea typeface="HYQIHEIX1-35W THIN" pitchFamily="18" charset="-122"/>
                <a:cs typeface="Arial" panose="020B0604020202020204" pitchFamily="34" charset="0"/>
              </a:rPr>
              <a:t>70+ innovation partners,</a:t>
            </a:r>
          </a:p>
          <a:p>
            <a:pPr>
              <a:lnSpc>
                <a:spcPct val="150000"/>
              </a:lnSpc>
            </a:pPr>
            <a:r>
              <a:rPr lang="en-CA" altLang="zh-CN" sz="1100" dirty="0">
                <a:solidFill>
                  <a:schemeClr val="bg1"/>
                </a:solidFill>
                <a:latin typeface="Politica" panose="02000503000000000000" pitchFamily="2" charset="0"/>
                <a:ea typeface="HYQIHEIX1-35W THIN" pitchFamily="18" charset="-122"/>
                <a:cs typeface="Arial" panose="020B0604020202020204" pitchFamily="34" charset="0"/>
              </a:rPr>
              <a:t>with regular rotation to deeply involve in each project, sector, and region</a:t>
            </a:r>
            <a:endParaRPr lang="en-US" altLang="zh-CN" sz="1100" dirty="0">
              <a:solidFill>
                <a:schemeClr val="bg1"/>
              </a:solidFill>
              <a:latin typeface="Politica" panose="02000503000000000000" pitchFamily="2" charset="0"/>
              <a:ea typeface="HYQIHEIX1-35W THIN" pitchFamily="18" charset="-122"/>
              <a:cs typeface="Arial" panose="020B0604020202020204" pitchFamily="34" charset="0"/>
            </a:endParaRPr>
          </a:p>
        </p:txBody>
      </p:sp>
      <p:pic>
        <p:nvPicPr>
          <p:cNvPr id="6" name="图片 5" descr="/Users/jerrymiao/Desktop/复星Jerry/LOGO系列 杂/复星logo1-01.png复星logo1-0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564063" y="120650"/>
            <a:ext cx="3063875" cy="87566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Users/jerrymiao/Library/Mobile Documents/com~apple~CloudDocs/Desktop/复星23年封面更新/28.jpg28"/>
          <p:cNvPicPr>
            <a:picLocks noChangeAspect="1"/>
          </p:cNvPicPr>
          <p:nvPr/>
        </p:nvPicPr>
        <p:blipFill>
          <a:blip r:embed="rId2"/>
          <a:srcRect/>
          <a:stretch>
            <a:fillRect/>
          </a:stretch>
        </p:blipFill>
        <p:spPr>
          <a:xfrm>
            <a:off x="5715" y="318"/>
            <a:ext cx="12185650" cy="6857365"/>
          </a:xfrm>
          <a:prstGeom prst="rect">
            <a:avLst/>
          </a:prstGeom>
        </p:spPr>
      </p:pic>
      <p:sp>
        <p:nvSpPr>
          <p:cNvPr id="15" name="矩形 14"/>
          <p:cNvSpPr/>
          <p:nvPr/>
        </p:nvSpPr>
        <p:spPr>
          <a:xfrm>
            <a:off x="-635" y="0"/>
            <a:ext cx="12206605" cy="6858000"/>
          </a:xfrm>
          <a:prstGeom prst="rect">
            <a:avLst/>
          </a:prstGeom>
          <a:gradFill>
            <a:gsLst>
              <a:gs pos="100000">
                <a:srgbClr val="D7E3F4">
                  <a:alpha val="78000"/>
                </a:srgbClr>
              </a:gs>
              <a:gs pos="0">
                <a:schemeClr val="bg1">
                  <a:alpha val="100000"/>
                </a:schemeClr>
              </a:gs>
              <a:gs pos="100000">
                <a:schemeClr val="bg1">
                  <a:alpha val="10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8" name="矩形 7"/>
          <p:cNvSpPr/>
          <p:nvPr/>
        </p:nvSpPr>
        <p:spPr>
          <a:xfrm>
            <a:off x="6104893" y="4104622"/>
            <a:ext cx="6218697" cy="5464015"/>
          </a:xfrm>
          <a:custGeom>
            <a:avLst/>
            <a:gdLst>
              <a:gd name="connsiteX0" fmla="*/ 0 w 6208646"/>
              <a:gd name="connsiteY0" fmla="*/ 0 h 5464015"/>
              <a:gd name="connsiteX1" fmla="*/ 6208646 w 6208646"/>
              <a:gd name="connsiteY1" fmla="*/ 0 h 5464015"/>
              <a:gd name="connsiteX2" fmla="*/ 6208646 w 6208646"/>
              <a:gd name="connsiteY2" fmla="*/ 5464015 h 5464015"/>
              <a:gd name="connsiteX3" fmla="*/ 0 w 6208646"/>
              <a:gd name="connsiteY3" fmla="*/ 5464015 h 5464015"/>
              <a:gd name="connsiteX4" fmla="*/ 0 w 6208646"/>
              <a:gd name="connsiteY4" fmla="*/ 0 h 5464015"/>
              <a:gd name="connsiteX0-1" fmla="*/ 0 w 6224688"/>
              <a:gd name="connsiteY0-2" fmla="*/ 0 h 5464015"/>
              <a:gd name="connsiteX1-3" fmla="*/ 6224688 w 6224688"/>
              <a:gd name="connsiteY1-4" fmla="*/ 2518611 h 5464015"/>
              <a:gd name="connsiteX2-5" fmla="*/ 6208646 w 6224688"/>
              <a:gd name="connsiteY2-6" fmla="*/ 5464015 h 5464015"/>
              <a:gd name="connsiteX3-7" fmla="*/ 0 w 6224688"/>
              <a:gd name="connsiteY3-8" fmla="*/ 5464015 h 5464015"/>
              <a:gd name="connsiteX4-9" fmla="*/ 0 w 6224688"/>
              <a:gd name="connsiteY4-10" fmla="*/ 0 h 5464015"/>
              <a:gd name="connsiteX0-11" fmla="*/ 0 w 6240730"/>
              <a:gd name="connsiteY0-12" fmla="*/ 0 h 5464015"/>
              <a:gd name="connsiteX1-13" fmla="*/ 6240730 w 6240730"/>
              <a:gd name="connsiteY1-14" fmla="*/ 1828801 h 5464015"/>
              <a:gd name="connsiteX2-15" fmla="*/ 6208646 w 6240730"/>
              <a:gd name="connsiteY2-16" fmla="*/ 5464015 h 5464015"/>
              <a:gd name="connsiteX3-17" fmla="*/ 0 w 6240730"/>
              <a:gd name="connsiteY3-18" fmla="*/ 5464015 h 5464015"/>
              <a:gd name="connsiteX4-19" fmla="*/ 0 w 6240730"/>
              <a:gd name="connsiteY4-20" fmla="*/ 0 h 5464015"/>
              <a:gd name="connsiteX0-21" fmla="*/ 0 w 6218697"/>
              <a:gd name="connsiteY0-22" fmla="*/ 0 h 5464015"/>
              <a:gd name="connsiteX1-23" fmla="*/ 6218697 w 6218697"/>
              <a:gd name="connsiteY1-24" fmla="*/ 1790242 h 5464015"/>
              <a:gd name="connsiteX2-25" fmla="*/ 6208646 w 6218697"/>
              <a:gd name="connsiteY2-26" fmla="*/ 5464015 h 5464015"/>
              <a:gd name="connsiteX3-27" fmla="*/ 0 w 6218697"/>
              <a:gd name="connsiteY3-28" fmla="*/ 5464015 h 5464015"/>
              <a:gd name="connsiteX4-29" fmla="*/ 0 w 6218697"/>
              <a:gd name="connsiteY4-30" fmla="*/ 0 h 54640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18697" h="5464015">
                <a:moveTo>
                  <a:pt x="0" y="0"/>
                </a:moveTo>
                <a:lnTo>
                  <a:pt x="6218697" y="1790242"/>
                </a:lnTo>
                <a:cubicBezTo>
                  <a:pt x="6213350" y="2772043"/>
                  <a:pt x="6213993" y="4482214"/>
                  <a:pt x="6208646" y="5464015"/>
                </a:cubicBezTo>
                <a:lnTo>
                  <a:pt x="0" y="5464015"/>
                </a:lnTo>
                <a:lnTo>
                  <a:pt x="0" y="0"/>
                </a:lnTo>
                <a:close/>
              </a:path>
            </a:pathLst>
          </a:custGeom>
          <a:gradFill>
            <a:gsLst>
              <a:gs pos="100000">
                <a:srgbClr val="E9DBCB">
                  <a:alpha val="0"/>
                </a:srgbClr>
              </a:gs>
              <a:gs pos="77000">
                <a:srgbClr val="7F542E">
                  <a:alpha val="0"/>
                </a:srgbClr>
              </a:gs>
            </a:gsLst>
            <a:lin ang="30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500">
              <a:solidFill>
                <a:prstClr val="white"/>
              </a:solidFill>
              <a:latin typeface="Politica" panose="02000503000000000000" pitchFamily="2" charset="0"/>
              <a:ea typeface="HYQIHEIX1-45W EXTRALIGHT" pitchFamily="18" charset="-122"/>
              <a:cs typeface="Arial" panose="020B0604020202020204" pitchFamily="34" charset="0"/>
            </a:endParaRPr>
          </a:p>
        </p:txBody>
      </p:sp>
      <p:sp>
        <p:nvSpPr>
          <p:cNvPr id="6" name="三角形 5"/>
          <p:cNvSpPr/>
          <p:nvPr/>
        </p:nvSpPr>
        <p:spPr>
          <a:xfrm>
            <a:off x="-12999423" y="4104622"/>
            <a:ext cx="38190846" cy="5464015"/>
          </a:xfrm>
          <a:prstGeom prst="triangle">
            <a:avLst/>
          </a:prstGeom>
          <a:gradFill>
            <a:gsLst>
              <a:gs pos="47000">
                <a:srgbClr val="E9DBCB">
                  <a:alpha val="0"/>
                </a:srgbClr>
              </a:gs>
              <a:gs pos="0">
                <a:srgbClr val="7F542E">
                  <a:alpha val="10000"/>
                </a:srgbClr>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500">
              <a:solidFill>
                <a:prstClr val="white"/>
              </a:solidFill>
              <a:latin typeface="Politica" panose="02000503000000000000" pitchFamily="2" charset="0"/>
              <a:ea typeface="HYQIHEIX1-45W EXTRALIGHT" pitchFamily="18" charset="-122"/>
              <a:cs typeface="Arial" panose="020B0604020202020204" pitchFamily="34" charset="0"/>
            </a:endParaRPr>
          </a:p>
        </p:txBody>
      </p:sp>
      <p:sp>
        <p:nvSpPr>
          <p:cNvPr id="56" name="文本框 55"/>
          <p:cNvSpPr txBox="1"/>
          <p:nvPr/>
        </p:nvSpPr>
        <p:spPr>
          <a:xfrm>
            <a:off x="588836" y="891371"/>
            <a:ext cx="10647435" cy="307777"/>
          </a:xfrm>
          <a:prstGeom prst="rect">
            <a:avLst/>
          </a:prstGeom>
          <a:noFill/>
        </p:spPr>
        <p:txBody>
          <a:bodyPr wrap="square" rtlCol="0">
            <a:spAutoFit/>
          </a:bodyPr>
          <a:lstStyle/>
          <a:p>
            <a:pPr>
              <a:spcBef>
                <a:spcPts val="600"/>
              </a:spcBef>
              <a:defRPr/>
            </a:pPr>
            <a:r>
              <a:rPr lang="en-HK" altLang="zh-CN" sz="1400" kern="0" dirty="0">
                <a:solidFill>
                  <a:schemeClr val="tx1">
                    <a:lumMod val="65000"/>
                    <a:lumOff val="35000"/>
                  </a:schemeClr>
                </a:solidFill>
                <a:latin typeface="Politica" panose="02000503000000000000" pitchFamily="2" charset="0"/>
                <a:cs typeface="Arial" panose="020B0604020202020204" pitchFamily="34" charset="0"/>
              </a:rPr>
              <a:t>Consolidate the multi-level partner mechanism</a:t>
            </a:r>
            <a:r>
              <a:rPr lang="zh-TW" altLang="en-US" sz="1400" kern="0" dirty="0">
                <a:solidFill>
                  <a:schemeClr val="tx1">
                    <a:lumMod val="65000"/>
                    <a:lumOff val="35000"/>
                  </a:schemeClr>
                </a:solidFill>
                <a:latin typeface="Politica" panose="02000503000000000000" pitchFamily="2" charset="0"/>
                <a:cs typeface="Arial" panose="020B0604020202020204" pitchFamily="34" charset="0"/>
              </a:rPr>
              <a:t> </a:t>
            </a:r>
            <a:r>
              <a:rPr lang="en-US" altLang="zh-TW" sz="1400" kern="0" dirty="0">
                <a:solidFill>
                  <a:schemeClr val="tx1">
                    <a:lumMod val="65000"/>
                    <a:lumOff val="35000"/>
                  </a:schemeClr>
                </a:solidFill>
                <a:latin typeface="Politica" panose="02000503000000000000" pitchFamily="2" charset="0"/>
                <a:cs typeface="Arial" panose="020B0604020202020204" pitchFamily="34" charset="0"/>
              </a:rPr>
              <a:t>to</a:t>
            </a:r>
            <a:r>
              <a:rPr lang="en-HK" altLang="zh-CN" sz="1400" kern="0" dirty="0">
                <a:solidFill>
                  <a:schemeClr val="tx1">
                    <a:lumMod val="65000"/>
                    <a:lumOff val="35000"/>
                  </a:schemeClr>
                </a:solidFill>
                <a:latin typeface="Politica" panose="02000503000000000000" pitchFamily="2" charset="0"/>
                <a:cs typeface="Arial" panose="020B0604020202020204" pitchFamily="34" charset="0"/>
              </a:rPr>
              <a:t> form an elite partner echelon and lead key talents to manage the system</a:t>
            </a:r>
            <a:endParaRPr lang="zh-CN" altLang="en-US" sz="1400" kern="0" dirty="0">
              <a:solidFill>
                <a:schemeClr val="tx1">
                  <a:lumMod val="65000"/>
                  <a:lumOff val="35000"/>
                </a:schemeClr>
              </a:solidFill>
              <a:latin typeface="Politica" panose="02000503000000000000" pitchFamily="2" charset="0"/>
              <a:cs typeface="Arial" panose="020B0604020202020204" pitchFamily="34" charset="0"/>
            </a:endParaRPr>
          </a:p>
        </p:txBody>
      </p:sp>
      <p:sp>
        <p:nvSpPr>
          <p:cNvPr id="55" name="矩形 7"/>
          <p:cNvSpPr/>
          <p:nvPr/>
        </p:nvSpPr>
        <p:spPr>
          <a:xfrm>
            <a:off x="-132241" y="5820666"/>
            <a:ext cx="6227082" cy="5464015"/>
          </a:xfrm>
          <a:custGeom>
            <a:avLst/>
            <a:gdLst>
              <a:gd name="connsiteX0" fmla="*/ 0 w 6208646"/>
              <a:gd name="connsiteY0" fmla="*/ 0 h 5464015"/>
              <a:gd name="connsiteX1" fmla="*/ 6208646 w 6208646"/>
              <a:gd name="connsiteY1" fmla="*/ 0 h 5464015"/>
              <a:gd name="connsiteX2" fmla="*/ 6208646 w 6208646"/>
              <a:gd name="connsiteY2" fmla="*/ 5464015 h 5464015"/>
              <a:gd name="connsiteX3" fmla="*/ 0 w 6208646"/>
              <a:gd name="connsiteY3" fmla="*/ 5464015 h 5464015"/>
              <a:gd name="connsiteX4" fmla="*/ 0 w 6208646"/>
              <a:gd name="connsiteY4" fmla="*/ 0 h 5464015"/>
              <a:gd name="connsiteX0-1" fmla="*/ 0 w 6224688"/>
              <a:gd name="connsiteY0-2" fmla="*/ 0 h 5464015"/>
              <a:gd name="connsiteX1-3" fmla="*/ 6224688 w 6224688"/>
              <a:gd name="connsiteY1-4" fmla="*/ 2518611 h 5464015"/>
              <a:gd name="connsiteX2-5" fmla="*/ 6208646 w 6224688"/>
              <a:gd name="connsiteY2-6" fmla="*/ 5464015 h 5464015"/>
              <a:gd name="connsiteX3-7" fmla="*/ 0 w 6224688"/>
              <a:gd name="connsiteY3-8" fmla="*/ 5464015 h 5464015"/>
              <a:gd name="connsiteX4-9" fmla="*/ 0 w 6224688"/>
              <a:gd name="connsiteY4-10" fmla="*/ 0 h 5464015"/>
              <a:gd name="connsiteX0-11" fmla="*/ 0 w 6240730"/>
              <a:gd name="connsiteY0-12" fmla="*/ 0 h 5464015"/>
              <a:gd name="connsiteX1-13" fmla="*/ 6240730 w 6240730"/>
              <a:gd name="connsiteY1-14" fmla="*/ 1828801 h 5464015"/>
              <a:gd name="connsiteX2-15" fmla="*/ 6208646 w 6240730"/>
              <a:gd name="connsiteY2-16" fmla="*/ 5464015 h 5464015"/>
              <a:gd name="connsiteX3-17" fmla="*/ 0 w 6240730"/>
              <a:gd name="connsiteY3-18" fmla="*/ 5464015 h 5464015"/>
              <a:gd name="connsiteX4-19" fmla="*/ 0 w 6240730"/>
              <a:gd name="connsiteY4-20" fmla="*/ 0 h 5464015"/>
              <a:gd name="connsiteX0-21" fmla="*/ 0 w 6218697"/>
              <a:gd name="connsiteY0-22" fmla="*/ 0 h 5464015"/>
              <a:gd name="connsiteX1-23" fmla="*/ 6218697 w 6218697"/>
              <a:gd name="connsiteY1-24" fmla="*/ 1790242 h 5464015"/>
              <a:gd name="connsiteX2-25" fmla="*/ 6208646 w 6218697"/>
              <a:gd name="connsiteY2-26" fmla="*/ 5464015 h 5464015"/>
              <a:gd name="connsiteX3-27" fmla="*/ 0 w 6218697"/>
              <a:gd name="connsiteY3-28" fmla="*/ 5464015 h 5464015"/>
              <a:gd name="connsiteX4-29" fmla="*/ 0 w 6218697"/>
              <a:gd name="connsiteY4-30" fmla="*/ 0 h 54640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18697" h="5464015">
                <a:moveTo>
                  <a:pt x="0" y="0"/>
                </a:moveTo>
                <a:lnTo>
                  <a:pt x="6218697" y="1790242"/>
                </a:lnTo>
                <a:cubicBezTo>
                  <a:pt x="6213350" y="2772043"/>
                  <a:pt x="6213993" y="4482214"/>
                  <a:pt x="6208646" y="5464015"/>
                </a:cubicBezTo>
                <a:lnTo>
                  <a:pt x="0" y="5464015"/>
                </a:lnTo>
                <a:lnTo>
                  <a:pt x="0" y="0"/>
                </a:lnTo>
                <a:close/>
              </a:path>
            </a:pathLst>
          </a:custGeom>
          <a:gradFill>
            <a:gsLst>
              <a:gs pos="47000">
                <a:srgbClr val="E9DBCB">
                  <a:alpha val="0"/>
                </a:srgbClr>
              </a:gs>
              <a:gs pos="0">
                <a:srgbClr val="7F542E">
                  <a:alpha val="10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500">
              <a:solidFill>
                <a:prstClr val="white"/>
              </a:solidFill>
              <a:latin typeface="Politica" panose="02000503000000000000" pitchFamily="2" charset="0"/>
              <a:ea typeface="HYQIHEIX1-45W EXTRALIGHT" pitchFamily="18" charset="-122"/>
              <a:cs typeface="Arial" panose="020B0604020202020204" pitchFamily="34" charset="0"/>
            </a:endParaRPr>
          </a:p>
        </p:txBody>
      </p:sp>
      <p:sp>
        <p:nvSpPr>
          <p:cNvPr id="59" name="矩形 7"/>
          <p:cNvSpPr/>
          <p:nvPr/>
        </p:nvSpPr>
        <p:spPr>
          <a:xfrm flipH="1">
            <a:off x="6086457" y="5915983"/>
            <a:ext cx="6227082" cy="5464015"/>
          </a:xfrm>
          <a:custGeom>
            <a:avLst/>
            <a:gdLst>
              <a:gd name="connsiteX0" fmla="*/ 0 w 6208646"/>
              <a:gd name="connsiteY0" fmla="*/ 0 h 5464015"/>
              <a:gd name="connsiteX1" fmla="*/ 6208646 w 6208646"/>
              <a:gd name="connsiteY1" fmla="*/ 0 h 5464015"/>
              <a:gd name="connsiteX2" fmla="*/ 6208646 w 6208646"/>
              <a:gd name="connsiteY2" fmla="*/ 5464015 h 5464015"/>
              <a:gd name="connsiteX3" fmla="*/ 0 w 6208646"/>
              <a:gd name="connsiteY3" fmla="*/ 5464015 h 5464015"/>
              <a:gd name="connsiteX4" fmla="*/ 0 w 6208646"/>
              <a:gd name="connsiteY4" fmla="*/ 0 h 5464015"/>
              <a:gd name="connsiteX0-1" fmla="*/ 0 w 6224688"/>
              <a:gd name="connsiteY0-2" fmla="*/ 0 h 5464015"/>
              <a:gd name="connsiteX1-3" fmla="*/ 6224688 w 6224688"/>
              <a:gd name="connsiteY1-4" fmla="*/ 2518611 h 5464015"/>
              <a:gd name="connsiteX2-5" fmla="*/ 6208646 w 6224688"/>
              <a:gd name="connsiteY2-6" fmla="*/ 5464015 h 5464015"/>
              <a:gd name="connsiteX3-7" fmla="*/ 0 w 6224688"/>
              <a:gd name="connsiteY3-8" fmla="*/ 5464015 h 5464015"/>
              <a:gd name="connsiteX4-9" fmla="*/ 0 w 6224688"/>
              <a:gd name="connsiteY4-10" fmla="*/ 0 h 5464015"/>
              <a:gd name="connsiteX0-11" fmla="*/ 0 w 6240730"/>
              <a:gd name="connsiteY0-12" fmla="*/ 0 h 5464015"/>
              <a:gd name="connsiteX1-13" fmla="*/ 6240730 w 6240730"/>
              <a:gd name="connsiteY1-14" fmla="*/ 1828801 h 5464015"/>
              <a:gd name="connsiteX2-15" fmla="*/ 6208646 w 6240730"/>
              <a:gd name="connsiteY2-16" fmla="*/ 5464015 h 5464015"/>
              <a:gd name="connsiteX3-17" fmla="*/ 0 w 6240730"/>
              <a:gd name="connsiteY3-18" fmla="*/ 5464015 h 5464015"/>
              <a:gd name="connsiteX4-19" fmla="*/ 0 w 6240730"/>
              <a:gd name="connsiteY4-20" fmla="*/ 0 h 5464015"/>
              <a:gd name="connsiteX0-21" fmla="*/ 0 w 6218697"/>
              <a:gd name="connsiteY0-22" fmla="*/ 0 h 5464015"/>
              <a:gd name="connsiteX1-23" fmla="*/ 6218697 w 6218697"/>
              <a:gd name="connsiteY1-24" fmla="*/ 1790242 h 5464015"/>
              <a:gd name="connsiteX2-25" fmla="*/ 6208646 w 6218697"/>
              <a:gd name="connsiteY2-26" fmla="*/ 5464015 h 5464015"/>
              <a:gd name="connsiteX3-27" fmla="*/ 0 w 6218697"/>
              <a:gd name="connsiteY3-28" fmla="*/ 5464015 h 5464015"/>
              <a:gd name="connsiteX4-29" fmla="*/ 0 w 6218697"/>
              <a:gd name="connsiteY4-30" fmla="*/ 0 h 5464015"/>
              <a:gd name="connsiteX0-31" fmla="*/ 0 w 6209906"/>
              <a:gd name="connsiteY0-32" fmla="*/ 0 h 5464015"/>
              <a:gd name="connsiteX1-33" fmla="*/ 6205608 w 6209906"/>
              <a:gd name="connsiteY1-34" fmla="*/ 1698364 h 5464015"/>
              <a:gd name="connsiteX2-35" fmla="*/ 6208646 w 6209906"/>
              <a:gd name="connsiteY2-36" fmla="*/ 5464015 h 5464015"/>
              <a:gd name="connsiteX3-37" fmla="*/ 0 w 6209906"/>
              <a:gd name="connsiteY3-38" fmla="*/ 5464015 h 5464015"/>
              <a:gd name="connsiteX4-39" fmla="*/ 0 w 6209906"/>
              <a:gd name="connsiteY4-40" fmla="*/ 0 h 54640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209906" h="5464015">
                <a:moveTo>
                  <a:pt x="0" y="0"/>
                </a:moveTo>
                <a:lnTo>
                  <a:pt x="6205608" y="1698364"/>
                </a:lnTo>
                <a:cubicBezTo>
                  <a:pt x="6200261" y="2680165"/>
                  <a:pt x="6213993" y="4482214"/>
                  <a:pt x="6208646" y="5464015"/>
                </a:cubicBezTo>
                <a:lnTo>
                  <a:pt x="0" y="5464015"/>
                </a:lnTo>
                <a:lnTo>
                  <a:pt x="0" y="0"/>
                </a:lnTo>
                <a:close/>
              </a:path>
            </a:pathLst>
          </a:custGeom>
          <a:gradFill>
            <a:gsLst>
              <a:gs pos="4000">
                <a:srgbClr val="E9DBCB">
                  <a:alpha val="0"/>
                </a:srgbClr>
              </a:gs>
              <a:gs pos="100000">
                <a:srgbClr val="7F542E">
                  <a:alpha val="10000"/>
                </a:srgbClr>
              </a:gs>
            </a:gsLst>
            <a:lin ang="19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297815" eaLnBrk="0" fontAlgn="base" hangingPunct="0">
              <a:spcBef>
                <a:spcPct val="0"/>
              </a:spcBef>
              <a:spcAft>
                <a:spcPct val="0"/>
              </a:spcAft>
            </a:pPr>
            <a:endParaRPr lang="zh-CN" altLang="en-US" sz="500">
              <a:solidFill>
                <a:prstClr val="white"/>
              </a:solidFill>
              <a:latin typeface="Politica" panose="02000503000000000000" pitchFamily="2" charset="0"/>
              <a:ea typeface="HYQIHEIX1-45W EXTRALIGHT" pitchFamily="18" charset="-122"/>
              <a:cs typeface="Arial" panose="020B0604020202020204" pitchFamily="34" charset="0"/>
            </a:endParaRPr>
          </a:p>
        </p:txBody>
      </p:sp>
      <p:grpSp>
        <p:nvGrpSpPr>
          <p:cNvPr id="14" name="组合 13"/>
          <p:cNvGrpSpPr/>
          <p:nvPr/>
        </p:nvGrpSpPr>
        <p:grpSpPr>
          <a:xfrm>
            <a:off x="478134" y="1576225"/>
            <a:ext cx="11548868" cy="7106318"/>
            <a:chOff x="1647537" y="1962066"/>
            <a:chExt cx="8698424" cy="5352366"/>
          </a:xfrm>
        </p:grpSpPr>
        <p:sp>
          <p:nvSpPr>
            <p:cNvPr id="71" name="文本框 70"/>
            <p:cNvSpPr txBox="1"/>
            <p:nvPr/>
          </p:nvSpPr>
          <p:spPr>
            <a:xfrm>
              <a:off x="2475420" y="2397282"/>
              <a:ext cx="1923546" cy="279818"/>
            </a:xfrm>
            <a:prstGeom prst="rect">
              <a:avLst/>
            </a:prstGeom>
            <a:noFill/>
          </p:spPr>
          <p:txBody>
            <a:bodyPr wrap="square" lIns="90000" tIns="46800" rIns="90000" bIns="468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FOSUN</a:t>
              </a:r>
              <a:r>
                <a:rPr kumimoji="0" lang="zh-TW"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GLOBAL</a:t>
              </a:r>
              <a:r>
                <a:rPr kumimoji="0" lang="zh-TW"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PARTNERS</a:t>
              </a:r>
              <a:endParaRPr kumimoji="0" lang="zh-CN"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74" name="文本框 73"/>
            <p:cNvSpPr txBox="1"/>
            <p:nvPr/>
          </p:nvSpPr>
          <p:spPr>
            <a:xfrm>
              <a:off x="7529805" y="2383830"/>
              <a:ext cx="1997057" cy="279818"/>
            </a:xfrm>
            <a:prstGeom prst="rect">
              <a:avLst/>
            </a:prstGeom>
            <a:noFill/>
          </p:spPr>
          <p:txBody>
            <a:bodyPr wrap="square" lIns="90000" tIns="46800" rIns="90000" bIns="468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TECHNOLOGY</a:t>
              </a:r>
              <a:r>
                <a:rPr kumimoji="0" lang="zh-TW"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INNOVATION</a:t>
              </a:r>
              <a:r>
                <a:rPr kumimoji="0" lang="zh-TW"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TALENTS</a:t>
              </a:r>
              <a:endParaRPr kumimoji="0" lang="zh-CN"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127" name="文本框 126"/>
            <p:cNvSpPr txBox="1"/>
            <p:nvPr/>
          </p:nvSpPr>
          <p:spPr>
            <a:xfrm flipH="1">
              <a:off x="5818669" y="2389136"/>
              <a:ext cx="1997057" cy="279818"/>
            </a:xfrm>
            <a:prstGeom prst="rect">
              <a:avLst/>
            </a:prstGeom>
            <a:noFill/>
          </p:spPr>
          <p:txBody>
            <a:bodyPr wrap="square" lIns="90000" tIns="46800" rIns="90000" bIns="4680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FUTURE</a:t>
              </a:r>
              <a:r>
                <a:rPr kumimoji="0" lang="zh-TW"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ENTREPRENEURS</a:t>
              </a:r>
              <a:endParaRPr kumimoji="0" lang="zh-CN"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130" name="文本框 129"/>
            <p:cNvSpPr txBox="1"/>
            <p:nvPr/>
          </p:nvSpPr>
          <p:spPr>
            <a:xfrm flipH="1">
              <a:off x="4287221" y="2388787"/>
              <a:ext cx="1687790" cy="279818"/>
            </a:xfrm>
            <a:prstGeom prst="rect">
              <a:avLst/>
            </a:prstGeom>
            <a:noFill/>
          </p:spPr>
          <p:txBody>
            <a:bodyPr wrap="square" lIns="90000" tIns="46800" rIns="90000" bIns="46800" rtlCol="0" anchor="b" anchorCtr="0">
              <a:spAutoFit/>
            </a:bodyPr>
            <a:lstStyle>
              <a:defPPr>
                <a:defRPr lang="en-US"/>
              </a:defPPr>
              <a:lvl1pPr>
                <a:defRPr b="1">
                  <a:solidFill>
                    <a:schemeClr val="bg1">
                      <a:lumMod val="65000"/>
                    </a:schemeClr>
                  </a:solidFill>
                </a:defRPr>
              </a:lvl1pPr>
            </a:lstStyle>
            <a:p>
              <a:pPr lvl="0" algn="ctr">
                <a:defRPr/>
              </a:pPr>
              <a:r>
                <a:rPr lang="en-US" altLang="zh-TW" b="0" kern="0" dirty="0">
                  <a:solidFill>
                    <a:srgbClr val="93683D"/>
                  </a:solidFill>
                  <a:latin typeface="Politica" panose="02000503000000000000" pitchFamily="2" charset="0"/>
                  <a:ea typeface="HYQIHEIX1-45W EXTRALIGHT" pitchFamily="18" charset="-122"/>
                  <a:cs typeface="Arial" panose="020B0604020202020204" pitchFamily="34" charset="0"/>
                </a:rPr>
                <a:t>MID-LEVEL</a:t>
              </a:r>
              <a:r>
                <a:rPr lang="zh-TW" altLang="en-US" b="0" kern="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b="0" kern="0" dirty="0">
                  <a:solidFill>
                    <a:srgbClr val="93683D"/>
                  </a:solidFill>
                  <a:latin typeface="Politica" panose="02000503000000000000" pitchFamily="2" charset="0"/>
                  <a:ea typeface="HYQIHEIX1-45W EXTRALIGHT" pitchFamily="18" charset="-122"/>
                  <a:cs typeface="Arial" panose="020B0604020202020204" pitchFamily="34" charset="0"/>
                </a:rPr>
                <a:t>ENTREPRENEURS</a:t>
              </a:r>
              <a:endParaRPr kumimoji="0" lang="zh-CN" altLang="en-US" b="0"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endParaRPr>
            </a:p>
          </p:txBody>
        </p:sp>
        <p:pic>
          <p:nvPicPr>
            <p:cNvPr id="5" name="图形 4"/>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27416" y="2000543"/>
              <a:ext cx="404526" cy="380721"/>
            </a:xfrm>
            <a:prstGeom prst="rect">
              <a:avLst/>
            </a:prstGeom>
          </p:spPr>
        </p:pic>
        <p:pic>
          <p:nvPicPr>
            <p:cNvPr id="7" name="图形 6"/>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17865" y="1962066"/>
              <a:ext cx="404526" cy="380721"/>
            </a:xfrm>
            <a:prstGeom prst="rect">
              <a:avLst/>
            </a:prstGeom>
          </p:spPr>
        </p:pic>
        <p:pic>
          <p:nvPicPr>
            <p:cNvPr id="9" name="图形 8"/>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63682" y="2019337"/>
              <a:ext cx="404526" cy="309653"/>
            </a:xfrm>
            <a:prstGeom prst="rect">
              <a:avLst/>
            </a:prstGeom>
          </p:spPr>
        </p:pic>
        <p:pic>
          <p:nvPicPr>
            <p:cNvPr id="11" name="图形 10"/>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366738" y="2047329"/>
              <a:ext cx="324151" cy="305076"/>
            </a:xfrm>
            <a:prstGeom prst="rect">
              <a:avLst/>
            </a:prstGeom>
          </p:spPr>
        </p:pic>
        <p:grpSp>
          <p:nvGrpSpPr>
            <p:cNvPr id="52" name="组合 51"/>
            <p:cNvGrpSpPr/>
            <p:nvPr/>
          </p:nvGrpSpPr>
          <p:grpSpPr>
            <a:xfrm>
              <a:off x="2136657" y="3918593"/>
              <a:ext cx="7752695" cy="1671912"/>
              <a:chOff x="2733014" y="2883650"/>
              <a:chExt cx="6725972" cy="6422674"/>
            </a:xfrm>
          </p:grpSpPr>
          <p:sp>
            <p:nvSpPr>
              <p:cNvPr id="53" name="椭圆 75"/>
              <p:cNvSpPr/>
              <p:nvPr/>
            </p:nvSpPr>
            <p:spPr bwMode="auto">
              <a:xfrm>
                <a:off x="2733014" y="3898634"/>
                <a:ext cx="6725972" cy="540769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5407687">
                    <a:moveTo>
                      <a:pt x="6710269" y="5407687"/>
                    </a:moveTo>
                    <a:cubicBezTo>
                      <a:pt x="6707798" y="5035728"/>
                      <a:pt x="6710474" y="12877"/>
                      <a:pt x="6725972" y="0"/>
                    </a:cubicBezTo>
                    <a:cubicBezTo>
                      <a:pt x="6725972" y="560560"/>
                      <a:pt x="5220312" y="1014984"/>
                      <a:pt x="3362986" y="1014984"/>
                    </a:cubicBezTo>
                    <a:cubicBezTo>
                      <a:pt x="1505660" y="1014984"/>
                      <a:pt x="0" y="560560"/>
                      <a:pt x="0" y="0"/>
                    </a:cubicBezTo>
                    <a:cubicBezTo>
                      <a:pt x="15499" y="43874"/>
                      <a:pt x="9073" y="5110670"/>
                      <a:pt x="5052" y="5372591"/>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54" name="椭圆 53"/>
              <p:cNvSpPr/>
              <p:nvPr/>
            </p:nvSpPr>
            <p:spPr bwMode="auto">
              <a:xfrm>
                <a:off x="2733014" y="2883650"/>
                <a:ext cx="6725971" cy="2029968"/>
              </a:xfrm>
              <a:prstGeom prst="ellipse">
                <a:avLst/>
              </a:prstGeom>
              <a:noFill/>
              <a:ln w="6350">
                <a:gradFill>
                  <a:gsLst>
                    <a:gs pos="0">
                      <a:srgbClr val="E9DBCB">
                        <a:alpha val="0"/>
                      </a:srgbClr>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sp>
          <p:nvSpPr>
            <p:cNvPr id="12" name="文本框 11"/>
            <p:cNvSpPr txBox="1"/>
            <p:nvPr/>
          </p:nvSpPr>
          <p:spPr>
            <a:xfrm>
              <a:off x="4253977" y="3556966"/>
              <a:ext cx="3462634" cy="303191"/>
            </a:xfrm>
            <a:prstGeom prst="rect">
              <a:avLst/>
            </a:prstGeom>
            <a:noFill/>
          </p:spPr>
          <p:txBody>
            <a:bodyPr wrap="square" rtlCol="0">
              <a:spAutoFit/>
            </a:bodyPr>
            <a:lstStyle/>
            <a:p>
              <a:pPr lvl="0" algn="ctr">
                <a:lnSpc>
                  <a:spcPct val="120000"/>
                </a:lnSpc>
                <a:defRPr/>
              </a:pPr>
              <a:r>
                <a:rPr lang="en-US" altLang="zh-TW" kern="0" dirty="0">
                  <a:solidFill>
                    <a:srgbClr val="93683D"/>
                  </a:solidFill>
                  <a:latin typeface="Politica" panose="02000503000000000000" pitchFamily="2" charset="0"/>
                  <a:cs typeface="Arial" panose="020B0604020202020204" pitchFamily="34" charset="0"/>
                </a:rPr>
                <a:t>FUTURE</a:t>
              </a:r>
              <a:r>
                <a:rPr lang="zh-TW" altLang="en-US" kern="0" dirty="0">
                  <a:solidFill>
                    <a:srgbClr val="93683D"/>
                  </a:solidFill>
                  <a:latin typeface="Politica" panose="02000503000000000000" pitchFamily="2" charset="0"/>
                  <a:cs typeface="Arial" panose="020B0604020202020204" pitchFamily="34" charset="0"/>
                </a:rPr>
                <a:t> </a:t>
              </a:r>
              <a:r>
                <a:rPr lang="en-US" altLang="zh-TW" kern="0" dirty="0">
                  <a:solidFill>
                    <a:srgbClr val="93683D"/>
                  </a:solidFill>
                  <a:latin typeface="Politica" panose="02000503000000000000" pitchFamily="2" charset="0"/>
                  <a:cs typeface="Arial" panose="020B0604020202020204" pitchFamily="34" charset="0"/>
                </a:rPr>
                <a:t>FOSUN</a:t>
              </a:r>
              <a:r>
                <a:rPr lang="zh-TW" altLang="en-US" kern="0" dirty="0">
                  <a:solidFill>
                    <a:srgbClr val="93683D"/>
                  </a:solidFill>
                  <a:latin typeface="Politica" panose="02000503000000000000" pitchFamily="2" charset="0"/>
                  <a:cs typeface="Arial" panose="020B0604020202020204" pitchFamily="34" charset="0"/>
                </a:rPr>
                <a:t> </a:t>
              </a:r>
              <a:r>
                <a:rPr lang="en-US" altLang="zh-TW" kern="0" dirty="0">
                  <a:solidFill>
                    <a:srgbClr val="93683D"/>
                  </a:solidFill>
                  <a:latin typeface="Politica" panose="02000503000000000000" pitchFamily="2" charset="0"/>
                  <a:cs typeface="Arial" panose="020B0604020202020204" pitchFamily="34" charset="0"/>
                </a:rPr>
                <a:t>GLOBAL</a:t>
              </a:r>
              <a:r>
                <a:rPr lang="zh-TW" altLang="en-US" kern="0" dirty="0">
                  <a:solidFill>
                    <a:srgbClr val="93683D"/>
                  </a:solidFill>
                  <a:latin typeface="Politica" panose="02000503000000000000" pitchFamily="2" charset="0"/>
                  <a:cs typeface="Arial" panose="020B0604020202020204" pitchFamily="34" charset="0"/>
                </a:rPr>
                <a:t> </a:t>
              </a:r>
              <a:r>
                <a:rPr lang="en-US" altLang="zh-TW" kern="0" dirty="0">
                  <a:solidFill>
                    <a:srgbClr val="93683D"/>
                  </a:solidFill>
                  <a:latin typeface="Politica" panose="02000503000000000000" pitchFamily="2" charset="0"/>
                  <a:cs typeface="Arial" panose="020B0604020202020204" pitchFamily="34" charset="0"/>
                </a:rPr>
                <a:t>PARTNER</a:t>
              </a:r>
              <a:r>
                <a:rPr lang="zh-TW" altLang="en-US" kern="0" dirty="0">
                  <a:solidFill>
                    <a:srgbClr val="93683D"/>
                  </a:solidFill>
                  <a:latin typeface="Politica" panose="02000503000000000000" pitchFamily="2" charset="0"/>
                  <a:cs typeface="Arial" panose="020B0604020202020204" pitchFamily="34" charset="0"/>
                </a:rPr>
                <a:t> </a:t>
              </a:r>
              <a:r>
                <a:rPr lang="en-US" altLang="zh-TW" kern="0" dirty="0">
                  <a:solidFill>
                    <a:srgbClr val="93683D"/>
                  </a:solidFill>
                  <a:latin typeface="Politica" panose="02000503000000000000" pitchFamily="2" charset="0"/>
                  <a:cs typeface="Arial" panose="020B0604020202020204" pitchFamily="34" charset="0"/>
                </a:rPr>
                <a:t>BACKUPS</a:t>
              </a:r>
              <a:endParaRPr lang="zh-CN" altLang="en-US" kern="0" dirty="0">
                <a:solidFill>
                  <a:srgbClr val="93683D"/>
                </a:solidFill>
                <a:latin typeface="Politica" panose="02000503000000000000" pitchFamily="2" charset="0"/>
                <a:cs typeface="Arial" panose="020B0604020202020204" pitchFamily="34" charset="0"/>
              </a:endParaRPr>
            </a:p>
          </p:txBody>
        </p:sp>
        <p:pic>
          <p:nvPicPr>
            <p:cNvPr id="57" name="图片 8" descr="图片 8"/>
            <p:cNvPicPr>
              <a:picLocks noChangeAspect="1"/>
            </p:cNvPicPr>
            <p:nvPr/>
          </p:nvPicPr>
          <p:blipFill>
            <a:blip r:embed="rId11" cstate="email"/>
            <a:stretch>
              <a:fillRect/>
            </a:stretch>
          </p:blipFill>
          <p:spPr>
            <a:xfrm>
              <a:off x="4575697" y="4505470"/>
              <a:ext cx="2820132" cy="634862"/>
            </a:xfrm>
            <a:prstGeom prst="rect">
              <a:avLst/>
            </a:prstGeom>
            <a:ln w="12700">
              <a:miter lim="400000"/>
              <a:headEnd/>
              <a:tailEnd/>
            </a:ln>
          </p:spPr>
        </p:pic>
        <p:grpSp>
          <p:nvGrpSpPr>
            <p:cNvPr id="3" name="组合 2"/>
            <p:cNvGrpSpPr/>
            <p:nvPr/>
          </p:nvGrpSpPr>
          <p:grpSpPr>
            <a:xfrm>
              <a:off x="2683841" y="2713933"/>
              <a:ext cx="6578924" cy="738688"/>
              <a:chOff x="1518666" y="4066867"/>
              <a:chExt cx="10470096" cy="1249099"/>
            </a:xfrm>
          </p:grpSpPr>
          <p:grpSp>
            <p:nvGrpSpPr>
              <p:cNvPr id="42" name="组合 41"/>
              <p:cNvGrpSpPr/>
              <p:nvPr/>
            </p:nvGrpSpPr>
            <p:grpSpPr>
              <a:xfrm>
                <a:off x="1518666" y="4066867"/>
                <a:ext cx="2383371" cy="1249095"/>
                <a:chOff x="2733014" y="5744772"/>
                <a:chExt cx="6725972" cy="12859549"/>
              </a:xfrm>
            </p:grpSpPr>
            <p:sp>
              <p:nvSpPr>
                <p:cNvPr id="43" name="椭圆 75"/>
                <p:cNvSpPr/>
                <p:nvPr/>
              </p:nvSpPr>
              <p:spPr bwMode="auto">
                <a:xfrm>
                  <a:off x="2733014" y="6759727"/>
                  <a:ext cx="6725972" cy="11844594"/>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 name="connsiteX0-151" fmla="*/ 6710269 w 6725972"/>
                    <a:gd name="connsiteY0-152" fmla="*/ 5407687 h 11844594"/>
                    <a:gd name="connsiteX1-153" fmla="*/ 6725972 w 6725972"/>
                    <a:gd name="connsiteY1-154" fmla="*/ 0 h 11844594"/>
                    <a:gd name="connsiteX2-155" fmla="*/ 3362986 w 6725972"/>
                    <a:gd name="connsiteY2-156" fmla="*/ 1014984 h 11844594"/>
                    <a:gd name="connsiteX3-157" fmla="*/ 0 w 6725972"/>
                    <a:gd name="connsiteY3-158" fmla="*/ 0 h 11844594"/>
                    <a:gd name="connsiteX4-159" fmla="*/ 5051 w 6725972"/>
                    <a:gd name="connsiteY4-160" fmla="*/ 11844594 h 11844594"/>
                    <a:gd name="connsiteX0-161" fmla="*/ 6710270 w 6725972"/>
                    <a:gd name="connsiteY0-162" fmla="*/ 11291326 h 11844594"/>
                    <a:gd name="connsiteX1-163" fmla="*/ 6725972 w 6725972"/>
                    <a:gd name="connsiteY1-164" fmla="*/ 0 h 11844594"/>
                    <a:gd name="connsiteX2-165" fmla="*/ 3362986 w 6725972"/>
                    <a:gd name="connsiteY2-166" fmla="*/ 1014984 h 11844594"/>
                    <a:gd name="connsiteX3-167" fmla="*/ 0 w 6725972"/>
                    <a:gd name="connsiteY3-168" fmla="*/ 0 h 11844594"/>
                    <a:gd name="connsiteX4-169" fmla="*/ 5051 w 6725972"/>
                    <a:gd name="connsiteY4-170" fmla="*/ 11844594 h 118445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11844594">
                      <a:moveTo>
                        <a:pt x="6710270" y="11291326"/>
                      </a:moveTo>
                      <a:cubicBezTo>
                        <a:pt x="6707799" y="10919367"/>
                        <a:pt x="6710474" y="12877"/>
                        <a:pt x="6725972" y="0"/>
                      </a:cubicBezTo>
                      <a:cubicBezTo>
                        <a:pt x="6725972" y="560560"/>
                        <a:pt x="5220312" y="1014984"/>
                        <a:pt x="3362986" y="1014984"/>
                      </a:cubicBezTo>
                      <a:cubicBezTo>
                        <a:pt x="1505660" y="1014984"/>
                        <a:pt x="0" y="560560"/>
                        <a:pt x="0" y="0"/>
                      </a:cubicBezTo>
                      <a:cubicBezTo>
                        <a:pt x="15499" y="43874"/>
                        <a:pt x="9072" y="11582673"/>
                        <a:pt x="5051" y="11844594"/>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44" name="椭圆 43"/>
                <p:cNvSpPr/>
                <p:nvPr/>
              </p:nvSpPr>
              <p:spPr bwMode="auto">
                <a:xfrm>
                  <a:off x="2733014" y="5744772"/>
                  <a:ext cx="6725972" cy="2029968"/>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46" name="组合 45"/>
              <p:cNvGrpSpPr/>
              <p:nvPr/>
            </p:nvGrpSpPr>
            <p:grpSpPr>
              <a:xfrm>
                <a:off x="4219003" y="4066867"/>
                <a:ext cx="2383371" cy="1249098"/>
                <a:chOff x="2733014" y="5744775"/>
                <a:chExt cx="6725972" cy="12859573"/>
              </a:xfrm>
            </p:grpSpPr>
            <p:sp>
              <p:nvSpPr>
                <p:cNvPr id="47" name="椭圆 75"/>
                <p:cNvSpPr/>
                <p:nvPr/>
              </p:nvSpPr>
              <p:spPr bwMode="auto">
                <a:xfrm>
                  <a:off x="2733014" y="6759750"/>
                  <a:ext cx="6725972" cy="11844598"/>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 name="connsiteX0-151" fmla="*/ 6710269 w 6725972"/>
                    <a:gd name="connsiteY0-152" fmla="*/ 5407687 h 11844594"/>
                    <a:gd name="connsiteX1-153" fmla="*/ 6725972 w 6725972"/>
                    <a:gd name="connsiteY1-154" fmla="*/ 0 h 11844594"/>
                    <a:gd name="connsiteX2-155" fmla="*/ 3362986 w 6725972"/>
                    <a:gd name="connsiteY2-156" fmla="*/ 1014984 h 11844594"/>
                    <a:gd name="connsiteX3-157" fmla="*/ 0 w 6725972"/>
                    <a:gd name="connsiteY3-158" fmla="*/ 0 h 11844594"/>
                    <a:gd name="connsiteX4-159" fmla="*/ 5051 w 6725972"/>
                    <a:gd name="connsiteY4-160" fmla="*/ 11844594 h 11844594"/>
                    <a:gd name="connsiteX0-161" fmla="*/ 6710270 w 6725972"/>
                    <a:gd name="connsiteY0-162" fmla="*/ 11291326 h 11844594"/>
                    <a:gd name="connsiteX1-163" fmla="*/ 6725972 w 6725972"/>
                    <a:gd name="connsiteY1-164" fmla="*/ 0 h 11844594"/>
                    <a:gd name="connsiteX2-165" fmla="*/ 3362986 w 6725972"/>
                    <a:gd name="connsiteY2-166" fmla="*/ 1014984 h 11844594"/>
                    <a:gd name="connsiteX3-167" fmla="*/ 0 w 6725972"/>
                    <a:gd name="connsiteY3-168" fmla="*/ 0 h 11844594"/>
                    <a:gd name="connsiteX4-169" fmla="*/ 5051 w 6725972"/>
                    <a:gd name="connsiteY4-170" fmla="*/ 11844594 h 118445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11844594">
                      <a:moveTo>
                        <a:pt x="6710270" y="11291326"/>
                      </a:moveTo>
                      <a:cubicBezTo>
                        <a:pt x="6707799" y="10919367"/>
                        <a:pt x="6710474" y="12877"/>
                        <a:pt x="6725972" y="0"/>
                      </a:cubicBezTo>
                      <a:cubicBezTo>
                        <a:pt x="6725972" y="560560"/>
                        <a:pt x="5220312" y="1014984"/>
                        <a:pt x="3362986" y="1014984"/>
                      </a:cubicBezTo>
                      <a:cubicBezTo>
                        <a:pt x="1505660" y="1014984"/>
                        <a:pt x="0" y="560560"/>
                        <a:pt x="0" y="0"/>
                      </a:cubicBezTo>
                      <a:cubicBezTo>
                        <a:pt x="15499" y="43874"/>
                        <a:pt x="9072" y="11582673"/>
                        <a:pt x="5051" y="11844594"/>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48" name="椭圆 47"/>
                <p:cNvSpPr/>
                <p:nvPr/>
              </p:nvSpPr>
              <p:spPr bwMode="auto">
                <a:xfrm>
                  <a:off x="2733014" y="5744775"/>
                  <a:ext cx="6725972" cy="2029970"/>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50" name="组合 49"/>
              <p:cNvGrpSpPr/>
              <p:nvPr/>
            </p:nvGrpSpPr>
            <p:grpSpPr>
              <a:xfrm>
                <a:off x="6905053" y="4066867"/>
                <a:ext cx="2383371" cy="1249098"/>
                <a:chOff x="2733014" y="5744775"/>
                <a:chExt cx="6725972" cy="12859574"/>
              </a:xfrm>
            </p:grpSpPr>
            <p:sp>
              <p:nvSpPr>
                <p:cNvPr id="51" name="椭圆 75"/>
                <p:cNvSpPr/>
                <p:nvPr/>
              </p:nvSpPr>
              <p:spPr bwMode="auto">
                <a:xfrm>
                  <a:off x="2733014" y="6759749"/>
                  <a:ext cx="6725972" cy="118446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 name="connsiteX0-151" fmla="*/ 6710269 w 6725972"/>
                    <a:gd name="connsiteY0-152" fmla="*/ 5407687 h 11844594"/>
                    <a:gd name="connsiteX1-153" fmla="*/ 6725972 w 6725972"/>
                    <a:gd name="connsiteY1-154" fmla="*/ 0 h 11844594"/>
                    <a:gd name="connsiteX2-155" fmla="*/ 3362986 w 6725972"/>
                    <a:gd name="connsiteY2-156" fmla="*/ 1014984 h 11844594"/>
                    <a:gd name="connsiteX3-157" fmla="*/ 0 w 6725972"/>
                    <a:gd name="connsiteY3-158" fmla="*/ 0 h 11844594"/>
                    <a:gd name="connsiteX4-159" fmla="*/ 5051 w 6725972"/>
                    <a:gd name="connsiteY4-160" fmla="*/ 11844594 h 11844594"/>
                    <a:gd name="connsiteX0-161" fmla="*/ 6710270 w 6725972"/>
                    <a:gd name="connsiteY0-162" fmla="*/ 11291326 h 11844594"/>
                    <a:gd name="connsiteX1-163" fmla="*/ 6725972 w 6725972"/>
                    <a:gd name="connsiteY1-164" fmla="*/ 0 h 11844594"/>
                    <a:gd name="connsiteX2-165" fmla="*/ 3362986 w 6725972"/>
                    <a:gd name="connsiteY2-166" fmla="*/ 1014984 h 11844594"/>
                    <a:gd name="connsiteX3-167" fmla="*/ 0 w 6725972"/>
                    <a:gd name="connsiteY3-168" fmla="*/ 0 h 11844594"/>
                    <a:gd name="connsiteX4-169" fmla="*/ 5051 w 6725972"/>
                    <a:gd name="connsiteY4-170" fmla="*/ 11844594 h 118445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11844594">
                      <a:moveTo>
                        <a:pt x="6710270" y="11291326"/>
                      </a:moveTo>
                      <a:cubicBezTo>
                        <a:pt x="6707799" y="10919367"/>
                        <a:pt x="6710474" y="12877"/>
                        <a:pt x="6725972" y="0"/>
                      </a:cubicBezTo>
                      <a:cubicBezTo>
                        <a:pt x="6725972" y="560560"/>
                        <a:pt x="5220312" y="1014984"/>
                        <a:pt x="3362986" y="1014984"/>
                      </a:cubicBezTo>
                      <a:cubicBezTo>
                        <a:pt x="1505660" y="1014984"/>
                        <a:pt x="0" y="560560"/>
                        <a:pt x="0" y="0"/>
                      </a:cubicBezTo>
                      <a:cubicBezTo>
                        <a:pt x="15499" y="43874"/>
                        <a:pt x="9072" y="11582673"/>
                        <a:pt x="5051" y="11844594"/>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58" name="椭圆 57"/>
                <p:cNvSpPr/>
                <p:nvPr/>
              </p:nvSpPr>
              <p:spPr bwMode="auto">
                <a:xfrm>
                  <a:off x="2733014" y="5744775"/>
                  <a:ext cx="6725972" cy="2029970"/>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nvGrpSpPr>
              <p:cNvPr id="64" name="组合 63"/>
              <p:cNvGrpSpPr/>
              <p:nvPr/>
            </p:nvGrpSpPr>
            <p:grpSpPr>
              <a:xfrm>
                <a:off x="9605391" y="4066867"/>
                <a:ext cx="2383371" cy="1249099"/>
                <a:chOff x="2733014" y="5744775"/>
                <a:chExt cx="6725972" cy="12859578"/>
              </a:xfrm>
            </p:grpSpPr>
            <p:sp>
              <p:nvSpPr>
                <p:cNvPr id="66" name="椭圆 75"/>
                <p:cNvSpPr/>
                <p:nvPr/>
              </p:nvSpPr>
              <p:spPr bwMode="auto">
                <a:xfrm>
                  <a:off x="2733014" y="6759753"/>
                  <a:ext cx="6725972" cy="11844600"/>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 name="connsiteX0-151" fmla="*/ 6710269 w 6725972"/>
                    <a:gd name="connsiteY0-152" fmla="*/ 5407687 h 11844594"/>
                    <a:gd name="connsiteX1-153" fmla="*/ 6725972 w 6725972"/>
                    <a:gd name="connsiteY1-154" fmla="*/ 0 h 11844594"/>
                    <a:gd name="connsiteX2-155" fmla="*/ 3362986 w 6725972"/>
                    <a:gd name="connsiteY2-156" fmla="*/ 1014984 h 11844594"/>
                    <a:gd name="connsiteX3-157" fmla="*/ 0 w 6725972"/>
                    <a:gd name="connsiteY3-158" fmla="*/ 0 h 11844594"/>
                    <a:gd name="connsiteX4-159" fmla="*/ 5051 w 6725972"/>
                    <a:gd name="connsiteY4-160" fmla="*/ 11844594 h 11844594"/>
                    <a:gd name="connsiteX0-161" fmla="*/ 6710270 w 6725972"/>
                    <a:gd name="connsiteY0-162" fmla="*/ 11291326 h 11844594"/>
                    <a:gd name="connsiteX1-163" fmla="*/ 6725972 w 6725972"/>
                    <a:gd name="connsiteY1-164" fmla="*/ 0 h 11844594"/>
                    <a:gd name="connsiteX2-165" fmla="*/ 3362986 w 6725972"/>
                    <a:gd name="connsiteY2-166" fmla="*/ 1014984 h 11844594"/>
                    <a:gd name="connsiteX3-167" fmla="*/ 0 w 6725972"/>
                    <a:gd name="connsiteY3-168" fmla="*/ 0 h 11844594"/>
                    <a:gd name="connsiteX4-169" fmla="*/ 5051 w 6725972"/>
                    <a:gd name="connsiteY4-170" fmla="*/ 11844594 h 1184459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11844594">
                      <a:moveTo>
                        <a:pt x="6710270" y="11291326"/>
                      </a:moveTo>
                      <a:cubicBezTo>
                        <a:pt x="6707799" y="10919367"/>
                        <a:pt x="6710474" y="12877"/>
                        <a:pt x="6725972" y="0"/>
                      </a:cubicBezTo>
                      <a:cubicBezTo>
                        <a:pt x="6725972" y="560560"/>
                        <a:pt x="5220312" y="1014984"/>
                        <a:pt x="3362986" y="1014984"/>
                      </a:cubicBezTo>
                      <a:cubicBezTo>
                        <a:pt x="1505660" y="1014984"/>
                        <a:pt x="0" y="560560"/>
                        <a:pt x="0" y="0"/>
                      </a:cubicBezTo>
                      <a:cubicBezTo>
                        <a:pt x="15499" y="43874"/>
                        <a:pt x="9072" y="11582673"/>
                        <a:pt x="5051" y="11844594"/>
                      </a:cubicBezTo>
                    </a:path>
                  </a:pathLst>
                </a:custGeom>
                <a:gradFill>
                  <a:gsLst>
                    <a:gs pos="80000">
                      <a:srgbClr val="E9DBCB">
                        <a:alpha val="0"/>
                      </a:srgbClr>
                    </a:gs>
                    <a:gs pos="0">
                      <a:srgbClr val="7F542E">
                        <a:alpha val="38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67" name="椭圆 66"/>
                <p:cNvSpPr/>
                <p:nvPr/>
              </p:nvSpPr>
              <p:spPr bwMode="auto">
                <a:xfrm>
                  <a:off x="2733014" y="5744775"/>
                  <a:ext cx="6725972" cy="2029970"/>
                </a:xfrm>
                <a:prstGeom prst="ellipse">
                  <a:avLst/>
                </a:prstGeom>
                <a:gradFill>
                  <a:gsLst>
                    <a:gs pos="0">
                      <a:srgbClr val="93683D">
                        <a:alpha val="21000"/>
                      </a:srgbClr>
                    </a:gs>
                    <a:gs pos="100000">
                      <a:schemeClr val="bg1">
                        <a:alpha val="0"/>
                      </a:schemeClr>
                    </a:gs>
                  </a:gsLst>
                  <a:lin ang="5400000" scaled="1"/>
                </a:gradFill>
                <a:ln w="6350">
                  <a:gradFill>
                    <a:gsLst>
                      <a:gs pos="0">
                        <a:srgbClr val="E9DBCB"/>
                      </a:gs>
                      <a:gs pos="45000">
                        <a:srgbClr val="C2A687"/>
                      </a:gs>
                      <a:gs pos="100000">
                        <a:srgbClr val="7F542E"/>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grpSp>
        <p:sp>
          <p:nvSpPr>
            <p:cNvPr id="70" name="矩形 69"/>
            <p:cNvSpPr/>
            <p:nvPr/>
          </p:nvSpPr>
          <p:spPr>
            <a:xfrm flipH="1">
              <a:off x="2494884" y="2912840"/>
              <a:ext cx="1937505" cy="599503"/>
            </a:xfrm>
            <a:prstGeom prst="rect">
              <a:avLst/>
            </a:prstGeom>
            <a:noFill/>
            <a:ln w="57150" cap="rnd" cmpd="sng" algn="ctr">
              <a:noFill/>
              <a:prstDash val="solid"/>
              <a:round/>
            </a:ln>
            <a:effectLst/>
          </p:spPr>
          <p:txBody>
            <a:bodyPr rot="0" spcFirstLastPara="0" vert="horz" wrap="square" lIns="90000" tIns="46800" rIns="90000" bIns="4680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lang="en-US" altLang="zh-CN" kern="0" dirty="0">
                  <a:solidFill>
                    <a:srgbClr val="93683D"/>
                  </a:solidFill>
                  <a:latin typeface="Politica" panose="02000503000000000000" pitchFamily="2" charset="0"/>
                  <a:ea typeface="HYQIHEIX1-45W EXTRALIGHT" pitchFamily="18" charset="-122"/>
                  <a:cs typeface="Arial" panose="020B0604020202020204" pitchFamily="34" charset="0"/>
                </a:rPr>
                <a:t>300</a:t>
              </a:r>
              <a:r>
                <a:rPr lang="zh-CN" altLang="en-US" kern="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CN" kern="0" dirty="0">
                  <a:solidFill>
                    <a:srgbClr val="93683D"/>
                  </a:solidFill>
                  <a:latin typeface="Politica" panose="02000503000000000000" pitchFamily="2" charset="0"/>
                  <a:ea typeface="HYQIHEIX1-45W EXTRALIGHT" pitchFamily="18" charset="-122"/>
                  <a:cs typeface="Arial" panose="020B0604020202020204" pitchFamily="34" charset="0"/>
                </a:rPr>
                <a:t>+</a:t>
              </a:r>
              <a:endParaRPr kumimoji="0" lang="en-US" altLang="zh-CN" u="none" strike="noStrike" kern="0" cap="none" spc="0" normalizeH="0" baseline="0" noProof="0" dirty="0">
                <a:ln>
                  <a:noFill/>
                </a:ln>
                <a:solidFill>
                  <a:srgbClr val="C55A11"/>
                </a:solidFill>
                <a:effectLst/>
                <a:uLnTx/>
                <a:uFillTx/>
                <a:latin typeface="Politica" panose="02000503000000000000" pitchFamily="2" charset="0"/>
                <a:ea typeface="HYQIHEIX1-45W EXTRALIGHT" pitchFamily="18" charset="-122"/>
                <a:cs typeface="Arial" panose="020B0604020202020204" pitchFamily="34" charset="0"/>
              </a:endParaRPr>
            </a:p>
            <a:p>
              <a:pPr lvl="0" algn="ctr">
                <a:spcAft>
                  <a:spcPts val="600"/>
                </a:spcAft>
                <a:defRPr/>
              </a:pP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Future</a:t>
              </a:r>
              <a:r>
                <a:rPr lang="zh-TW" altLang="en-US" sz="1200" kern="0" dirty="0">
                  <a:solidFill>
                    <a:prstClr val="black"/>
                  </a:solidFill>
                  <a:latin typeface="Politica" panose="02000503000000000000" pitchFamily="2" charset="0"/>
                  <a:ea typeface="HYQIHEIX1-45W EXTRALIGHT" pitchFamily="18" charset="-122"/>
                  <a:cs typeface="Arial" panose="020B0604020202020204" pitchFamily="34" charset="0"/>
                </a:rPr>
                <a:t> </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Fosun</a:t>
              </a:r>
              <a:r>
                <a:rPr lang="zh-TW" altLang="en-US" sz="1200" kern="0" dirty="0">
                  <a:solidFill>
                    <a:prstClr val="black"/>
                  </a:solidFill>
                  <a:latin typeface="Politica" panose="02000503000000000000" pitchFamily="2" charset="0"/>
                  <a:ea typeface="HYQIHEIX1-45W EXTRALIGHT" pitchFamily="18" charset="-122"/>
                  <a:cs typeface="Arial" panose="020B0604020202020204" pitchFamily="34" charset="0"/>
                </a:rPr>
                <a:t> </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global</a:t>
              </a:r>
              <a:r>
                <a:rPr lang="zh-TW" altLang="en-US" sz="1200" kern="0" dirty="0">
                  <a:solidFill>
                    <a:prstClr val="black"/>
                  </a:solidFill>
                  <a:latin typeface="Politica" panose="02000503000000000000" pitchFamily="2" charset="0"/>
                  <a:ea typeface="HYQIHEIX1-45W EXTRALIGHT" pitchFamily="18" charset="-122"/>
                  <a:cs typeface="Arial" panose="020B0604020202020204" pitchFamily="34" charset="0"/>
                </a:rPr>
                <a:t> </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partners</a:t>
              </a:r>
              <a:endParaRPr lang="en-US" altLang="zh-CN" sz="1200" kern="0" dirty="0">
                <a:solidFill>
                  <a:prstClr val="black"/>
                </a:solidFill>
                <a:latin typeface="Politica" panose="02000503000000000000" pitchFamily="2" charset="0"/>
                <a:ea typeface="HYQIHEIX1-45W EXTRALIGHT" pitchFamily="18" charset="-122"/>
                <a:cs typeface="Arial" panose="020B0604020202020204" pitchFamily="34" charset="0"/>
              </a:endParaRPr>
            </a:p>
          </p:txBody>
        </p:sp>
        <p:sp>
          <p:nvSpPr>
            <p:cNvPr id="73" name="矩形 72"/>
            <p:cNvSpPr/>
            <p:nvPr/>
          </p:nvSpPr>
          <p:spPr>
            <a:xfrm flipH="1">
              <a:off x="7591776" y="2903835"/>
              <a:ext cx="1937505" cy="599503"/>
            </a:xfrm>
            <a:prstGeom prst="rect">
              <a:avLst/>
            </a:prstGeom>
            <a:noFill/>
            <a:ln w="57150" cap="rnd" cmpd="sng" algn="ctr">
              <a:noFill/>
              <a:prstDash val="solid"/>
              <a:round/>
            </a:ln>
            <a:effectLst/>
          </p:spPr>
          <p:txBody>
            <a:bodyPr rot="0" spcFirstLastPara="0" vert="horz" wrap="square" lIns="90000" tIns="46800" rIns="90000" bIns="4680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100</a:t>
              </a:r>
              <a:r>
                <a:rPr kumimoji="0" lang="zh-CN"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a:t>
              </a:r>
            </a:p>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TW"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Top</a:t>
              </a:r>
              <a:r>
                <a:rPr kumimoji="0" lang="zh-TW" altLang="en-US"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scientists</a:t>
              </a:r>
              <a:r>
                <a:rPr kumimoji="0" lang="zh-TW" altLang="en-US"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of</a:t>
              </a:r>
              <a:r>
                <a:rPr kumimoji="0" lang="zh-TW" altLang="en-US"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TW"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Fosun</a:t>
              </a:r>
              <a:r>
                <a:rPr kumimoji="0" lang="zh-TW" altLang="en-US"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 </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ecosystem</a:t>
              </a:r>
              <a:endParaRPr kumimoji="0" lang="en-US" altLang="zh-CN"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defRPr/>
              </a:pPr>
              <a:endParaRPr kumimoji="0" lang="en-US" altLang="zh-CN" sz="11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126" name="矩形 125"/>
            <p:cNvSpPr/>
            <p:nvPr/>
          </p:nvSpPr>
          <p:spPr>
            <a:xfrm>
              <a:off x="5887102" y="2914193"/>
              <a:ext cx="1937505" cy="599503"/>
            </a:xfrm>
            <a:prstGeom prst="rect">
              <a:avLst/>
            </a:prstGeom>
            <a:noFill/>
            <a:ln w="57150" cap="rnd" cmpd="sng" algn="ctr">
              <a:noFill/>
              <a:prstDash val="solid"/>
              <a:round/>
            </a:ln>
            <a:effectLst/>
          </p:spPr>
          <p:txBody>
            <a:bodyPr rot="0" spcFirstLastPara="0" vert="horz" wrap="square" lIns="90000" tIns="46800" rIns="90000" bIns="4680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30% </a:t>
              </a:r>
            </a:p>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TW"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High-</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potential</a:t>
              </a:r>
              <a:r>
                <a:rPr lang="zh-TW" altLang="en-US" sz="1200" kern="0" dirty="0">
                  <a:solidFill>
                    <a:prstClr val="black"/>
                  </a:solidFill>
                  <a:latin typeface="Politica" panose="02000503000000000000" pitchFamily="2" charset="0"/>
                  <a:ea typeface="HYQIHEIX1-45W EXTRALIGHT" pitchFamily="18" charset="-122"/>
                  <a:cs typeface="Arial" panose="020B0604020202020204" pitchFamily="34" charset="0"/>
                </a:rPr>
                <a:t> </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talents</a:t>
              </a:r>
              <a:endParaRPr kumimoji="0" lang="en-US" altLang="zh-CN"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endParaRPr>
            </a:p>
          </p:txBody>
        </p:sp>
        <p:sp>
          <p:nvSpPr>
            <p:cNvPr id="129" name="矩形 128"/>
            <p:cNvSpPr/>
            <p:nvPr/>
          </p:nvSpPr>
          <p:spPr>
            <a:xfrm>
              <a:off x="4173534" y="2913517"/>
              <a:ext cx="1937505" cy="599503"/>
            </a:xfrm>
            <a:prstGeom prst="rect">
              <a:avLst/>
            </a:prstGeom>
            <a:noFill/>
            <a:ln w="57150" cap="rnd" cmpd="sng" algn="ctr">
              <a:noFill/>
              <a:prstDash val="solid"/>
              <a:round/>
            </a:ln>
            <a:effectLst/>
          </p:spPr>
          <p:txBody>
            <a:bodyPr rot="0" spcFirstLastPara="0" vert="horz" wrap="square" lIns="90000" tIns="46800" rIns="90000" bIns="46800" numCol="1" spcCol="0" rtlCol="0" fromWordArt="0" anchor="t" anchorCtr="0" forceAA="0" compatLnSpc="1">
              <a:noAutofit/>
            </a:bodyPr>
            <a:lstStyle/>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3000</a:t>
              </a:r>
              <a:r>
                <a:rPr kumimoji="0" lang="zh-CN" altLang="en-US"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  </a:t>
              </a:r>
              <a:r>
                <a:rPr kumimoji="0" lang="en-US" altLang="zh-CN" u="none" strike="noStrike" kern="0" cap="none" spc="0" normalizeH="0" baseline="0" noProof="0" dirty="0">
                  <a:ln>
                    <a:noFill/>
                  </a:ln>
                  <a:solidFill>
                    <a:srgbClr val="93683D"/>
                  </a:solidFill>
                  <a:effectLst/>
                  <a:uLnTx/>
                  <a:uFillTx/>
                  <a:latin typeface="Politica" panose="02000503000000000000" pitchFamily="2" charset="0"/>
                  <a:ea typeface="HYQIHEIX1-45W EXTRALIGHT" pitchFamily="18" charset="-122"/>
                  <a:cs typeface="Arial" panose="020B0604020202020204" pitchFamily="34" charset="0"/>
                </a:rPr>
                <a:t>+</a:t>
              </a:r>
            </a:p>
            <a:p>
              <a:pPr marL="0" marR="0" lvl="0" indent="0" algn="ctr" defTabSz="914400" rtl="0" eaLnBrk="1" fontAlgn="auto" latinLnBrk="0" hangingPunct="1">
                <a:lnSpc>
                  <a:spcPct val="100000"/>
                </a:lnSpc>
                <a:spcBef>
                  <a:spcPts val="0"/>
                </a:spcBef>
                <a:spcAft>
                  <a:spcPts val="600"/>
                </a:spcAft>
                <a:buClrTx/>
                <a:buSzTx/>
                <a:buFontTx/>
                <a:buNone/>
                <a:defRPr/>
              </a:pPr>
              <a:r>
                <a:rPr kumimoji="0" lang="en-US" altLang="zh-TW"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Future</a:t>
              </a:r>
              <a:r>
                <a:rPr kumimoji="0" lang="zh-TW" altLang="en-US" sz="12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rPr>
                <a:t> </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entrepreneur</a:t>
              </a:r>
              <a:r>
                <a:rPr lang="zh-TW" altLang="en-US" sz="1200" kern="0" dirty="0">
                  <a:solidFill>
                    <a:prstClr val="black"/>
                  </a:solidFill>
                  <a:latin typeface="Politica" panose="02000503000000000000" pitchFamily="2" charset="0"/>
                  <a:ea typeface="HYQIHEIX1-45W EXTRALIGHT" pitchFamily="18" charset="-122"/>
                  <a:cs typeface="Arial" panose="020B0604020202020204" pitchFamily="34" charset="0"/>
                </a:rPr>
                <a:t> </a:t>
              </a:r>
              <a:r>
                <a:rPr lang="en-US" altLang="zh-TW" sz="1200" kern="0" dirty="0">
                  <a:solidFill>
                    <a:prstClr val="black"/>
                  </a:solidFill>
                  <a:latin typeface="Politica" panose="02000503000000000000" pitchFamily="2" charset="0"/>
                  <a:ea typeface="HYQIHEIX1-45W EXTRALIGHT" pitchFamily="18" charset="-122"/>
                  <a:cs typeface="Arial" panose="020B0604020202020204" pitchFamily="34" charset="0"/>
                </a:rPr>
                <a:t>backups</a:t>
              </a:r>
              <a:endParaRPr kumimoji="0" lang="en-US" altLang="zh-CN" sz="1100" u="none" strike="noStrike" kern="0" cap="none" spc="0" normalizeH="0" baseline="0" noProof="0" dirty="0">
                <a:ln>
                  <a:noFill/>
                </a:ln>
                <a:solidFill>
                  <a:prstClr val="black"/>
                </a:solidFill>
                <a:effectLst/>
                <a:uLnTx/>
                <a:uFillTx/>
                <a:latin typeface="Politica" panose="02000503000000000000" pitchFamily="2" charset="0"/>
                <a:ea typeface="HYQIHEIX1-45W EXTRALIGHT" pitchFamily="18" charset="-122"/>
                <a:cs typeface="Arial" panose="020B0604020202020204" pitchFamily="34" charset="0"/>
              </a:endParaRPr>
            </a:p>
          </p:txBody>
        </p:sp>
        <p:grpSp>
          <p:nvGrpSpPr>
            <p:cNvPr id="88" name="组合 87"/>
            <p:cNvGrpSpPr/>
            <p:nvPr/>
          </p:nvGrpSpPr>
          <p:grpSpPr>
            <a:xfrm>
              <a:off x="1647537" y="4214840"/>
              <a:ext cx="8698424" cy="3099592"/>
              <a:chOff x="2733014" y="2755081"/>
              <a:chExt cx="6725972" cy="6422674"/>
            </a:xfrm>
          </p:grpSpPr>
          <p:sp>
            <p:nvSpPr>
              <p:cNvPr id="89" name="椭圆 75"/>
              <p:cNvSpPr/>
              <p:nvPr/>
            </p:nvSpPr>
            <p:spPr bwMode="auto">
              <a:xfrm>
                <a:off x="2733014" y="3770067"/>
                <a:ext cx="6725972" cy="5407688"/>
              </a:xfrm>
              <a:custGeom>
                <a:avLst/>
                <a:gdLst>
                  <a:gd name="connsiteX0" fmla="*/ 0 w 6725971"/>
                  <a:gd name="connsiteY0" fmla="*/ 1014984 h 2029968"/>
                  <a:gd name="connsiteX1" fmla="*/ 3362986 w 6725971"/>
                  <a:gd name="connsiteY1" fmla="*/ 0 h 2029968"/>
                  <a:gd name="connsiteX2" fmla="*/ 6725972 w 6725971"/>
                  <a:gd name="connsiteY2" fmla="*/ 1014984 h 2029968"/>
                  <a:gd name="connsiteX3" fmla="*/ 3362986 w 6725971"/>
                  <a:gd name="connsiteY3" fmla="*/ 2029968 h 2029968"/>
                  <a:gd name="connsiteX4" fmla="*/ 0 w 6725971"/>
                  <a:gd name="connsiteY4" fmla="*/ 1014984 h 2029968"/>
                  <a:gd name="connsiteX0-1" fmla="*/ 3362986 w 6725972"/>
                  <a:gd name="connsiteY0-2" fmla="*/ 0 h 2029968"/>
                  <a:gd name="connsiteX1-3" fmla="*/ 6725972 w 6725972"/>
                  <a:gd name="connsiteY1-4" fmla="*/ 1014984 h 2029968"/>
                  <a:gd name="connsiteX2-5" fmla="*/ 3362986 w 6725972"/>
                  <a:gd name="connsiteY2-6" fmla="*/ 2029968 h 2029968"/>
                  <a:gd name="connsiteX3-7" fmla="*/ 0 w 6725972"/>
                  <a:gd name="connsiteY3-8" fmla="*/ 1014984 h 2029968"/>
                  <a:gd name="connsiteX4-9" fmla="*/ 3454426 w 6725972"/>
                  <a:gd name="connsiteY4-10" fmla="*/ 91440 h 2029968"/>
                  <a:gd name="connsiteX0-11" fmla="*/ 3362986 w 6725972"/>
                  <a:gd name="connsiteY0-12" fmla="*/ 0 h 2029968"/>
                  <a:gd name="connsiteX1-13" fmla="*/ 6725972 w 6725972"/>
                  <a:gd name="connsiteY1-14" fmla="*/ 1014984 h 2029968"/>
                  <a:gd name="connsiteX2-15" fmla="*/ 3362986 w 6725972"/>
                  <a:gd name="connsiteY2-16" fmla="*/ 2029968 h 2029968"/>
                  <a:gd name="connsiteX3-17" fmla="*/ 0 w 6725972"/>
                  <a:gd name="connsiteY3-18" fmla="*/ 1014984 h 2029968"/>
                  <a:gd name="connsiteX4-19" fmla="*/ 3454426 w 6725972"/>
                  <a:gd name="connsiteY4-20" fmla="*/ 91440 h 2029968"/>
                  <a:gd name="connsiteX0-21" fmla="*/ 4238459 w 7601445"/>
                  <a:gd name="connsiteY0-22" fmla="*/ 0 h 2447182"/>
                  <a:gd name="connsiteX1-23" fmla="*/ 7601445 w 7601445"/>
                  <a:gd name="connsiteY1-24" fmla="*/ 1014984 h 2447182"/>
                  <a:gd name="connsiteX2-25" fmla="*/ 4238459 w 7601445"/>
                  <a:gd name="connsiteY2-26" fmla="*/ 2029968 h 2447182"/>
                  <a:gd name="connsiteX3-27" fmla="*/ 875473 w 7601445"/>
                  <a:gd name="connsiteY3-28" fmla="*/ 1014984 h 2447182"/>
                  <a:gd name="connsiteX4-29" fmla="*/ 858278 w 7601445"/>
                  <a:gd name="connsiteY4-30" fmla="*/ 2447182 h 2447182"/>
                  <a:gd name="connsiteX0-31" fmla="*/ 3380181 w 6743167"/>
                  <a:gd name="connsiteY0-32" fmla="*/ 0 h 2447182"/>
                  <a:gd name="connsiteX1-33" fmla="*/ 6743167 w 6743167"/>
                  <a:gd name="connsiteY1-34" fmla="*/ 1014984 h 2447182"/>
                  <a:gd name="connsiteX2-35" fmla="*/ 3380181 w 6743167"/>
                  <a:gd name="connsiteY2-36" fmla="*/ 2029968 h 2447182"/>
                  <a:gd name="connsiteX3-37" fmla="*/ 17195 w 6743167"/>
                  <a:gd name="connsiteY3-38" fmla="*/ 1014984 h 2447182"/>
                  <a:gd name="connsiteX4-39" fmla="*/ 0 w 6743167"/>
                  <a:gd name="connsiteY4-40" fmla="*/ 2447182 h 2447182"/>
                  <a:gd name="connsiteX0-41" fmla="*/ 3380181 w 6743167"/>
                  <a:gd name="connsiteY0-42" fmla="*/ 0 h 2803643"/>
                  <a:gd name="connsiteX1-43" fmla="*/ 6743167 w 6743167"/>
                  <a:gd name="connsiteY1-44" fmla="*/ 1014984 h 2803643"/>
                  <a:gd name="connsiteX2-45" fmla="*/ 3380181 w 6743167"/>
                  <a:gd name="connsiteY2-46" fmla="*/ 2029968 h 2803643"/>
                  <a:gd name="connsiteX3-47" fmla="*/ 17195 w 6743167"/>
                  <a:gd name="connsiteY3-48" fmla="*/ 1014984 h 2803643"/>
                  <a:gd name="connsiteX4-49" fmla="*/ 0 w 6743167"/>
                  <a:gd name="connsiteY4-50" fmla="*/ 2803643 h 2803643"/>
                  <a:gd name="connsiteX0-51" fmla="*/ 3380181 w 6743167"/>
                  <a:gd name="connsiteY0-52" fmla="*/ 0 h 2803643"/>
                  <a:gd name="connsiteX1-53" fmla="*/ 6743167 w 6743167"/>
                  <a:gd name="connsiteY1-54" fmla="*/ 1014984 h 2803643"/>
                  <a:gd name="connsiteX2-55" fmla="*/ 3380181 w 6743167"/>
                  <a:gd name="connsiteY2-56" fmla="*/ 2029968 h 2803643"/>
                  <a:gd name="connsiteX3-57" fmla="*/ 17195 w 6743167"/>
                  <a:gd name="connsiteY3-58" fmla="*/ 1014984 h 2803643"/>
                  <a:gd name="connsiteX4-59" fmla="*/ 0 w 6743167"/>
                  <a:gd name="connsiteY4-60" fmla="*/ 2803643 h 2803643"/>
                  <a:gd name="connsiteX0-61" fmla="*/ 3380181 w 6743167"/>
                  <a:gd name="connsiteY0-62" fmla="*/ 0 h 2803643"/>
                  <a:gd name="connsiteX1-63" fmla="*/ 6743167 w 6743167"/>
                  <a:gd name="connsiteY1-64" fmla="*/ 1014984 h 2803643"/>
                  <a:gd name="connsiteX2-65" fmla="*/ 3380181 w 6743167"/>
                  <a:gd name="connsiteY2-66" fmla="*/ 2029968 h 2803643"/>
                  <a:gd name="connsiteX3-67" fmla="*/ 17195 w 6743167"/>
                  <a:gd name="connsiteY3-68" fmla="*/ 1014984 h 2803643"/>
                  <a:gd name="connsiteX4-69" fmla="*/ 0 w 6743167"/>
                  <a:gd name="connsiteY4-70" fmla="*/ 2803643 h 2803643"/>
                  <a:gd name="connsiteX0-71" fmla="*/ 6743313 w 6883447"/>
                  <a:gd name="connsiteY0-72" fmla="*/ 1883199 h 1883573"/>
                  <a:gd name="connsiteX1-73" fmla="*/ 6743167 w 6883447"/>
                  <a:gd name="connsiteY1-74" fmla="*/ 0 h 1883573"/>
                  <a:gd name="connsiteX2-75" fmla="*/ 3380181 w 6883447"/>
                  <a:gd name="connsiteY2-76" fmla="*/ 1014984 h 1883573"/>
                  <a:gd name="connsiteX3-77" fmla="*/ 17195 w 6883447"/>
                  <a:gd name="connsiteY3-78" fmla="*/ 0 h 1883573"/>
                  <a:gd name="connsiteX4-79" fmla="*/ 0 w 6883447"/>
                  <a:gd name="connsiteY4-80" fmla="*/ 1788659 h 1883573"/>
                  <a:gd name="connsiteX0-81" fmla="*/ 6743313 w 6743313"/>
                  <a:gd name="connsiteY0-82" fmla="*/ 1883199 h 1883199"/>
                  <a:gd name="connsiteX1-83" fmla="*/ 6743167 w 6743313"/>
                  <a:gd name="connsiteY1-84" fmla="*/ 0 h 1883199"/>
                  <a:gd name="connsiteX2-85" fmla="*/ 3380181 w 6743313"/>
                  <a:gd name="connsiteY2-86" fmla="*/ 1014984 h 1883199"/>
                  <a:gd name="connsiteX3-87" fmla="*/ 17195 w 6743313"/>
                  <a:gd name="connsiteY3-88" fmla="*/ 0 h 1883199"/>
                  <a:gd name="connsiteX4-89" fmla="*/ 0 w 6743313"/>
                  <a:gd name="connsiteY4-90" fmla="*/ 1788659 h 1883199"/>
                  <a:gd name="connsiteX0-91" fmla="*/ 6726117 w 6726117"/>
                  <a:gd name="connsiteY0-92" fmla="*/ 1883199 h 3981024"/>
                  <a:gd name="connsiteX1-93" fmla="*/ 6725971 w 6726117"/>
                  <a:gd name="connsiteY1-94" fmla="*/ 0 h 3981024"/>
                  <a:gd name="connsiteX2-95" fmla="*/ 3362985 w 6726117"/>
                  <a:gd name="connsiteY2-96" fmla="*/ 1014984 h 3981024"/>
                  <a:gd name="connsiteX3-97" fmla="*/ -1 w 6726117"/>
                  <a:gd name="connsiteY3-98" fmla="*/ 0 h 3981024"/>
                  <a:gd name="connsiteX4-99" fmla="*/ 2918 w 6726117"/>
                  <a:gd name="connsiteY4-100" fmla="*/ 3981024 h 3981024"/>
                  <a:gd name="connsiteX0-101" fmla="*/ 6746231 w 6746231"/>
                  <a:gd name="connsiteY0-102" fmla="*/ 2587170 h 3981024"/>
                  <a:gd name="connsiteX1-103" fmla="*/ 6725972 w 6746231"/>
                  <a:gd name="connsiteY1-104" fmla="*/ 0 h 3981024"/>
                  <a:gd name="connsiteX2-105" fmla="*/ 3362986 w 6746231"/>
                  <a:gd name="connsiteY2-106" fmla="*/ 1014984 h 3981024"/>
                  <a:gd name="connsiteX3-107" fmla="*/ 0 w 6746231"/>
                  <a:gd name="connsiteY3-108" fmla="*/ 0 h 3981024"/>
                  <a:gd name="connsiteX4-109" fmla="*/ 2919 w 6746231"/>
                  <a:gd name="connsiteY4-110" fmla="*/ 3981024 h 3981024"/>
                  <a:gd name="connsiteX0-111" fmla="*/ 6746231 w 6746231"/>
                  <a:gd name="connsiteY0-112" fmla="*/ 2587170 h 2814445"/>
                  <a:gd name="connsiteX1-113" fmla="*/ 6725972 w 6746231"/>
                  <a:gd name="connsiteY1-114" fmla="*/ 0 h 2814445"/>
                  <a:gd name="connsiteX2-115" fmla="*/ 3362986 w 6746231"/>
                  <a:gd name="connsiteY2-116" fmla="*/ 1014984 h 2814445"/>
                  <a:gd name="connsiteX3-117" fmla="*/ 0 w 6746231"/>
                  <a:gd name="connsiteY3-118" fmla="*/ 0 h 2814445"/>
                  <a:gd name="connsiteX4-119" fmla="*/ 23032 w 6746231"/>
                  <a:gd name="connsiteY4-120" fmla="*/ 2814445 h 2814445"/>
                  <a:gd name="connsiteX0-121" fmla="*/ 6728250 w 6728250"/>
                  <a:gd name="connsiteY0-122" fmla="*/ 5735656 h 5735656"/>
                  <a:gd name="connsiteX1-123" fmla="*/ 6725972 w 6728250"/>
                  <a:gd name="connsiteY1-124" fmla="*/ 0 h 5735656"/>
                  <a:gd name="connsiteX2-125" fmla="*/ 3362986 w 6728250"/>
                  <a:gd name="connsiteY2-126" fmla="*/ 1014984 h 5735656"/>
                  <a:gd name="connsiteX3-127" fmla="*/ 0 w 6728250"/>
                  <a:gd name="connsiteY3-128" fmla="*/ 0 h 5735656"/>
                  <a:gd name="connsiteX4-129" fmla="*/ 23032 w 6728250"/>
                  <a:gd name="connsiteY4-130" fmla="*/ 2814445 h 5735656"/>
                  <a:gd name="connsiteX0-131" fmla="*/ 6728250 w 6728250"/>
                  <a:gd name="connsiteY0-132" fmla="*/ 5735656 h 5735656"/>
                  <a:gd name="connsiteX1-133" fmla="*/ 6725972 w 6728250"/>
                  <a:gd name="connsiteY1-134" fmla="*/ 0 h 5735656"/>
                  <a:gd name="connsiteX2-135" fmla="*/ 3362986 w 6728250"/>
                  <a:gd name="connsiteY2-136" fmla="*/ 1014984 h 5735656"/>
                  <a:gd name="connsiteX3-137" fmla="*/ 0 w 6728250"/>
                  <a:gd name="connsiteY3-138" fmla="*/ 0 h 5735656"/>
                  <a:gd name="connsiteX4-139" fmla="*/ 5052 w 6728250"/>
                  <a:gd name="connsiteY4-140" fmla="*/ 5372591 h 5735656"/>
                  <a:gd name="connsiteX0-141" fmla="*/ 6710269 w 6725972"/>
                  <a:gd name="connsiteY0-142" fmla="*/ 5407687 h 5407687"/>
                  <a:gd name="connsiteX1-143" fmla="*/ 6725972 w 6725972"/>
                  <a:gd name="connsiteY1-144" fmla="*/ 0 h 5407687"/>
                  <a:gd name="connsiteX2-145" fmla="*/ 3362986 w 6725972"/>
                  <a:gd name="connsiteY2-146" fmla="*/ 1014984 h 5407687"/>
                  <a:gd name="connsiteX3-147" fmla="*/ 0 w 6725972"/>
                  <a:gd name="connsiteY3-148" fmla="*/ 0 h 5407687"/>
                  <a:gd name="connsiteX4-149" fmla="*/ 5052 w 6725972"/>
                  <a:gd name="connsiteY4-150" fmla="*/ 5372591 h 540768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725972" h="5407687">
                    <a:moveTo>
                      <a:pt x="6710269" y="5407687"/>
                    </a:moveTo>
                    <a:cubicBezTo>
                      <a:pt x="6707798" y="5035728"/>
                      <a:pt x="6710474" y="12877"/>
                      <a:pt x="6725972" y="0"/>
                    </a:cubicBezTo>
                    <a:cubicBezTo>
                      <a:pt x="6725972" y="560560"/>
                      <a:pt x="5220312" y="1014984"/>
                      <a:pt x="3362986" y="1014984"/>
                    </a:cubicBezTo>
                    <a:cubicBezTo>
                      <a:pt x="1505660" y="1014984"/>
                      <a:pt x="0" y="560560"/>
                      <a:pt x="0" y="0"/>
                    </a:cubicBezTo>
                    <a:cubicBezTo>
                      <a:pt x="15499" y="43874"/>
                      <a:pt x="9073" y="5110670"/>
                      <a:pt x="5052" y="5372591"/>
                    </a:cubicBezTo>
                  </a:path>
                </a:pathLst>
              </a:custGeom>
              <a:gradFill>
                <a:gsLst>
                  <a:gs pos="33000">
                    <a:srgbClr val="E9DBCB">
                      <a:alpha val="0"/>
                    </a:srgbClr>
                  </a:gs>
                  <a:gs pos="0">
                    <a:srgbClr val="7F542E">
                      <a:alpha val="7000"/>
                    </a:srgbClr>
                  </a:gs>
                </a:gsLst>
                <a:lin ang="5400000" scaled="1"/>
              </a:gra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sp>
            <p:nvSpPr>
              <p:cNvPr id="90" name="椭圆 89"/>
              <p:cNvSpPr/>
              <p:nvPr/>
            </p:nvSpPr>
            <p:spPr bwMode="auto">
              <a:xfrm>
                <a:off x="2733014" y="2755081"/>
                <a:ext cx="6725971" cy="2029969"/>
              </a:xfrm>
              <a:prstGeom prst="ellipse">
                <a:avLst/>
              </a:prstGeom>
              <a:noFill/>
              <a:ln w="6350">
                <a:gradFill>
                  <a:gsLst>
                    <a:gs pos="0">
                      <a:srgbClr val="E9DBCB">
                        <a:alpha val="0"/>
                      </a:srgbClr>
                    </a:gs>
                    <a:gs pos="45000">
                      <a:srgbClr val="C2A687">
                        <a:alpha val="18000"/>
                      </a:srgbClr>
                    </a:gs>
                    <a:gs pos="100000">
                      <a:srgbClr val="7F542E">
                        <a:alpha val="23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297815" rtl="0" eaLnBrk="0" fontAlgn="base" latinLnBrk="0" hangingPunct="0">
                  <a:lnSpc>
                    <a:spcPct val="100000"/>
                  </a:lnSpc>
                  <a:spcBef>
                    <a:spcPct val="0"/>
                  </a:spcBef>
                  <a:spcAft>
                    <a:spcPct val="0"/>
                  </a:spcAft>
                  <a:buClrTx/>
                  <a:buSzTx/>
                  <a:buFontTx/>
                  <a:buNone/>
                  <a:defRPr/>
                </a:pPr>
                <a:endParaRPr kumimoji="0" lang="zh-CN" altLang="en-US" sz="600" u="none" strike="noStrike" kern="1200" cap="none" spc="0" normalizeH="0" baseline="0" noProof="0" dirty="0">
                  <a:ln>
                    <a:noFill/>
                  </a:ln>
                  <a:solidFill>
                    <a:prstClr val="white"/>
                  </a:solidFill>
                  <a:effectLst/>
                  <a:uLnTx/>
                  <a:uFillTx/>
                  <a:latin typeface="Politica" panose="02000503000000000000" pitchFamily="2" charset="0"/>
                  <a:ea typeface="HYQIHEIX1-45W EXTRALIGHT" pitchFamily="18" charset="-122"/>
                  <a:cs typeface="Arial" panose="020B0604020202020204" pitchFamily="34" charset="0"/>
                  <a:sym typeface="Arial" panose="020B0604020202020204" pitchFamily="34" charset="0"/>
                </a:endParaRPr>
              </a:p>
            </p:txBody>
          </p:sp>
        </p:grpSp>
        <p:sp>
          <p:nvSpPr>
            <p:cNvPr id="13" name="文本框 12"/>
            <p:cNvSpPr txBox="1"/>
            <p:nvPr/>
          </p:nvSpPr>
          <p:spPr>
            <a:xfrm>
              <a:off x="2578784" y="3970940"/>
              <a:ext cx="6845440" cy="394081"/>
            </a:xfrm>
            <a:prstGeom prst="rect">
              <a:avLst/>
            </a:prstGeom>
            <a:noFill/>
          </p:spPr>
          <p:txBody>
            <a:bodyPr wrap="square" rtlCol="0">
              <a:spAutoFit/>
            </a:bodyPr>
            <a:lstStyle/>
            <a:p>
              <a:pPr lvl="0" algn="ctr">
                <a:defRPr/>
              </a:pPr>
              <a:r>
                <a:rPr lang="en-US" altLang="zh-TW" sz="1400" kern="0" dirty="0">
                  <a:solidFill>
                    <a:schemeClr val="tx1">
                      <a:lumMod val="65000"/>
                      <a:lumOff val="35000"/>
                    </a:schemeClr>
                  </a:solidFill>
                  <a:latin typeface="Politica" panose="02000503000000000000" pitchFamily="2" charset="0"/>
                  <a:cs typeface="Arial" panose="020B0604020202020204" pitchFamily="34" charset="0"/>
                </a:rPr>
                <a:t>Build a ‘pyramid-shaped’ partner backup array,</a:t>
              </a:r>
              <a:r>
                <a:rPr lang="zh-TW" altLang="en-US" sz="1400" kern="0" dirty="0">
                  <a:solidFill>
                    <a:schemeClr val="tx1">
                      <a:lumMod val="65000"/>
                      <a:lumOff val="35000"/>
                    </a:schemeClr>
                  </a:solidFill>
                  <a:latin typeface="Politica" panose="02000503000000000000" pitchFamily="2" charset="0"/>
                  <a:cs typeface="Arial" panose="020B0604020202020204" pitchFamily="34" charset="0"/>
                </a:rPr>
                <a:t> </a:t>
              </a:r>
              <a:endParaRPr lang="en-HK" altLang="zh-TW" sz="1400" kern="0" dirty="0">
                <a:solidFill>
                  <a:schemeClr val="tx1">
                    <a:lumMod val="65000"/>
                    <a:lumOff val="35000"/>
                  </a:schemeClr>
                </a:solidFill>
                <a:latin typeface="Politica" panose="02000503000000000000" pitchFamily="2" charset="0"/>
                <a:cs typeface="Arial" panose="020B0604020202020204" pitchFamily="34" charset="0"/>
              </a:endParaRPr>
            </a:p>
            <a:p>
              <a:pPr lvl="0" algn="ctr">
                <a:defRPr/>
              </a:pPr>
              <a:r>
                <a:rPr lang="en-US" altLang="zh-TW" sz="1400" kern="0" dirty="0">
                  <a:solidFill>
                    <a:schemeClr val="tx1">
                      <a:lumMod val="65000"/>
                      <a:lumOff val="35000"/>
                    </a:schemeClr>
                  </a:solidFill>
                  <a:latin typeface="Politica" panose="02000503000000000000" pitchFamily="2" charset="0"/>
                  <a:cs typeface="Arial" panose="020B0604020202020204" pitchFamily="34" charset="0"/>
                </a:rPr>
                <a:t>forming a competitive dynamic partnership management mechanism that allows talent appraisals at different levels according to their performance</a:t>
              </a:r>
              <a:endParaRPr lang="zh-CN" altLang="en-US" sz="1400" kern="0" dirty="0">
                <a:solidFill>
                  <a:schemeClr val="tx1">
                    <a:lumMod val="65000"/>
                    <a:lumOff val="35000"/>
                  </a:schemeClr>
                </a:solidFill>
                <a:latin typeface="Politica" panose="02000503000000000000" pitchFamily="2" charset="0"/>
                <a:cs typeface="Arial" panose="020B0604020202020204" pitchFamily="34" charset="0"/>
              </a:endParaRPr>
            </a:p>
          </p:txBody>
        </p:sp>
      </p:grpSp>
      <p:sp>
        <p:nvSpPr>
          <p:cNvPr id="16" name="矩形 15"/>
          <p:cNvSpPr/>
          <p:nvPr/>
        </p:nvSpPr>
        <p:spPr>
          <a:xfrm>
            <a:off x="-19685" y="187325"/>
            <a:ext cx="10292715" cy="489585"/>
          </a:xfrm>
          <a:prstGeom prst="rect">
            <a:avLst/>
          </a:prstGeom>
          <a:gradFill>
            <a:gsLst>
              <a:gs pos="0">
                <a:srgbClr val="93683D">
                  <a:alpha val="0"/>
                </a:srgbClr>
              </a:gs>
              <a:gs pos="99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0" name="图片 9" descr="/Users/jerrymiao/Desktop/复星Jerry/LOGO系列 杂/复星logo1-01.png复星logo1-01"/>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2" name="Title 1">
            <a:extLst>
              <a:ext uri="{FF2B5EF4-FFF2-40B4-BE49-F238E27FC236}">
                <a16:creationId xmlns:a16="http://schemas.microsoft.com/office/drawing/2014/main" id="{C886707B-1843-D2B1-5FB0-9A0019F4B6E6}"/>
              </a:ext>
            </a:extLst>
          </p:cNvPr>
          <p:cNvSpPr txBox="1"/>
          <p:nvPr/>
        </p:nvSpPr>
        <p:spPr>
          <a:xfrm>
            <a:off x="654946" y="247407"/>
            <a:ext cx="9787267"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CN"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FOCUS ON KEY TALENTS TO BUILD A TEAM WITH ENTREPRENEURIAL SPIRITS</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9"/>
          <p:cNvPicPr>
            <a:picLocks noChangeAspect="1"/>
          </p:cNvPicPr>
          <p:nvPr/>
        </p:nvPicPr>
        <p:blipFill>
          <a:blip r:embed="rId3"/>
          <a:stretch>
            <a:fillRect/>
          </a:stretch>
        </p:blipFill>
        <p:spPr>
          <a:xfrm>
            <a:off x="0" y="0"/>
            <a:ext cx="12186920" cy="6858000"/>
          </a:xfrm>
          <a:prstGeom prst="rect">
            <a:avLst/>
          </a:prstGeom>
        </p:spPr>
      </p:pic>
      <p:sp>
        <p:nvSpPr>
          <p:cNvPr id="16" name="矩形 15"/>
          <p:cNvSpPr/>
          <p:nvPr/>
        </p:nvSpPr>
        <p:spPr>
          <a:xfrm>
            <a:off x="0" y="0"/>
            <a:ext cx="12192000" cy="6864985"/>
          </a:xfrm>
          <a:prstGeom prst="rect">
            <a:avLst/>
          </a:prstGeom>
          <a:gradFill>
            <a:gsLst>
              <a:gs pos="100000">
                <a:schemeClr val="bg1">
                  <a:alpha val="78000"/>
                </a:schemeClr>
              </a:gs>
              <a:gs pos="19000">
                <a:schemeClr val="bg1">
                  <a:alpha val="71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1" name="圆角矩形 24"/>
          <p:cNvSpPr/>
          <p:nvPr/>
        </p:nvSpPr>
        <p:spPr>
          <a:xfrm>
            <a:off x="502920" y="1224915"/>
            <a:ext cx="11185525" cy="1796415"/>
          </a:xfrm>
          <a:prstGeom prst="roundRect">
            <a:avLst>
              <a:gd name="adj" fmla="val 11864"/>
            </a:avLst>
          </a:prstGeom>
          <a:gradFill>
            <a:gsLst>
              <a:gs pos="35000">
                <a:schemeClr val="bg1">
                  <a:alpha val="44000"/>
                </a:schemeClr>
              </a:gs>
              <a:gs pos="100000">
                <a:schemeClr val="bg1">
                  <a:alpha val="0"/>
                </a:schemeClr>
              </a:gs>
            </a:gsLst>
            <a:lin ang="5400000" scaled="0"/>
          </a:gradFill>
          <a:ln>
            <a:gradFill>
              <a:gsLst>
                <a:gs pos="30000">
                  <a:srgbClr val="93683D">
                    <a:alpha val="0"/>
                  </a:srgbClr>
                </a:gs>
                <a:gs pos="100000">
                  <a:srgbClr val="93683D">
                    <a:alpha val="71000"/>
                  </a:srgbClr>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Politica" panose="02000503000000000000" pitchFamily="2" charset="0"/>
              <a:ea typeface="HYQIHEIX1-45W EXTRALIGHT" pitchFamily="18" charset="-122"/>
            </a:endParaRPr>
          </a:p>
        </p:txBody>
      </p:sp>
      <p:sp>
        <p:nvSpPr>
          <p:cNvPr id="23" name="矩形 22"/>
          <p:cNvSpPr/>
          <p:nvPr/>
        </p:nvSpPr>
        <p:spPr>
          <a:xfrm>
            <a:off x="7619" y="208638"/>
            <a:ext cx="9335179" cy="489838"/>
          </a:xfrm>
          <a:prstGeom prst="rect">
            <a:avLst/>
          </a:prstGeom>
          <a:gradFill>
            <a:gsLst>
              <a:gs pos="10000">
                <a:srgbClr val="93683D">
                  <a:alpha val="0"/>
                </a:srgbClr>
              </a:gs>
              <a:gs pos="100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7" name="Title 1"/>
          <p:cNvSpPr txBox="1"/>
          <p:nvPr/>
        </p:nvSpPr>
        <p:spPr>
          <a:xfrm>
            <a:off x="654946" y="247407"/>
            <a:ext cx="9787267"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CN"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REMARKABLE ESG ACHIEVEMENTS FOR A BRIGHTER LIFE</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9" name="Rectangle 21"/>
          <p:cNvSpPr/>
          <p:nvPr/>
        </p:nvSpPr>
        <p:spPr>
          <a:xfrm>
            <a:off x="1913890" y="1676252"/>
            <a:ext cx="1807845" cy="430887"/>
          </a:xfrm>
          <a:prstGeom prst="rect">
            <a:avLst/>
          </a:prstGeom>
        </p:spPr>
        <p:txBody>
          <a:bodyPr wrap="square">
            <a:spAutoFit/>
          </a:bodyPr>
          <a:lstStyle/>
          <a:p>
            <a:pPr lvl="0" algn="just" defTabSz="914400">
              <a:defRPr/>
            </a:pPr>
            <a:r>
              <a:rPr lang="en-US" altLang="zh-TW" sz="1100" dirty="0">
                <a:latin typeface="Politica" panose="02000503000000000000" pitchFamily="2" charset="0"/>
                <a:ea typeface="HYQIHEIX1-45W EXTRALIGHT" pitchFamily="18" charset="-122"/>
                <a:cs typeface="Arial" panose="020B0604020202020204" pitchFamily="34" charset="0"/>
              </a:rPr>
              <a:t>The</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only</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conglomerate</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in</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Greater</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China</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with</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a</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MSCI</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ESG</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rating</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of</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AA</a:t>
            </a:r>
            <a:endParaRPr lang="zh-CN" altLang="en-US" sz="1100" dirty="0">
              <a:latin typeface="Politica" panose="02000503000000000000" pitchFamily="2" charset="0"/>
              <a:ea typeface="HYQIHEIX1-45W EXTRALIGHT" pitchFamily="18" charset="-122"/>
              <a:cs typeface="Arial" panose="020B0604020202020204" pitchFamily="34" charset="0"/>
            </a:endParaRPr>
          </a:p>
        </p:txBody>
      </p:sp>
      <p:sp>
        <p:nvSpPr>
          <p:cNvPr id="18" name="文本框 17"/>
          <p:cNvSpPr txBox="1"/>
          <p:nvPr/>
        </p:nvSpPr>
        <p:spPr>
          <a:xfrm>
            <a:off x="4757592" y="2249777"/>
            <a:ext cx="2691763" cy="307777"/>
          </a:xfrm>
          <a:prstGeom prst="rect">
            <a:avLst/>
          </a:prstGeom>
          <a:noFill/>
        </p:spPr>
        <p:txBody>
          <a:bodyPr wrap="none" rtlCol="0">
            <a:spAutoFit/>
          </a:bodyPr>
          <a:lstStyle/>
          <a:p>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ESG</a:t>
            </a:r>
            <a:r>
              <a:rPr lang="zh-TW" altLang="en-US" sz="14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RATINGS</a:t>
            </a:r>
            <a:r>
              <a:rPr lang="zh-TW" altLang="en-US" sz="14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CONTINUED</a:t>
            </a:r>
            <a:r>
              <a:rPr lang="zh-TW" altLang="en-US" sz="14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TO</a:t>
            </a:r>
            <a:r>
              <a:rPr lang="zh-TW" altLang="en-US" sz="14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IMPROVE</a:t>
            </a:r>
            <a:r>
              <a:rPr lang="zh-TW" altLang="en-US" sz="14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rgbClr val="93683D"/>
                </a:solidFill>
                <a:latin typeface="Politica" panose="02000503000000000000" pitchFamily="2" charset="0"/>
                <a:ea typeface="HYQIHEIX1-45W EXTRALIGHT" pitchFamily="18" charset="-122"/>
                <a:cs typeface="Arial" panose="020B0604020202020204" pitchFamily="34" charset="0"/>
              </a:rPr>
              <a:t>IN</a:t>
            </a:r>
            <a:r>
              <a:rPr lang="zh-TW" altLang="en-US" sz="1400" dirty="0">
                <a:solidFill>
                  <a:srgbClr val="93683D"/>
                </a:solidFill>
                <a:latin typeface="Politica" panose="02000503000000000000" pitchFamily="2" charset="0"/>
                <a:ea typeface="HYQIHEIX1-45W EXTRALIGHT" pitchFamily="18" charset="-122"/>
                <a:cs typeface="Arial" panose="020B0604020202020204" pitchFamily="34" charset="0"/>
              </a:rPr>
              <a:t> </a:t>
            </a:r>
            <a:r>
              <a:rPr lang="en-US" altLang="zh-CN" sz="1400" dirty="0">
                <a:solidFill>
                  <a:srgbClr val="93683D"/>
                </a:solidFill>
                <a:latin typeface="Politica" panose="02000503000000000000" pitchFamily="2" charset="0"/>
                <a:ea typeface="HYQIHEIX1-45W EXTRALIGHT" pitchFamily="18" charset="-122"/>
                <a:cs typeface="Arial" panose="020B0604020202020204" pitchFamily="34" charset="0"/>
              </a:rPr>
              <a:t>2022</a:t>
            </a:r>
            <a:endParaRPr lang="zh-CN" altLang="en-US" sz="140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40" name="圆角矩形 24"/>
          <p:cNvSpPr/>
          <p:nvPr/>
        </p:nvSpPr>
        <p:spPr>
          <a:xfrm>
            <a:off x="497840" y="3160395"/>
            <a:ext cx="11196320" cy="3275330"/>
          </a:xfrm>
          <a:prstGeom prst="roundRect">
            <a:avLst>
              <a:gd name="adj" fmla="val 4905"/>
            </a:avLst>
          </a:prstGeom>
          <a:gradFill>
            <a:gsLst>
              <a:gs pos="67000">
                <a:schemeClr val="bg1">
                  <a:alpha val="60000"/>
                </a:schemeClr>
              </a:gs>
              <a:gs pos="30000">
                <a:schemeClr val="bg1">
                  <a:alpha val="0"/>
                </a:schemeClr>
              </a:gs>
            </a:gsLst>
            <a:lin ang="16200000" scaled="0"/>
          </a:gradFill>
          <a:ln>
            <a:gradFill>
              <a:gsLst>
                <a:gs pos="45000">
                  <a:srgbClr val="93683D">
                    <a:alpha val="0"/>
                  </a:srgbClr>
                </a:gs>
                <a:gs pos="100000">
                  <a:srgbClr val="93683D">
                    <a:alpha val="71000"/>
                  </a:srgbClr>
                </a:gs>
              </a:gsLst>
              <a:lin ang="162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Politica" panose="02000503000000000000" pitchFamily="2" charset="0"/>
              <a:ea typeface="HYQIHEIX1-45W EXTRALIGHT" pitchFamily="18" charset="-122"/>
            </a:endParaRPr>
          </a:p>
        </p:txBody>
      </p:sp>
      <p:sp>
        <p:nvSpPr>
          <p:cNvPr id="30" name="Rounded Rectangle 8"/>
          <p:cNvSpPr/>
          <p:nvPr/>
        </p:nvSpPr>
        <p:spPr>
          <a:xfrm>
            <a:off x="726160" y="3272400"/>
            <a:ext cx="3230483" cy="272429"/>
          </a:xfrm>
          <a:prstGeom prst="roundRect">
            <a:avLst/>
          </a:prstGeom>
          <a:gradFill>
            <a:gsLst>
              <a:gs pos="0">
                <a:srgbClr val="93683D">
                  <a:alpha val="14000"/>
                </a:srgbClr>
              </a:gs>
              <a:gs pos="100000">
                <a:srgbClr val="93683D">
                  <a:alpha val="71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07950" bIns="7175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x-none" sz="2000" b="1" u="none" strike="noStrike" kern="0" cap="none" spc="0" normalizeH="0" baseline="0" noProof="0" dirty="0">
                <a:ln>
                  <a:noFill/>
                </a:ln>
                <a:solidFill>
                  <a:prstClr val="white"/>
                </a:solidFill>
                <a:effectLst/>
                <a:uLnTx/>
                <a:uFillTx/>
                <a:latin typeface="HYQIHEIX1-45W EXTRALIGHT" pitchFamily="18" charset="-122"/>
                <a:ea typeface="HYQIHEIX1-45W EXTRALIGHT" pitchFamily="18" charset="-122"/>
                <a:cs typeface="Arial" panose="020B0604020202020204" pitchFamily="34" charset="0"/>
              </a:rPr>
              <a:t>E</a:t>
            </a:r>
          </a:p>
        </p:txBody>
      </p:sp>
      <p:sp>
        <p:nvSpPr>
          <p:cNvPr id="31" name="Rounded Rectangle 9"/>
          <p:cNvSpPr/>
          <p:nvPr/>
        </p:nvSpPr>
        <p:spPr>
          <a:xfrm>
            <a:off x="4456072" y="3288987"/>
            <a:ext cx="3279857" cy="272276"/>
          </a:xfrm>
          <a:prstGeom prst="roundRect">
            <a:avLst/>
          </a:prstGeom>
          <a:gradFill>
            <a:gsLst>
              <a:gs pos="0">
                <a:srgbClr val="93683D">
                  <a:alpha val="14000"/>
                </a:srgbClr>
              </a:gs>
              <a:gs pos="100000">
                <a:srgbClr val="93683D">
                  <a:alpha val="71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07950" bIns="7175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x-none" sz="2000" b="1" u="none" strike="noStrike" kern="0" cap="none" spc="0" normalizeH="0" baseline="0" noProof="0" dirty="0">
                <a:ln>
                  <a:noFill/>
                </a:ln>
                <a:solidFill>
                  <a:prstClr val="white"/>
                </a:solidFill>
                <a:effectLst/>
                <a:uLnTx/>
                <a:uFillTx/>
                <a:latin typeface="HYQIHEIX1-45W EXTRALIGHT" pitchFamily="18" charset="-122"/>
                <a:ea typeface="HYQIHEIX1-45W EXTRALIGHT" pitchFamily="18" charset="-122"/>
                <a:cs typeface="Arial" panose="020B0604020202020204" pitchFamily="34" charset="0"/>
              </a:rPr>
              <a:t>S</a:t>
            </a:r>
          </a:p>
        </p:txBody>
      </p:sp>
      <p:cxnSp>
        <p:nvCxnSpPr>
          <p:cNvPr id="8" name="直线连接符 7"/>
          <p:cNvCxnSpPr>
            <a:cxnSpLocks/>
          </p:cNvCxnSpPr>
          <p:nvPr/>
        </p:nvCxnSpPr>
        <p:spPr>
          <a:xfrm>
            <a:off x="1390840" y="2403666"/>
            <a:ext cx="3366752" cy="0"/>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45" name="直线连接符 44"/>
          <p:cNvCxnSpPr>
            <a:cxnSpLocks/>
          </p:cNvCxnSpPr>
          <p:nvPr/>
        </p:nvCxnSpPr>
        <p:spPr>
          <a:xfrm>
            <a:off x="7449355" y="2403666"/>
            <a:ext cx="3328994" cy="0"/>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sp>
        <p:nvSpPr>
          <p:cNvPr id="34" name="Rectangle 11"/>
          <p:cNvSpPr/>
          <p:nvPr/>
        </p:nvSpPr>
        <p:spPr>
          <a:xfrm>
            <a:off x="8779173" y="4197263"/>
            <a:ext cx="2338109" cy="576312"/>
          </a:xfrm>
          <a:prstGeom prst="rect">
            <a:avLst/>
          </a:prstGeom>
        </p:spPr>
        <p:txBody>
          <a:bodyPr wrap="square">
            <a:spAutoFit/>
          </a:bodyPr>
          <a:lstStyle/>
          <a:p>
            <a:pPr algn="ctr">
              <a:lnSpc>
                <a:spcPct val="200000"/>
              </a:lnSpc>
              <a:buClr>
                <a:schemeClr val="tx1"/>
              </a:buClr>
              <a:defRPr/>
            </a:pPr>
            <a:r>
              <a:rPr lang="en-US" altLang="zh-TW" kern="0" dirty="0">
                <a:solidFill>
                  <a:srgbClr val="93683D"/>
                </a:solidFill>
                <a:latin typeface="Politica" panose="02000503000000000000" pitchFamily="2" charset="0"/>
                <a:cs typeface="Arial" panose="020B0604020202020204" pitchFamily="34" charset="0"/>
                <a:sym typeface="Georgia" panose="02040502050405020303" pitchFamily="18" charset="0"/>
              </a:rPr>
              <a:t>CORPORATE</a:t>
            </a:r>
            <a:r>
              <a:rPr lang="zh-TW" altLang="en-US" kern="0" dirty="0">
                <a:solidFill>
                  <a:srgbClr val="93683D"/>
                </a:solidFill>
                <a:latin typeface="Politica" panose="02000503000000000000" pitchFamily="2" charset="0"/>
                <a:cs typeface="Arial" panose="020B0604020202020204" pitchFamily="34" charset="0"/>
                <a:sym typeface="Georgia" panose="02040502050405020303" pitchFamily="18" charset="0"/>
              </a:rPr>
              <a:t> </a:t>
            </a:r>
            <a:r>
              <a:rPr lang="en-US" altLang="zh-TW" kern="0" dirty="0">
                <a:solidFill>
                  <a:srgbClr val="93683D"/>
                </a:solidFill>
                <a:latin typeface="Politica" panose="02000503000000000000" pitchFamily="2" charset="0"/>
                <a:cs typeface="Arial" panose="020B0604020202020204" pitchFamily="34" charset="0"/>
                <a:sym typeface="Georgia" panose="02040502050405020303" pitchFamily="18" charset="0"/>
              </a:rPr>
              <a:t>GOVERNANCE</a:t>
            </a:r>
            <a:endParaRPr lang="en-US" altLang="zh-CN" kern="0" dirty="0">
              <a:solidFill>
                <a:srgbClr val="93683D"/>
              </a:solidFill>
              <a:latin typeface="Politica" panose="02000503000000000000" pitchFamily="2" charset="0"/>
              <a:cs typeface="Arial" panose="020B0604020202020204" pitchFamily="34" charset="0"/>
              <a:sym typeface="Georgia" panose="02040502050405020303" pitchFamily="18" charset="0"/>
            </a:endParaRPr>
          </a:p>
        </p:txBody>
      </p:sp>
      <p:sp>
        <p:nvSpPr>
          <p:cNvPr id="36" name="Rectangle 17"/>
          <p:cNvSpPr/>
          <p:nvPr/>
        </p:nvSpPr>
        <p:spPr>
          <a:xfrm>
            <a:off x="1089211" y="4194689"/>
            <a:ext cx="2509509" cy="45986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defRPr/>
            </a:pPr>
            <a:r>
              <a:rPr lang="en-US" altLang="zh-TW" kern="0" dirty="0">
                <a:solidFill>
                  <a:srgbClr val="93683D"/>
                </a:solidFill>
                <a:latin typeface="Politica" panose="02000503000000000000" pitchFamily="2" charset="0"/>
                <a:cs typeface="Arial" panose="020B0604020202020204" pitchFamily="34" charset="0"/>
              </a:rPr>
              <a:t>CARBON</a:t>
            </a:r>
            <a:r>
              <a:rPr lang="zh-TW" altLang="en-US" kern="0" dirty="0">
                <a:solidFill>
                  <a:srgbClr val="93683D"/>
                </a:solidFill>
                <a:latin typeface="Politica" panose="02000503000000000000" pitchFamily="2" charset="0"/>
                <a:cs typeface="Arial" panose="020B0604020202020204" pitchFamily="34" charset="0"/>
              </a:rPr>
              <a:t> </a:t>
            </a:r>
            <a:r>
              <a:rPr lang="en-US" altLang="zh-TW" kern="0" dirty="0">
                <a:solidFill>
                  <a:srgbClr val="93683D"/>
                </a:solidFill>
                <a:latin typeface="Politica" panose="02000503000000000000" pitchFamily="2" charset="0"/>
                <a:cs typeface="Arial" panose="020B0604020202020204" pitchFamily="34" charset="0"/>
              </a:rPr>
              <a:t>NEUTRALITY</a:t>
            </a:r>
            <a:r>
              <a:rPr lang="zh-TW" altLang="en-US" kern="0" dirty="0">
                <a:solidFill>
                  <a:srgbClr val="93683D"/>
                </a:solidFill>
                <a:latin typeface="Politica" panose="02000503000000000000" pitchFamily="2" charset="0"/>
                <a:cs typeface="Arial" panose="020B0604020202020204" pitchFamily="34" charset="0"/>
              </a:rPr>
              <a:t> </a:t>
            </a:r>
            <a:r>
              <a:rPr lang="en-US" altLang="zh-TW" kern="0" dirty="0">
                <a:solidFill>
                  <a:srgbClr val="93683D"/>
                </a:solidFill>
                <a:latin typeface="Politica" panose="02000503000000000000" pitchFamily="2" charset="0"/>
                <a:cs typeface="Arial" panose="020B0604020202020204" pitchFamily="34" charset="0"/>
              </a:rPr>
              <a:t>STRATEGY</a:t>
            </a:r>
            <a:endParaRPr lang="en-US" altLang="zh-CN" kern="0" dirty="0">
              <a:solidFill>
                <a:srgbClr val="93683D"/>
              </a:solidFill>
              <a:latin typeface="Politica" panose="02000503000000000000" pitchFamily="2" charset="0"/>
              <a:cs typeface="Arial" panose="020B0604020202020204" pitchFamily="34" charset="0"/>
            </a:endParaRPr>
          </a:p>
        </p:txBody>
      </p:sp>
      <p:pic>
        <p:nvPicPr>
          <p:cNvPr id="11" name="图形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83765" y="3935095"/>
            <a:ext cx="316865" cy="316865"/>
          </a:xfrm>
          <a:prstGeom prst="rect">
            <a:avLst/>
          </a:prstGeom>
        </p:spPr>
      </p:pic>
      <p:pic>
        <p:nvPicPr>
          <p:cNvPr id="49" name="图形 48"/>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822713" y="3984634"/>
            <a:ext cx="277125" cy="277125"/>
          </a:xfrm>
          <a:prstGeom prst="rect">
            <a:avLst/>
          </a:prstGeom>
        </p:spPr>
      </p:pic>
      <p:pic>
        <p:nvPicPr>
          <p:cNvPr id="51" name="图形 50"/>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45579" y="3972149"/>
            <a:ext cx="302615" cy="302615"/>
          </a:xfrm>
          <a:prstGeom prst="rect">
            <a:avLst/>
          </a:prstGeom>
        </p:spPr>
      </p:pic>
      <p:sp>
        <p:nvSpPr>
          <p:cNvPr id="38" name="Rectangle 11"/>
          <p:cNvSpPr/>
          <p:nvPr/>
        </p:nvSpPr>
        <p:spPr>
          <a:xfrm>
            <a:off x="4926946" y="4154103"/>
            <a:ext cx="2338109" cy="573298"/>
          </a:xfrm>
          <a:prstGeom prst="rect">
            <a:avLst/>
          </a:prstGeom>
        </p:spPr>
        <p:txBody>
          <a:bodyPr wrap="square">
            <a:spAutoFit/>
          </a:bodyPr>
          <a:lstStyle/>
          <a:p>
            <a:pPr algn="ctr">
              <a:lnSpc>
                <a:spcPct val="200000"/>
              </a:lnSpc>
              <a:buClr>
                <a:schemeClr val="tx1"/>
              </a:buClr>
              <a:defRPr/>
            </a:pPr>
            <a:r>
              <a:rPr lang="en-US" altLang="zh-TW" kern="0" dirty="0">
                <a:solidFill>
                  <a:srgbClr val="93683D"/>
                </a:solidFill>
                <a:latin typeface="Politica" panose="02000503000000000000" pitchFamily="2" charset="0"/>
                <a:cs typeface="Arial" panose="020B0604020202020204" pitchFamily="34" charset="0"/>
                <a:sym typeface="Georgia" panose="02040502050405020303" pitchFamily="18" charset="0"/>
              </a:rPr>
              <a:t>FOSUN</a:t>
            </a:r>
            <a:r>
              <a:rPr lang="zh-TW" altLang="en-US" kern="0" dirty="0">
                <a:solidFill>
                  <a:srgbClr val="93683D"/>
                </a:solidFill>
                <a:latin typeface="Politica" panose="02000503000000000000" pitchFamily="2" charset="0"/>
                <a:cs typeface="Arial" panose="020B0604020202020204" pitchFamily="34" charset="0"/>
                <a:sym typeface="Georgia" panose="02040502050405020303" pitchFamily="18" charset="0"/>
              </a:rPr>
              <a:t> </a:t>
            </a:r>
            <a:r>
              <a:rPr lang="en-US" altLang="zh-TW" kern="0" dirty="0">
                <a:solidFill>
                  <a:srgbClr val="93683D"/>
                </a:solidFill>
                <a:latin typeface="Politica" panose="02000503000000000000" pitchFamily="2" charset="0"/>
                <a:cs typeface="Arial" panose="020B0604020202020204" pitchFamily="34" charset="0"/>
                <a:sym typeface="Georgia" panose="02040502050405020303" pitchFamily="18" charset="0"/>
              </a:rPr>
              <a:t>FOR</a:t>
            </a:r>
            <a:r>
              <a:rPr lang="zh-TW" altLang="en-US" kern="0" dirty="0">
                <a:solidFill>
                  <a:srgbClr val="93683D"/>
                </a:solidFill>
                <a:latin typeface="Politica" panose="02000503000000000000" pitchFamily="2" charset="0"/>
                <a:cs typeface="Arial" panose="020B0604020202020204" pitchFamily="34" charset="0"/>
                <a:sym typeface="Georgia" panose="02040502050405020303" pitchFamily="18" charset="0"/>
              </a:rPr>
              <a:t> </a:t>
            </a:r>
            <a:r>
              <a:rPr lang="en-US" altLang="zh-TW" kern="0" dirty="0">
                <a:solidFill>
                  <a:srgbClr val="93683D"/>
                </a:solidFill>
                <a:latin typeface="Politica" panose="02000503000000000000" pitchFamily="2" charset="0"/>
                <a:cs typeface="Arial" panose="020B0604020202020204" pitchFamily="34" charset="0"/>
                <a:sym typeface="Georgia" panose="02040502050405020303" pitchFamily="18" charset="0"/>
              </a:rPr>
              <a:t>GOOD</a:t>
            </a:r>
            <a:endParaRPr lang="en-US" altLang="zh-CN" kern="0" dirty="0">
              <a:solidFill>
                <a:srgbClr val="93683D"/>
              </a:solidFill>
              <a:latin typeface="Politica" panose="02000503000000000000" pitchFamily="2" charset="0"/>
              <a:cs typeface="Arial" panose="020B0604020202020204" pitchFamily="34" charset="0"/>
              <a:sym typeface="Georgia" panose="02040502050405020303" pitchFamily="18" charset="0"/>
            </a:endParaRPr>
          </a:p>
        </p:txBody>
      </p:sp>
      <p:sp>
        <p:nvSpPr>
          <p:cNvPr id="42" name="Rectangle 11"/>
          <p:cNvSpPr/>
          <p:nvPr/>
        </p:nvSpPr>
        <p:spPr>
          <a:xfrm>
            <a:off x="4396130" y="4751968"/>
            <a:ext cx="3405975" cy="947119"/>
          </a:xfrm>
          <a:prstGeom prst="rect">
            <a:avLst/>
          </a:prstGeom>
        </p:spPr>
        <p:txBody>
          <a:bodyPr wrap="square" anchor="ctr" anchorCtr="0">
            <a:spAutoFit/>
          </a:bodyPr>
          <a:lstStyle/>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Rural</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Doctors</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Program</a:t>
            </a:r>
            <a:endParaRPr lang="en-US" altLang="zh-CN"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Assist</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the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World</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Health</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Organization</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(WHO)</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in</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building</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br>
              <a:rPr lang="en-HK"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b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malaria-free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world</a:t>
            </a:r>
            <a:endParaRPr lang="zh-CN"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“Drug</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vaccine”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to</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fight</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the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pandemic</a:t>
            </a:r>
            <a:endParaRPr lang="zh-CN"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p:txBody>
      </p:sp>
      <p:sp>
        <p:nvSpPr>
          <p:cNvPr id="50" name="Rectangle 17"/>
          <p:cNvSpPr/>
          <p:nvPr/>
        </p:nvSpPr>
        <p:spPr>
          <a:xfrm>
            <a:off x="9681337" y="1676252"/>
            <a:ext cx="1945446" cy="600164"/>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defRPr/>
            </a:pPr>
            <a:r>
              <a:rPr lang="en-US" altLang="zh-TW" sz="1100" dirty="0">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Selected</a:t>
            </a:r>
            <a:r>
              <a:rPr lang="zh-TW" altLang="en-US" sz="1100" dirty="0">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100" dirty="0">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as</a:t>
            </a:r>
            <a:r>
              <a:rPr lang="zh-TW" altLang="en-US" sz="1100" dirty="0">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HK" altLang="zh-CN" sz="1100" dirty="0">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one of the constituents of FTSE4Good</a:t>
            </a:r>
            <a:r>
              <a:rPr lang="zh-TW" altLang="en-US" sz="1100" dirty="0">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HK" altLang="zh-CN" sz="1100" dirty="0">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Index Series for the first time in 2022</a:t>
            </a:r>
            <a:endParaRPr lang="zh-CN" altLang="en-US" sz="1100" dirty="0">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p:txBody>
      </p:sp>
      <p:pic>
        <p:nvPicPr>
          <p:cNvPr id="52" name="图片 51"/>
          <p:cNvPicPr>
            <a:picLocks noChangeAspect="1"/>
          </p:cNvPicPr>
          <p:nvPr/>
        </p:nvPicPr>
        <p:blipFill>
          <a:blip r:embed="rId10" cstate="email"/>
          <a:stretch>
            <a:fillRect/>
          </a:stretch>
        </p:blipFill>
        <p:spPr>
          <a:xfrm>
            <a:off x="9250172" y="1682015"/>
            <a:ext cx="391160" cy="389255"/>
          </a:xfrm>
          <a:prstGeom prst="rect">
            <a:avLst/>
          </a:prstGeom>
        </p:spPr>
      </p:pic>
      <p:pic>
        <p:nvPicPr>
          <p:cNvPr id="7" name="Picture 1"/>
          <p:cNvPicPr>
            <a:picLocks noChangeAspect="1"/>
          </p:cNvPicPr>
          <p:nvPr/>
        </p:nvPicPr>
        <p:blipFill>
          <a:blip r:embed="rId11"/>
          <a:stretch>
            <a:fillRect/>
          </a:stretch>
        </p:blipFill>
        <p:spPr>
          <a:xfrm>
            <a:off x="6052143" y="1758091"/>
            <a:ext cx="916013" cy="200587"/>
          </a:xfrm>
          <a:prstGeom prst="rect">
            <a:avLst/>
          </a:prstGeom>
        </p:spPr>
      </p:pic>
      <p:sp>
        <p:nvSpPr>
          <p:cNvPr id="9" name="Rectangle 17"/>
          <p:cNvSpPr/>
          <p:nvPr/>
        </p:nvSpPr>
        <p:spPr>
          <a:xfrm>
            <a:off x="7009514" y="1676252"/>
            <a:ext cx="2159428" cy="549381"/>
          </a:xfrm>
          <a:prstGeom prst="rect">
            <a:avLst/>
          </a:prstGeom>
        </p:spPr>
        <p:txBody>
          <a:bodyPr wrap="square">
            <a:spAutoFit/>
          </a:bodyPr>
          <a:lstStyle/>
          <a:p>
            <a:pPr marR="0" lvl="0" algn="l" defTabSz="1219200" rtl="0" eaLnBrk="1" fontAlgn="auto" latinLnBrk="0" hangingPunct="0">
              <a:lnSpc>
                <a:spcPct val="90000"/>
              </a:lnSpc>
              <a:spcBef>
                <a:spcPts val="2250"/>
              </a:spcBef>
              <a:spcAft>
                <a:spcPts val="0"/>
              </a:spcAft>
              <a:buClrTx/>
              <a:buSzTx/>
              <a:defRPr/>
            </a:pPr>
            <a:r>
              <a:rPr lang="en-US" altLang="zh-TW" sz="1100" dirty="0">
                <a:latin typeface="Politica" panose="02000503000000000000" pitchFamily="2" charset="0"/>
                <a:ea typeface="HYQIHEIX1-45W EXTRALIGHT" pitchFamily="18" charset="-122"/>
                <a:cs typeface="Arial" panose="020B0604020202020204" pitchFamily="34" charset="0"/>
                <a:sym typeface="Helvetica Neue" panose="02000503000000020004"/>
              </a:rPr>
              <a:t>S&amp;P</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CN" sz="1100" dirty="0">
                <a:latin typeface="Politica" panose="02000503000000000000" pitchFamily="2" charset="0"/>
                <a:ea typeface="HYQIHEIX1-45W EXTRALIGHT" pitchFamily="18" charset="-122"/>
                <a:cs typeface="Arial" panose="020B0604020202020204" pitchFamily="34" charset="0"/>
                <a:sym typeface="Helvetica Neue" panose="02000503000000020004"/>
              </a:rPr>
              <a:t>CSA ESG</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100" dirty="0">
                <a:latin typeface="Politica" panose="02000503000000000000" pitchFamily="2" charset="0"/>
                <a:ea typeface="HYQIHEIX1-45W EXTRALIGHT" pitchFamily="18" charset="-122"/>
                <a:cs typeface="Arial" panose="020B0604020202020204" pitchFamily="34" charset="0"/>
                <a:sym typeface="Helvetica Neue" panose="02000503000000020004"/>
              </a:rPr>
              <a:t>score</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100" dirty="0">
                <a:latin typeface="Politica" panose="02000503000000000000" pitchFamily="2" charset="0"/>
                <a:ea typeface="HYQIHEIX1-45W EXTRALIGHT" pitchFamily="18" charset="-122"/>
                <a:cs typeface="Arial" panose="020B0604020202020204" pitchFamily="34" charset="0"/>
                <a:sym typeface="Helvetica Neue" panose="02000503000000020004"/>
              </a:rPr>
              <a:t>outperformed</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CN" sz="1100" dirty="0">
                <a:latin typeface="Politica" panose="02000503000000000000" pitchFamily="2" charset="0"/>
                <a:ea typeface="HYQIHEIX1-45W EXTRALIGHT" pitchFamily="18" charset="-122"/>
                <a:cs typeface="Arial" panose="020B0604020202020204" pitchFamily="34" charset="0"/>
                <a:sym typeface="Helvetica Neue" panose="02000503000000020004"/>
              </a:rPr>
              <a:t>91%</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100" dirty="0">
                <a:latin typeface="Politica" panose="02000503000000000000" pitchFamily="2" charset="0"/>
                <a:ea typeface="HYQIHEIX1-45W EXTRALIGHT" pitchFamily="18" charset="-122"/>
                <a:cs typeface="Arial" panose="020B0604020202020204" pitchFamily="34" charset="0"/>
                <a:sym typeface="Helvetica Neue" panose="02000503000000020004"/>
              </a:rPr>
              <a:t>of</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100" dirty="0">
                <a:latin typeface="Politica" panose="02000503000000000000" pitchFamily="2" charset="0"/>
                <a:ea typeface="HYQIHEIX1-45W EXTRALIGHT" pitchFamily="18" charset="-122"/>
                <a:cs typeface="Arial" panose="020B0604020202020204" pitchFamily="34" charset="0"/>
                <a:sym typeface="Helvetica Neue" panose="02000503000000020004"/>
              </a:rPr>
              <a:t>global</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100" dirty="0">
                <a:latin typeface="Politica" panose="02000503000000000000" pitchFamily="2" charset="0"/>
                <a:ea typeface="HYQIHEIX1-45W EXTRALIGHT" pitchFamily="18" charset="-122"/>
                <a:cs typeface="Arial" panose="020B0604020202020204" pitchFamily="34" charset="0"/>
                <a:sym typeface="Helvetica Neue" panose="02000503000000020004"/>
              </a:rPr>
              <a:t>peers</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100" dirty="0">
                <a:latin typeface="Politica" panose="02000503000000000000" pitchFamily="2" charset="0"/>
                <a:ea typeface="HYQIHEIX1-45W EXTRALIGHT" pitchFamily="18" charset="-122"/>
                <a:cs typeface="Arial" panose="020B0604020202020204" pitchFamily="34" charset="0"/>
                <a:sym typeface="Helvetica Neue" panose="02000503000000020004"/>
              </a:rPr>
              <a:t>and</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100" dirty="0">
                <a:latin typeface="Politica" panose="02000503000000000000" pitchFamily="2" charset="0"/>
                <a:ea typeface="HYQIHEIX1-45W EXTRALIGHT" pitchFamily="18" charset="-122"/>
                <a:cs typeface="Arial" panose="020B0604020202020204" pitchFamily="34" charset="0"/>
                <a:sym typeface="Helvetica Neue" panose="02000503000000020004"/>
              </a:rPr>
              <a:t>was</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100" dirty="0">
                <a:latin typeface="Politica" panose="02000503000000000000" pitchFamily="2" charset="0"/>
                <a:ea typeface="HYQIHEIX1-45W EXTRALIGHT" pitchFamily="18" charset="-122"/>
                <a:cs typeface="Arial" panose="020B0604020202020204" pitchFamily="34" charset="0"/>
                <a:sym typeface="Helvetica Neue" panose="02000503000000020004"/>
              </a:rPr>
              <a:t>significantly</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100" dirty="0">
                <a:latin typeface="Politica" panose="02000503000000000000" pitchFamily="2" charset="0"/>
                <a:ea typeface="HYQIHEIX1-45W EXTRALIGHT" pitchFamily="18" charset="-122"/>
                <a:cs typeface="Arial" panose="020B0604020202020204" pitchFamily="34" charset="0"/>
                <a:sym typeface="Helvetica Neue" panose="02000503000000020004"/>
              </a:rPr>
              <a:t>above</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100" dirty="0">
                <a:latin typeface="Politica" panose="02000503000000000000" pitchFamily="2" charset="0"/>
                <a:ea typeface="HYQIHEIX1-45W EXTRALIGHT" pitchFamily="18" charset="-122"/>
                <a:cs typeface="Arial" panose="020B0604020202020204" pitchFamily="34" charset="0"/>
                <a:sym typeface="Helvetica Neue" panose="02000503000000020004"/>
              </a:rPr>
              <a:t>the</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100" dirty="0">
                <a:latin typeface="Politica" panose="02000503000000000000" pitchFamily="2" charset="0"/>
                <a:ea typeface="HYQIHEIX1-45W EXTRALIGHT" pitchFamily="18" charset="-122"/>
                <a:cs typeface="Arial" panose="020B0604020202020204" pitchFamily="34" charset="0"/>
                <a:sym typeface="Helvetica Neue" panose="02000503000000020004"/>
              </a:rPr>
              <a:t>industry</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100" dirty="0">
                <a:latin typeface="Politica" panose="02000503000000000000" pitchFamily="2" charset="0"/>
                <a:ea typeface="HYQIHEIX1-45W EXTRALIGHT" pitchFamily="18" charset="-122"/>
                <a:cs typeface="Arial" panose="020B0604020202020204" pitchFamily="34" charset="0"/>
                <a:sym typeface="Helvetica Neue" panose="02000503000000020004"/>
              </a:rPr>
              <a:t>average</a:t>
            </a:r>
            <a:r>
              <a:rPr lang="zh-TW" altLang="en-US" sz="1100" dirty="0">
                <a:latin typeface="Politica" panose="02000503000000000000" pitchFamily="2" charset="0"/>
                <a:ea typeface="HYQIHEIX1-45W EXTRALIGHT" pitchFamily="18" charset="-122"/>
                <a:cs typeface="Arial" panose="020B0604020202020204" pitchFamily="34" charset="0"/>
                <a:sym typeface="Helvetica Neue" panose="02000503000000020004"/>
              </a:rPr>
              <a:t> </a:t>
            </a:r>
            <a:r>
              <a:rPr lang="en-US" altLang="zh-TW" sz="1100" dirty="0">
                <a:latin typeface="Politica" panose="02000503000000000000" pitchFamily="2" charset="0"/>
                <a:ea typeface="HYQIHEIX1-45W EXTRALIGHT" pitchFamily="18" charset="-122"/>
                <a:cs typeface="Arial" panose="020B0604020202020204" pitchFamily="34" charset="0"/>
                <a:sym typeface="Helvetica Neue" panose="02000503000000020004"/>
              </a:rPr>
              <a:t>score</a:t>
            </a:r>
            <a:endParaRPr lang="en-US" altLang="zh-CN" sz="1100" dirty="0">
              <a:latin typeface="Politica" panose="02000503000000000000" pitchFamily="2" charset="0"/>
              <a:ea typeface="HYQIHEIX1-45W EXTRALIGHT" pitchFamily="18" charset="-122"/>
              <a:cs typeface="Arial" panose="020B0604020202020204" pitchFamily="34" charset="0"/>
              <a:sym typeface="Helvetica Neue" panose="02000503000000020004"/>
            </a:endParaRPr>
          </a:p>
        </p:txBody>
      </p:sp>
      <p:sp>
        <p:nvSpPr>
          <p:cNvPr id="25" name="Rectangle 11"/>
          <p:cNvSpPr/>
          <p:nvPr/>
        </p:nvSpPr>
        <p:spPr>
          <a:xfrm>
            <a:off x="8314927" y="4754982"/>
            <a:ext cx="3311211" cy="1383136"/>
          </a:xfrm>
          <a:prstGeom prst="rect">
            <a:avLst/>
          </a:prstGeom>
        </p:spPr>
        <p:txBody>
          <a:bodyPr wrap="square" anchor="ctr" anchorCtr="0">
            <a:spAutoFit/>
          </a:bodyPr>
          <a:lstStyle/>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Continue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to</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optimize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and</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evolve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corporate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risk</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management</a:t>
            </a:r>
            <a:endParaRPr lang="zh-CN"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Improve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GB" altLang="zh-CN"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ESG</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governance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structure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with</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the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new</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establishment</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of</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an</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ESG</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Executive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Committee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and</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an</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ESG</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Management</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Committee</a:t>
            </a:r>
          </a:p>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Actively</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communicate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with</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external</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investors</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and</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rating</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agencies</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on</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ESG</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issues</a:t>
            </a:r>
            <a:endParaRPr lang="zh-CN"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p:txBody>
      </p:sp>
      <p:sp>
        <p:nvSpPr>
          <p:cNvPr id="28" name="Rectangle 11"/>
          <p:cNvSpPr/>
          <p:nvPr/>
        </p:nvSpPr>
        <p:spPr>
          <a:xfrm>
            <a:off x="1152662" y="4876782"/>
            <a:ext cx="2338109" cy="728726"/>
          </a:xfrm>
          <a:prstGeom prst="rect">
            <a:avLst/>
          </a:prstGeom>
        </p:spPr>
        <p:txBody>
          <a:bodyPr wrap="square" anchor="ctr" anchorCtr="0">
            <a:spAutoFit/>
          </a:bodyPr>
          <a:lstStyle/>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Achieve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carbon</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neutrality</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goal</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by</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CN"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2050</a:t>
            </a:r>
            <a:endParaRPr lang="zh-CN"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en-GB" altLang="zh-CN"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EHS</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management</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framework</a:t>
            </a:r>
            <a:endParaRPr lang="zh-CN"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a:p>
            <a:pPr marL="171450" indent="-171450" algn="ctr">
              <a:lnSpc>
                <a:spcPts val="1740"/>
              </a:lnSpc>
              <a:buClr>
                <a:schemeClr val="tx1"/>
              </a:buClr>
              <a:buFont typeface="Arial" panose="020B0604020202020204" pitchFamily="34" charset="0"/>
              <a:buChar char="•"/>
            </a:pP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Climate</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risk</a:t>
            </a:r>
            <a:r>
              <a:rPr lang="zh-TW"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 </a:t>
            </a:r>
            <a:r>
              <a:rPr lang="en-US" altLang="zh-TW"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rPr>
              <a:t>response</a:t>
            </a:r>
            <a:endParaRPr lang="zh-CN" altLang="en-US" sz="1200" dirty="0">
              <a:solidFill>
                <a:srgbClr val="333333"/>
              </a:solidFill>
              <a:latin typeface="Politica" panose="02000503000000000000" pitchFamily="2" charset="0"/>
              <a:ea typeface="HYQIHEIX1-45W EXTRALIGHT" pitchFamily="18" charset="-122"/>
              <a:cs typeface="Arial" panose="020B0604020202020204" pitchFamily="34" charset="0"/>
              <a:sym typeface="Georgia" panose="02040502050405020303" pitchFamily="18" charset="0"/>
            </a:endParaRPr>
          </a:p>
        </p:txBody>
      </p:sp>
      <p:sp>
        <p:nvSpPr>
          <p:cNvPr id="32" name="Rounded Rectangle 10"/>
          <p:cNvSpPr/>
          <p:nvPr/>
        </p:nvSpPr>
        <p:spPr>
          <a:xfrm>
            <a:off x="8274050" y="3289300"/>
            <a:ext cx="3348355" cy="265430"/>
          </a:xfrm>
          <a:prstGeom prst="roundRect">
            <a:avLst/>
          </a:prstGeom>
          <a:gradFill>
            <a:gsLst>
              <a:gs pos="0">
                <a:srgbClr val="93683D">
                  <a:alpha val="14000"/>
                </a:srgbClr>
              </a:gs>
              <a:gs pos="100000">
                <a:srgbClr val="93683D">
                  <a:alpha val="71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tIns="107950" bIns="71755"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x-none" sz="2000" b="1" u="none" strike="noStrike" kern="0" cap="none" spc="0" normalizeH="0" baseline="0" noProof="0" dirty="0">
                <a:ln>
                  <a:noFill/>
                </a:ln>
                <a:solidFill>
                  <a:prstClr val="white"/>
                </a:solidFill>
                <a:effectLst/>
                <a:uLnTx/>
                <a:uFillTx/>
                <a:latin typeface="HYQIHEIX1-45W EXTRALIGHT" pitchFamily="18" charset="-122"/>
                <a:ea typeface="HYQIHEIX1-45W EXTRALIGHT" pitchFamily="18" charset="-122"/>
                <a:cs typeface="Arial" panose="020B0604020202020204" pitchFamily="34" charset="0"/>
              </a:rPr>
              <a:t>G</a:t>
            </a:r>
          </a:p>
        </p:txBody>
      </p:sp>
      <p:pic>
        <p:nvPicPr>
          <p:cNvPr id="3" name="图片 2" descr="恒生"/>
          <p:cNvPicPr>
            <a:picLocks noChangeAspect="1"/>
          </p:cNvPicPr>
          <p:nvPr/>
        </p:nvPicPr>
        <p:blipFill rotWithShape="1">
          <a:blip r:embed="rId12" cstate="print">
            <a:extLst>
              <a:ext uri="{28A0092B-C50C-407E-A947-70E740481C1C}">
                <a14:useLocalDpi xmlns:a14="http://schemas.microsoft.com/office/drawing/2010/main"/>
              </a:ext>
            </a:extLst>
          </a:blip>
          <a:srcRect b="-10681"/>
          <a:stretch/>
        </p:blipFill>
        <p:spPr>
          <a:xfrm>
            <a:off x="3834766" y="1644649"/>
            <a:ext cx="495188" cy="532739"/>
          </a:xfrm>
          <a:prstGeom prst="rect">
            <a:avLst/>
          </a:prstGeom>
        </p:spPr>
      </p:pic>
      <p:sp>
        <p:nvSpPr>
          <p:cNvPr id="4" name="文本框 3"/>
          <p:cNvSpPr txBox="1"/>
          <p:nvPr/>
        </p:nvSpPr>
        <p:spPr>
          <a:xfrm>
            <a:off x="5653405" y="1689100"/>
            <a:ext cx="279400" cy="36830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noProof="0" dirty="0">
                <a:ln>
                  <a:noFill/>
                </a:ln>
                <a:solidFill>
                  <a:srgbClr val="333333"/>
                </a:solidFill>
                <a:effectLst/>
                <a:uLnTx/>
                <a:uFillTx/>
                <a:latin typeface="Politica" panose="02000503000000000000" pitchFamily="2" charset="0"/>
                <a:cs typeface="Arial" panose="020B0604020202020204" pitchFamily="34" charset="0"/>
                <a:sym typeface="+mn-ea"/>
              </a:rPr>
              <a:t>A</a:t>
            </a:r>
            <a:endParaRPr lang="zh-CN" altLang="en-US" dirty="0"/>
          </a:p>
        </p:txBody>
      </p:sp>
      <p:pic>
        <p:nvPicPr>
          <p:cNvPr id="5" name="图片 4" descr="MSCI"/>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66750" y="1569720"/>
            <a:ext cx="1247140" cy="607695"/>
          </a:xfrm>
          <a:prstGeom prst="rect">
            <a:avLst/>
          </a:prstGeom>
        </p:spPr>
      </p:pic>
      <p:pic>
        <p:nvPicPr>
          <p:cNvPr id="2" name="图片 1" descr="/Users/jerrymiao/Desktop/复星Jerry/LOGO系列 杂/复星logo1-01.png复星logo1-01"/>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12" name="Rectangle 21">
            <a:extLst>
              <a:ext uri="{FF2B5EF4-FFF2-40B4-BE49-F238E27FC236}">
                <a16:creationId xmlns:a16="http://schemas.microsoft.com/office/drawing/2014/main" id="{FD0A5553-A43D-71B7-BE20-A3B607FBAF0B}"/>
              </a:ext>
            </a:extLst>
          </p:cNvPr>
          <p:cNvSpPr/>
          <p:nvPr/>
        </p:nvSpPr>
        <p:spPr>
          <a:xfrm>
            <a:off x="4306283" y="1667817"/>
            <a:ext cx="1807845" cy="430887"/>
          </a:xfrm>
          <a:prstGeom prst="rect">
            <a:avLst/>
          </a:prstGeom>
        </p:spPr>
        <p:txBody>
          <a:bodyPr wrap="square">
            <a:spAutoFit/>
          </a:bodyPr>
          <a:lstStyle/>
          <a:p>
            <a:pPr lvl="0" algn="just" defTabSz="914400">
              <a:defRPr/>
            </a:pPr>
            <a:r>
              <a:rPr lang="en-US" altLang="zh-TW" sz="1100" dirty="0">
                <a:latin typeface="Politica" panose="02000503000000000000" pitchFamily="2" charset="0"/>
                <a:ea typeface="HYQIHEIX1-45W EXTRALIGHT" pitchFamily="18" charset="-122"/>
                <a:cs typeface="Arial" panose="020B0604020202020204" pitchFamily="34" charset="0"/>
              </a:rPr>
              <a:t>Hang</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Seng</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Corporate</a:t>
            </a:r>
            <a:r>
              <a:rPr lang="zh-TW" altLang="en-US" sz="1100" dirty="0">
                <a:latin typeface="Politica" panose="02000503000000000000" pitchFamily="2" charset="0"/>
                <a:ea typeface="HYQIHEIX1-45W EXTRALIGHT" pitchFamily="18" charset="-122"/>
                <a:cs typeface="Arial" panose="020B0604020202020204" pitchFamily="34" charset="0"/>
              </a:rPr>
              <a:t> </a:t>
            </a:r>
            <a:endParaRPr lang="en-HK" altLang="zh-TW" sz="1100" dirty="0">
              <a:latin typeface="Politica" panose="02000503000000000000" pitchFamily="2" charset="0"/>
              <a:ea typeface="HYQIHEIX1-45W EXTRALIGHT" pitchFamily="18" charset="-122"/>
              <a:cs typeface="Arial" panose="020B0604020202020204" pitchFamily="34" charset="0"/>
            </a:endParaRPr>
          </a:p>
          <a:p>
            <a:pPr lvl="0" algn="just" defTabSz="914400">
              <a:defRPr/>
            </a:pPr>
            <a:r>
              <a:rPr lang="en-US" altLang="zh-TW" sz="1100" dirty="0">
                <a:latin typeface="Politica" panose="02000503000000000000" pitchFamily="2" charset="0"/>
                <a:ea typeface="HYQIHEIX1-45W EXTRALIGHT" pitchFamily="18" charset="-122"/>
                <a:cs typeface="Arial" panose="020B0604020202020204" pitchFamily="34" charset="0"/>
              </a:rPr>
              <a:t>Sustainability</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Index</a:t>
            </a:r>
            <a:r>
              <a:rPr lang="zh-TW" altLang="en-US" sz="1100" dirty="0">
                <a:latin typeface="Politica" panose="02000503000000000000" pitchFamily="2" charset="0"/>
                <a:ea typeface="HYQIHEIX1-45W EXTRALIGHT" pitchFamily="18" charset="-122"/>
                <a:cs typeface="Arial" panose="020B0604020202020204" pitchFamily="34" charset="0"/>
              </a:rPr>
              <a:t> </a:t>
            </a:r>
            <a:r>
              <a:rPr lang="en-US" altLang="zh-TW" sz="1100" dirty="0">
                <a:latin typeface="Politica" panose="02000503000000000000" pitchFamily="2" charset="0"/>
                <a:ea typeface="HYQIHEIX1-45W EXTRALIGHT" pitchFamily="18" charset="-122"/>
                <a:cs typeface="Arial" panose="020B0604020202020204" pitchFamily="34" charset="0"/>
              </a:rPr>
              <a:t>Series</a:t>
            </a:r>
            <a:endParaRPr lang="zh-CN" altLang="en-US" sz="1100" dirty="0">
              <a:latin typeface="Politica" panose="02000503000000000000" pitchFamily="2" charset="0"/>
              <a:ea typeface="HYQIHEIX1-45W EXTRALIGHT" pitchFamily="18" charset="-122"/>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任意形状 142"/>
          <p:cNvSpPr/>
          <p:nvPr/>
        </p:nvSpPr>
        <p:spPr>
          <a:xfrm>
            <a:off x="-1234841" y="4082730"/>
            <a:ext cx="16139226" cy="5588497"/>
          </a:xfrm>
          <a:custGeom>
            <a:avLst/>
            <a:gdLst>
              <a:gd name="connsiteX0" fmla="*/ 0 w 12388236"/>
              <a:gd name="connsiteY0" fmla="*/ 355600 h 902191"/>
              <a:gd name="connsiteX1" fmla="*/ 2032000 w 12388236"/>
              <a:gd name="connsiteY1" fmla="*/ 88900 h 902191"/>
              <a:gd name="connsiteX2" fmla="*/ 4813300 w 12388236"/>
              <a:gd name="connsiteY2" fmla="*/ 622300 h 902191"/>
              <a:gd name="connsiteX3" fmla="*/ 7556500 w 12388236"/>
              <a:gd name="connsiteY3" fmla="*/ 63500 h 902191"/>
              <a:gd name="connsiteX4" fmla="*/ 10337800 w 12388236"/>
              <a:gd name="connsiteY4" fmla="*/ 876300 h 902191"/>
              <a:gd name="connsiteX5" fmla="*/ 12369800 w 12388236"/>
              <a:gd name="connsiteY5" fmla="*/ 0 h 902191"/>
              <a:gd name="connsiteX0-1" fmla="*/ 0 w 12387667"/>
              <a:gd name="connsiteY0-2" fmla="*/ 355600 h 736002"/>
              <a:gd name="connsiteX1-3" fmla="*/ 2032000 w 12387667"/>
              <a:gd name="connsiteY1-4" fmla="*/ 88900 h 736002"/>
              <a:gd name="connsiteX2-5" fmla="*/ 4813300 w 12387667"/>
              <a:gd name="connsiteY2-6" fmla="*/ 622300 h 736002"/>
              <a:gd name="connsiteX3-7" fmla="*/ 7556500 w 12387667"/>
              <a:gd name="connsiteY3-8" fmla="*/ 63500 h 736002"/>
              <a:gd name="connsiteX4-9" fmla="*/ 10287000 w 12387667"/>
              <a:gd name="connsiteY4-10" fmla="*/ 609600 h 736002"/>
              <a:gd name="connsiteX5-11" fmla="*/ 12369800 w 12387667"/>
              <a:gd name="connsiteY5-12" fmla="*/ 0 h 736002"/>
              <a:gd name="connsiteX0-13" fmla="*/ 0 w 13005052"/>
              <a:gd name="connsiteY0-14" fmla="*/ 1739900 h 2006627"/>
              <a:gd name="connsiteX1-15" fmla="*/ 2032000 w 13005052"/>
              <a:gd name="connsiteY1-16" fmla="*/ 1473200 h 2006627"/>
              <a:gd name="connsiteX2-17" fmla="*/ 4813300 w 13005052"/>
              <a:gd name="connsiteY2-18" fmla="*/ 2006600 h 2006627"/>
              <a:gd name="connsiteX3-19" fmla="*/ 7556500 w 13005052"/>
              <a:gd name="connsiteY3-20" fmla="*/ 1447800 h 2006627"/>
              <a:gd name="connsiteX4-21" fmla="*/ 10287000 w 13005052"/>
              <a:gd name="connsiteY4-22" fmla="*/ 1993900 h 2006627"/>
              <a:gd name="connsiteX5-23" fmla="*/ 12992100 w 13005052"/>
              <a:gd name="connsiteY5-24" fmla="*/ 0 h 2006627"/>
              <a:gd name="connsiteX0-25" fmla="*/ 0 w 13004980"/>
              <a:gd name="connsiteY0-26" fmla="*/ 1739900 h 2121025"/>
              <a:gd name="connsiteX1-27" fmla="*/ 2032000 w 13004980"/>
              <a:gd name="connsiteY1-28" fmla="*/ 1473200 h 2121025"/>
              <a:gd name="connsiteX2-29" fmla="*/ 4813300 w 13004980"/>
              <a:gd name="connsiteY2-30" fmla="*/ 2006600 h 2121025"/>
              <a:gd name="connsiteX3-31" fmla="*/ 7556500 w 13004980"/>
              <a:gd name="connsiteY3-32" fmla="*/ 1447800 h 2121025"/>
              <a:gd name="connsiteX4-33" fmla="*/ 10274300 w 13004980"/>
              <a:gd name="connsiteY4-34" fmla="*/ 2120900 h 2121025"/>
              <a:gd name="connsiteX5-35" fmla="*/ 12992100 w 13004980"/>
              <a:gd name="connsiteY5-36" fmla="*/ 0 h 2121025"/>
              <a:gd name="connsiteX0-37" fmla="*/ 0 w 13009436"/>
              <a:gd name="connsiteY0-38" fmla="*/ 1739900 h 2121025"/>
              <a:gd name="connsiteX1-39" fmla="*/ 2032000 w 13009436"/>
              <a:gd name="connsiteY1-40" fmla="*/ 1473200 h 2121025"/>
              <a:gd name="connsiteX2-41" fmla="*/ 4813300 w 13009436"/>
              <a:gd name="connsiteY2-42" fmla="*/ 2006600 h 2121025"/>
              <a:gd name="connsiteX3-43" fmla="*/ 7556500 w 13009436"/>
              <a:gd name="connsiteY3-44" fmla="*/ 1447800 h 2121025"/>
              <a:gd name="connsiteX4-45" fmla="*/ 10274300 w 13009436"/>
              <a:gd name="connsiteY4-46" fmla="*/ 2120900 h 2121025"/>
              <a:gd name="connsiteX5-47" fmla="*/ 12992100 w 13009436"/>
              <a:gd name="connsiteY5-48" fmla="*/ 0 h 2121025"/>
              <a:gd name="connsiteX0-49" fmla="*/ 0 w 13009436"/>
              <a:gd name="connsiteY0-50" fmla="*/ 1739900 h 2121016"/>
              <a:gd name="connsiteX1-51" fmla="*/ 2032000 w 13009436"/>
              <a:gd name="connsiteY1-52" fmla="*/ 1473200 h 2121016"/>
              <a:gd name="connsiteX2-53" fmla="*/ 4813300 w 13009436"/>
              <a:gd name="connsiteY2-54" fmla="*/ 2006600 h 2121016"/>
              <a:gd name="connsiteX3-55" fmla="*/ 6108700 w 13009436"/>
              <a:gd name="connsiteY3-56" fmla="*/ 1397000 h 2121016"/>
              <a:gd name="connsiteX4-57" fmla="*/ 10274300 w 13009436"/>
              <a:gd name="connsiteY4-58" fmla="*/ 2120900 h 2121016"/>
              <a:gd name="connsiteX5-59" fmla="*/ 12992100 w 13009436"/>
              <a:gd name="connsiteY5-60" fmla="*/ 0 h 2121016"/>
              <a:gd name="connsiteX0-61" fmla="*/ 0 w 13009436"/>
              <a:gd name="connsiteY0-62" fmla="*/ 1739900 h 2121014"/>
              <a:gd name="connsiteX1-63" fmla="*/ 2032000 w 13009436"/>
              <a:gd name="connsiteY1-64" fmla="*/ 1473200 h 2121014"/>
              <a:gd name="connsiteX2-65" fmla="*/ 3429000 w 13009436"/>
              <a:gd name="connsiteY2-66" fmla="*/ 2057400 h 2121014"/>
              <a:gd name="connsiteX3-67" fmla="*/ 6108700 w 13009436"/>
              <a:gd name="connsiteY3-68" fmla="*/ 1397000 h 2121014"/>
              <a:gd name="connsiteX4-69" fmla="*/ 10274300 w 13009436"/>
              <a:gd name="connsiteY4-70" fmla="*/ 2120900 h 2121014"/>
              <a:gd name="connsiteX5-71" fmla="*/ 12992100 w 13009436"/>
              <a:gd name="connsiteY5-72" fmla="*/ 0 h 2121014"/>
              <a:gd name="connsiteX0-73" fmla="*/ 0 w 13009436"/>
              <a:gd name="connsiteY0-74" fmla="*/ 1739900 h 2121014"/>
              <a:gd name="connsiteX1-75" fmla="*/ 2006600 w 13009436"/>
              <a:gd name="connsiteY1-76" fmla="*/ 1689100 h 2121014"/>
              <a:gd name="connsiteX2-77" fmla="*/ 3429000 w 13009436"/>
              <a:gd name="connsiteY2-78" fmla="*/ 2057400 h 2121014"/>
              <a:gd name="connsiteX3-79" fmla="*/ 6108700 w 13009436"/>
              <a:gd name="connsiteY3-80" fmla="*/ 1397000 h 2121014"/>
              <a:gd name="connsiteX4-81" fmla="*/ 10274300 w 13009436"/>
              <a:gd name="connsiteY4-82" fmla="*/ 2120900 h 2121014"/>
              <a:gd name="connsiteX5-83" fmla="*/ 12992100 w 13009436"/>
              <a:gd name="connsiteY5-84" fmla="*/ 0 h 2121014"/>
              <a:gd name="connsiteX0-85" fmla="*/ 0 w 13009436"/>
              <a:gd name="connsiteY0-86" fmla="*/ 1739900 h 2121017"/>
              <a:gd name="connsiteX1-87" fmla="*/ 2006600 w 13009436"/>
              <a:gd name="connsiteY1-88" fmla="*/ 1689100 h 2121017"/>
              <a:gd name="connsiteX2-89" fmla="*/ 3416300 w 13009436"/>
              <a:gd name="connsiteY2-90" fmla="*/ 1943100 h 2121017"/>
              <a:gd name="connsiteX3-91" fmla="*/ 6108700 w 13009436"/>
              <a:gd name="connsiteY3-92" fmla="*/ 1397000 h 2121017"/>
              <a:gd name="connsiteX4-93" fmla="*/ 10274300 w 13009436"/>
              <a:gd name="connsiteY4-94" fmla="*/ 2120900 h 2121017"/>
              <a:gd name="connsiteX5-95" fmla="*/ 12992100 w 13009436"/>
              <a:gd name="connsiteY5-96" fmla="*/ 0 h 2121017"/>
              <a:gd name="connsiteX0-97" fmla="*/ 0 w 13352336"/>
              <a:gd name="connsiteY0-98" fmla="*/ 1803400 h 2121017"/>
              <a:gd name="connsiteX1-99" fmla="*/ 2349500 w 13352336"/>
              <a:gd name="connsiteY1-100" fmla="*/ 1689100 h 2121017"/>
              <a:gd name="connsiteX2-101" fmla="*/ 3759200 w 13352336"/>
              <a:gd name="connsiteY2-102" fmla="*/ 1943100 h 2121017"/>
              <a:gd name="connsiteX3-103" fmla="*/ 6451600 w 13352336"/>
              <a:gd name="connsiteY3-104" fmla="*/ 1397000 h 2121017"/>
              <a:gd name="connsiteX4-105" fmla="*/ 10617200 w 13352336"/>
              <a:gd name="connsiteY4-106" fmla="*/ 2120900 h 2121017"/>
              <a:gd name="connsiteX5-107" fmla="*/ 13335000 w 13352336"/>
              <a:gd name="connsiteY5-108" fmla="*/ 0 h 2121017"/>
              <a:gd name="connsiteX0-109" fmla="*/ 0 w 13352336"/>
              <a:gd name="connsiteY0-110" fmla="*/ 1803400 h 2121017"/>
              <a:gd name="connsiteX1-111" fmla="*/ 2349500 w 13352336"/>
              <a:gd name="connsiteY1-112" fmla="*/ 1689100 h 2121017"/>
              <a:gd name="connsiteX2-113" fmla="*/ 3759200 w 13352336"/>
              <a:gd name="connsiteY2-114" fmla="*/ 1943100 h 2121017"/>
              <a:gd name="connsiteX3-115" fmla="*/ 6451600 w 13352336"/>
              <a:gd name="connsiteY3-116" fmla="*/ 1397000 h 2121017"/>
              <a:gd name="connsiteX4-117" fmla="*/ 10617200 w 13352336"/>
              <a:gd name="connsiteY4-118" fmla="*/ 2120900 h 2121017"/>
              <a:gd name="connsiteX5-119" fmla="*/ 13335000 w 13352336"/>
              <a:gd name="connsiteY5-120" fmla="*/ 0 h 2121017"/>
              <a:gd name="connsiteX0-121" fmla="*/ 0 w 13555536"/>
              <a:gd name="connsiteY0-122" fmla="*/ 2184400 h 2184400"/>
              <a:gd name="connsiteX1-123" fmla="*/ 2552700 w 13555536"/>
              <a:gd name="connsiteY1-124" fmla="*/ 1689100 h 2184400"/>
              <a:gd name="connsiteX2-125" fmla="*/ 3962400 w 13555536"/>
              <a:gd name="connsiteY2-126" fmla="*/ 1943100 h 2184400"/>
              <a:gd name="connsiteX3-127" fmla="*/ 6654800 w 13555536"/>
              <a:gd name="connsiteY3-128" fmla="*/ 1397000 h 2184400"/>
              <a:gd name="connsiteX4-129" fmla="*/ 10820400 w 13555536"/>
              <a:gd name="connsiteY4-130" fmla="*/ 2120900 h 2184400"/>
              <a:gd name="connsiteX5-131" fmla="*/ 13538200 w 13555536"/>
              <a:gd name="connsiteY5-132" fmla="*/ 0 h 2184400"/>
              <a:gd name="connsiteX0-133" fmla="*/ 0 w 13555536"/>
              <a:gd name="connsiteY0-134" fmla="*/ 2184400 h 2184400"/>
              <a:gd name="connsiteX1-135" fmla="*/ 2552700 w 13555536"/>
              <a:gd name="connsiteY1-136" fmla="*/ 1689100 h 2184400"/>
              <a:gd name="connsiteX2-137" fmla="*/ 3962400 w 13555536"/>
              <a:gd name="connsiteY2-138" fmla="*/ 1943100 h 2184400"/>
              <a:gd name="connsiteX3-139" fmla="*/ 6654800 w 13555536"/>
              <a:gd name="connsiteY3-140" fmla="*/ 1397000 h 2184400"/>
              <a:gd name="connsiteX4-141" fmla="*/ 10820400 w 13555536"/>
              <a:gd name="connsiteY4-142" fmla="*/ 2120900 h 2184400"/>
              <a:gd name="connsiteX5-143" fmla="*/ 13538200 w 13555536"/>
              <a:gd name="connsiteY5-144" fmla="*/ 0 h 2184400"/>
              <a:gd name="connsiteX0-145" fmla="*/ 0 w 13555536"/>
              <a:gd name="connsiteY0-146" fmla="*/ 2184400 h 2184400"/>
              <a:gd name="connsiteX1-147" fmla="*/ 2552700 w 13555536"/>
              <a:gd name="connsiteY1-148" fmla="*/ 1689100 h 2184400"/>
              <a:gd name="connsiteX2-149" fmla="*/ 4559300 w 13555536"/>
              <a:gd name="connsiteY2-150" fmla="*/ 1930400 h 2184400"/>
              <a:gd name="connsiteX3-151" fmla="*/ 6654800 w 13555536"/>
              <a:gd name="connsiteY3-152" fmla="*/ 1397000 h 2184400"/>
              <a:gd name="connsiteX4-153" fmla="*/ 10820400 w 13555536"/>
              <a:gd name="connsiteY4-154" fmla="*/ 2120900 h 2184400"/>
              <a:gd name="connsiteX5-155" fmla="*/ 13538200 w 13555536"/>
              <a:gd name="connsiteY5-156" fmla="*/ 0 h 2184400"/>
              <a:gd name="connsiteX0-157" fmla="*/ 0 w 13555536"/>
              <a:gd name="connsiteY0-158" fmla="*/ 2184400 h 2184400"/>
              <a:gd name="connsiteX1-159" fmla="*/ 2552700 w 13555536"/>
              <a:gd name="connsiteY1-160" fmla="*/ 1689100 h 2184400"/>
              <a:gd name="connsiteX2-161" fmla="*/ 4699000 w 13555536"/>
              <a:gd name="connsiteY2-162" fmla="*/ 1943100 h 2184400"/>
              <a:gd name="connsiteX3-163" fmla="*/ 6654800 w 13555536"/>
              <a:gd name="connsiteY3-164" fmla="*/ 1397000 h 2184400"/>
              <a:gd name="connsiteX4-165" fmla="*/ 10820400 w 13555536"/>
              <a:gd name="connsiteY4-166" fmla="*/ 2120900 h 2184400"/>
              <a:gd name="connsiteX5-167" fmla="*/ 13538200 w 13555536"/>
              <a:gd name="connsiteY5-168" fmla="*/ 0 h 2184400"/>
              <a:gd name="connsiteX0-169" fmla="*/ 0 w 13555536"/>
              <a:gd name="connsiteY0-170" fmla="*/ 2184400 h 2184400"/>
              <a:gd name="connsiteX1-171" fmla="*/ 2552700 w 13555536"/>
              <a:gd name="connsiteY1-172" fmla="*/ 1689100 h 2184400"/>
              <a:gd name="connsiteX2-173" fmla="*/ 4699000 w 13555536"/>
              <a:gd name="connsiteY2-174" fmla="*/ 1943100 h 2184400"/>
              <a:gd name="connsiteX3-175" fmla="*/ 6743700 w 13555536"/>
              <a:gd name="connsiteY3-176" fmla="*/ 1409700 h 2184400"/>
              <a:gd name="connsiteX4-177" fmla="*/ 10820400 w 13555536"/>
              <a:gd name="connsiteY4-178" fmla="*/ 2120900 h 2184400"/>
              <a:gd name="connsiteX5-179" fmla="*/ 13538200 w 13555536"/>
              <a:gd name="connsiteY5-180" fmla="*/ 0 h 2184400"/>
              <a:gd name="connsiteX0-181" fmla="*/ 0 w 13555536"/>
              <a:gd name="connsiteY0-182" fmla="*/ 2184400 h 2184400"/>
              <a:gd name="connsiteX1-183" fmla="*/ 2552700 w 13555536"/>
              <a:gd name="connsiteY1-184" fmla="*/ 1689100 h 2184400"/>
              <a:gd name="connsiteX2-185" fmla="*/ 4699000 w 13555536"/>
              <a:gd name="connsiteY2-186" fmla="*/ 1943100 h 2184400"/>
              <a:gd name="connsiteX3-187" fmla="*/ 7493000 w 13555536"/>
              <a:gd name="connsiteY3-188" fmla="*/ 1473200 h 2184400"/>
              <a:gd name="connsiteX4-189" fmla="*/ 10820400 w 13555536"/>
              <a:gd name="connsiteY4-190" fmla="*/ 2120900 h 2184400"/>
              <a:gd name="connsiteX5-191" fmla="*/ 13538200 w 13555536"/>
              <a:gd name="connsiteY5-192" fmla="*/ 0 h 2184400"/>
              <a:gd name="connsiteX0-193" fmla="*/ 78217 w 13633753"/>
              <a:gd name="connsiteY0-194" fmla="*/ 2184400 h 2184400"/>
              <a:gd name="connsiteX1-195" fmla="*/ 230617 w 13633753"/>
              <a:gd name="connsiteY1-196" fmla="*/ 2120900 h 2184400"/>
              <a:gd name="connsiteX2-197" fmla="*/ 2630917 w 13633753"/>
              <a:gd name="connsiteY2-198" fmla="*/ 1689100 h 2184400"/>
              <a:gd name="connsiteX3-199" fmla="*/ 4777217 w 13633753"/>
              <a:gd name="connsiteY3-200" fmla="*/ 1943100 h 2184400"/>
              <a:gd name="connsiteX4-201" fmla="*/ 7571217 w 13633753"/>
              <a:gd name="connsiteY4-202" fmla="*/ 1473200 h 2184400"/>
              <a:gd name="connsiteX5-203" fmla="*/ 10898617 w 13633753"/>
              <a:gd name="connsiteY5-204" fmla="*/ 2120900 h 2184400"/>
              <a:gd name="connsiteX6" fmla="*/ 13616417 w 13633753"/>
              <a:gd name="connsiteY6" fmla="*/ 0 h 2184400"/>
              <a:gd name="connsiteX0-205" fmla="*/ 55841 w 13649477"/>
              <a:gd name="connsiteY0-206" fmla="*/ 5480050 h 5480050"/>
              <a:gd name="connsiteX1-207" fmla="*/ 246341 w 13649477"/>
              <a:gd name="connsiteY1-208" fmla="*/ 2120900 h 5480050"/>
              <a:gd name="connsiteX2-209" fmla="*/ 2646641 w 13649477"/>
              <a:gd name="connsiteY2-210" fmla="*/ 1689100 h 5480050"/>
              <a:gd name="connsiteX3-211" fmla="*/ 4792941 w 13649477"/>
              <a:gd name="connsiteY3-212" fmla="*/ 1943100 h 5480050"/>
              <a:gd name="connsiteX4-213" fmla="*/ 7586941 w 13649477"/>
              <a:gd name="connsiteY4-214" fmla="*/ 1473200 h 5480050"/>
              <a:gd name="connsiteX5-215" fmla="*/ 10914341 w 13649477"/>
              <a:gd name="connsiteY5-216" fmla="*/ 2120900 h 5480050"/>
              <a:gd name="connsiteX6-217" fmla="*/ 13632141 w 13649477"/>
              <a:gd name="connsiteY6-218" fmla="*/ 0 h 5480050"/>
              <a:gd name="connsiteX0-219" fmla="*/ 87030 w 13680666"/>
              <a:gd name="connsiteY0-220" fmla="*/ 5480050 h 5572860"/>
              <a:gd name="connsiteX1-221" fmla="*/ 29881 w 13680666"/>
              <a:gd name="connsiteY1-222" fmla="*/ 5264150 h 5572860"/>
              <a:gd name="connsiteX2-223" fmla="*/ 277530 w 13680666"/>
              <a:gd name="connsiteY2-224" fmla="*/ 2120900 h 5572860"/>
              <a:gd name="connsiteX3-225" fmla="*/ 2677830 w 13680666"/>
              <a:gd name="connsiteY3-226" fmla="*/ 1689100 h 5572860"/>
              <a:gd name="connsiteX4-227" fmla="*/ 4824130 w 13680666"/>
              <a:gd name="connsiteY4-228" fmla="*/ 1943100 h 5572860"/>
              <a:gd name="connsiteX5-229" fmla="*/ 7618130 w 13680666"/>
              <a:gd name="connsiteY5-230" fmla="*/ 1473200 h 5572860"/>
              <a:gd name="connsiteX6-231" fmla="*/ 10945530 w 13680666"/>
              <a:gd name="connsiteY6-232" fmla="*/ 2120900 h 5572860"/>
              <a:gd name="connsiteX7" fmla="*/ 13663330 w 13680666"/>
              <a:gd name="connsiteY7" fmla="*/ 0 h 5572860"/>
              <a:gd name="connsiteX0-233" fmla="*/ 15631830 w 15631830"/>
              <a:gd name="connsiteY0-234" fmla="*/ 5480050 h 5572860"/>
              <a:gd name="connsiteX1-235" fmla="*/ 29881 w 15631830"/>
              <a:gd name="connsiteY1-236" fmla="*/ 5264150 h 5572860"/>
              <a:gd name="connsiteX2-237" fmla="*/ 277530 w 15631830"/>
              <a:gd name="connsiteY2-238" fmla="*/ 2120900 h 5572860"/>
              <a:gd name="connsiteX3-239" fmla="*/ 2677830 w 15631830"/>
              <a:gd name="connsiteY3-240" fmla="*/ 1689100 h 5572860"/>
              <a:gd name="connsiteX4-241" fmla="*/ 4824130 w 15631830"/>
              <a:gd name="connsiteY4-242" fmla="*/ 1943100 h 5572860"/>
              <a:gd name="connsiteX5-243" fmla="*/ 7618130 w 15631830"/>
              <a:gd name="connsiteY5-244" fmla="*/ 1473200 h 5572860"/>
              <a:gd name="connsiteX6-245" fmla="*/ 10945530 w 15631830"/>
              <a:gd name="connsiteY6-246" fmla="*/ 2120900 h 5572860"/>
              <a:gd name="connsiteX7-247" fmla="*/ 13663330 w 15631830"/>
              <a:gd name="connsiteY7-248" fmla="*/ 0 h 5572860"/>
              <a:gd name="connsiteX0-249" fmla="*/ 15631830 w 15631830"/>
              <a:gd name="connsiteY0-250" fmla="*/ 5646577 h 5739387"/>
              <a:gd name="connsiteX1-251" fmla="*/ 29881 w 15631830"/>
              <a:gd name="connsiteY1-252" fmla="*/ 5430677 h 5739387"/>
              <a:gd name="connsiteX2-253" fmla="*/ 277530 w 15631830"/>
              <a:gd name="connsiteY2-254" fmla="*/ 2287427 h 5739387"/>
              <a:gd name="connsiteX3-255" fmla="*/ 2677830 w 15631830"/>
              <a:gd name="connsiteY3-256" fmla="*/ 1855627 h 5739387"/>
              <a:gd name="connsiteX4-257" fmla="*/ 4824130 w 15631830"/>
              <a:gd name="connsiteY4-258" fmla="*/ 2109627 h 5739387"/>
              <a:gd name="connsiteX5-259" fmla="*/ 7618130 w 15631830"/>
              <a:gd name="connsiteY5-260" fmla="*/ 1639727 h 5739387"/>
              <a:gd name="connsiteX6-261" fmla="*/ 10945530 w 15631830"/>
              <a:gd name="connsiteY6-262" fmla="*/ 2287427 h 5739387"/>
              <a:gd name="connsiteX7-263" fmla="*/ 13663330 w 15631830"/>
              <a:gd name="connsiteY7-264" fmla="*/ 166527 h 5739387"/>
              <a:gd name="connsiteX8" fmla="*/ 13669681 w 15631830"/>
              <a:gd name="connsiteY8" fmla="*/ 134777 h 5739387"/>
              <a:gd name="connsiteX0-265" fmla="*/ 15631830 w 15650881"/>
              <a:gd name="connsiteY0-266" fmla="*/ 5495687 h 5588497"/>
              <a:gd name="connsiteX1-267" fmla="*/ 29881 w 15650881"/>
              <a:gd name="connsiteY1-268" fmla="*/ 5279787 h 5588497"/>
              <a:gd name="connsiteX2-269" fmla="*/ 277530 w 15650881"/>
              <a:gd name="connsiteY2-270" fmla="*/ 2136537 h 5588497"/>
              <a:gd name="connsiteX3-271" fmla="*/ 2677830 w 15650881"/>
              <a:gd name="connsiteY3-272" fmla="*/ 1704737 h 5588497"/>
              <a:gd name="connsiteX4-273" fmla="*/ 4824130 w 15650881"/>
              <a:gd name="connsiteY4-274" fmla="*/ 1958737 h 5588497"/>
              <a:gd name="connsiteX5-275" fmla="*/ 7618130 w 15650881"/>
              <a:gd name="connsiteY5-276" fmla="*/ 1488837 h 5588497"/>
              <a:gd name="connsiteX6-277" fmla="*/ 10945530 w 15650881"/>
              <a:gd name="connsiteY6-278" fmla="*/ 2136537 h 5588497"/>
              <a:gd name="connsiteX7-279" fmla="*/ 13663330 w 15650881"/>
              <a:gd name="connsiteY7-280" fmla="*/ 15637 h 5588497"/>
              <a:gd name="connsiteX8-281" fmla="*/ 15650881 w 15650881"/>
              <a:gd name="connsiteY8-282" fmla="*/ 5584587 h 5588497"/>
              <a:gd name="connsiteX0-283" fmla="*/ 15881226 w 15900277"/>
              <a:gd name="connsiteY0-284" fmla="*/ 5495687 h 5588497"/>
              <a:gd name="connsiteX1-285" fmla="*/ 279277 w 15900277"/>
              <a:gd name="connsiteY1-286" fmla="*/ 5279787 h 5588497"/>
              <a:gd name="connsiteX2-287" fmla="*/ 164976 w 15900277"/>
              <a:gd name="connsiteY2-288" fmla="*/ 2498487 h 5588497"/>
              <a:gd name="connsiteX3-289" fmla="*/ 2927226 w 15900277"/>
              <a:gd name="connsiteY3-290" fmla="*/ 1704737 h 5588497"/>
              <a:gd name="connsiteX4-291" fmla="*/ 5073526 w 15900277"/>
              <a:gd name="connsiteY4-292" fmla="*/ 1958737 h 5588497"/>
              <a:gd name="connsiteX5-293" fmla="*/ 7867526 w 15900277"/>
              <a:gd name="connsiteY5-294" fmla="*/ 1488837 h 5588497"/>
              <a:gd name="connsiteX6-295" fmla="*/ 11194926 w 15900277"/>
              <a:gd name="connsiteY6-296" fmla="*/ 2136537 h 5588497"/>
              <a:gd name="connsiteX7-297" fmla="*/ 13912726 w 15900277"/>
              <a:gd name="connsiteY7-298" fmla="*/ 15637 h 5588497"/>
              <a:gd name="connsiteX8-299" fmla="*/ 15900277 w 15900277"/>
              <a:gd name="connsiteY8-300" fmla="*/ 5584587 h 5588497"/>
              <a:gd name="connsiteX0-301" fmla="*/ 15881226 w 15900277"/>
              <a:gd name="connsiteY0-302" fmla="*/ 5495687 h 5588497"/>
              <a:gd name="connsiteX1-303" fmla="*/ 279277 w 15900277"/>
              <a:gd name="connsiteY1-304" fmla="*/ 5279787 h 5588497"/>
              <a:gd name="connsiteX2-305" fmla="*/ 164976 w 15900277"/>
              <a:gd name="connsiteY2-306" fmla="*/ 2498487 h 5588497"/>
              <a:gd name="connsiteX3-307" fmla="*/ 2807956 w 15900277"/>
              <a:gd name="connsiteY3-308" fmla="*/ 1714676 h 5588497"/>
              <a:gd name="connsiteX4-309" fmla="*/ 5073526 w 15900277"/>
              <a:gd name="connsiteY4-310" fmla="*/ 1958737 h 5588497"/>
              <a:gd name="connsiteX5-311" fmla="*/ 7867526 w 15900277"/>
              <a:gd name="connsiteY5-312" fmla="*/ 1488837 h 5588497"/>
              <a:gd name="connsiteX6-313" fmla="*/ 11194926 w 15900277"/>
              <a:gd name="connsiteY6-314" fmla="*/ 2136537 h 5588497"/>
              <a:gd name="connsiteX7-315" fmla="*/ 13912726 w 15900277"/>
              <a:gd name="connsiteY7-316" fmla="*/ 15637 h 5588497"/>
              <a:gd name="connsiteX8-317" fmla="*/ 15900277 w 15900277"/>
              <a:gd name="connsiteY8-318" fmla="*/ 5584587 h 5588497"/>
              <a:gd name="connsiteX0-319" fmla="*/ 16120175 w 16139226"/>
              <a:gd name="connsiteY0-320" fmla="*/ 5495687 h 5588497"/>
              <a:gd name="connsiteX1-321" fmla="*/ 518226 w 16139226"/>
              <a:gd name="connsiteY1-322" fmla="*/ 5279787 h 5588497"/>
              <a:gd name="connsiteX2-323" fmla="*/ 125629 w 16139226"/>
              <a:gd name="connsiteY2-324" fmla="*/ 2558121 h 5588497"/>
              <a:gd name="connsiteX3-325" fmla="*/ 3046905 w 16139226"/>
              <a:gd name="connsiteY3-326" fmla="*/ 1714676 h 5588497"/>
              <a:gd name="connsiteX4-327" fmla="*/ 5312475 w 16139226"/>
              <a:gd name="connsiteY4-328" fmla="*/ 1958737 h 5588497"/>
              <a:gd name="connsiteX5-329" fmla="*/ 8106475 w 16139226"/>
              <a:gd name="connsiteY5-330" fmla="*/ 1488837 h 5588497"/>
              <a:gd name="connsiteX6-331" fmla="*/ 11433875 w 16139226"/>
              <a:gd name="connsiteY6-332" fmla="*/ 2136537 h 5588497"/>
              <a:gd name="connsiteX7-333" fmla="*/ 14151675 w 16139226"/>
              <a:gd name="connsiteY7-334" fmla="*/ 15637 h 5588497"/>
              <a:gd name="connsiteX8-335" fmla="*/ 16139226 w 16139226"/>
              <a:gd name="connsiteY8-336" fmla="*/ 5584587 h 5588497"/>
              <a:gd name="connsiteX0-337" fmla="*/ 16120175 w 16139226"/>
              <a:gd name="connsiteY0-338" fmla="*/ 5495687 h 5588497"/>
              <a:gd name="connsiteX1-339" fmla="*/ 518226 w 16139226"/>
              <a:gd name="connsiteY1-340" fmla="*/ 5279787 h 5588497"/>
              <a:gd name="connsiteX2-341" fmla="*/ 125629 w 16139226"/>
              <a:gd name="connsiteY2-342" fmla="*/ 2558121 h 5588497"/>
              <a:gd name="connsiteX3-343" fmla="*/ 3027027 w 16139226"/>
              <a:gd name="connsiteY3-344" fmla="*/ 1724616 h 5588497"/>
              <a:gd name="connsiteX4-345" fmla="*/ 5312475 w 16139226"/>
              <a:gd name="connsiteY4-346" fmla="*/ 1958737 h 5588497"/>
              <a:gd name="connsiteX5-347" fmla="*/ 8106475 w 16139226"/>
              <a:gd name="connsiteY5-348" fmla="*/ 1488837 h 5588497"/>
              <a:gd name="connsiteX6-349" fmla="*/ 11433875 w 16139226"/>
              <a:gd name="connsiteY6-350" fmla="*/ 2136537 h 5588497"/>
              <a:gd name="connsiteX7-351" fmla="*/ 14151675 w 16139226"/>
              <a:gd name="connsiteY7-352" fmla="*/ 15637 h 5588497"/>
              <a:gd name="connsiteX8-353" fmla="*/ 16139226 w 16139226"/>
              <a:gd name="connsiteY8-354" fmla="*/ 5584587 h 5588497"/>
              <a:gd name="connsiteX0-355" fmla="*/ 16120175 w 16139226"/>
              <a:gd name="connsiteY0-356" fmla="*/ 5495687 h 5588497"/>
              <a:gd name="connsiteX1-357" fmla="*/ 518226 w 16139226"/>
              <a:gd name="connsiteY1-358" fmla="*/ 5279787 h 5588497"/>
              <a:gd name="connsiteX2-359" fmla="*/ 125629 w 16139226"/>
              <a:gd name="connsiteY2-360" fmla="*/ 2558121 h 5588497"/>
              <a:gd name="connsiteX3-361" fmla="*/ 3027027 w 16139226"/>
              <a:gd name="connsiteY3-362" fmla="*/ 1724616 h 5588497"/>
              <a:gd name="connsiteX4-363" fmla="*/ 5312475 w 16139226"/>
              <a:gd name="connsiteY4-364" fmla="*/ 1958737 h 5588497"/>
              <a:gd name="connsiteX5-365" fmla="*/ 8106475 w 16139226"/>
              <a:gd name="connsiteY5-366" fmla="*/ 1488837 h 5588497"/>
              <a:gd name="connsiteX6-367" fmla="*/ 11433875 w 16139226"/>
              <a:gd name="connsiteY6-368" fmla="*/ 2136537 h 5588497"/>
              <a:gd name="connsiteX7-369" fmla="*/ 14151675 w 16139226"/>
              <a:gd name="connsiteY7-370" fmla="*/ 15637 h 5588497"/>
              <a:gd name="connsiteX8-371" fmla="*/ 16139226 w 16139226"/>
              <a:gd name="connsiteY8-372" fmla="*/ 5584587 h 558849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17" y="connsiteY6-218"/>
              </a:cxn>
              <a:cxn ang="0">
                <a:pos x="connsiteX7-247" y="connsiteY7-248"/>
              </a:cxn>
              <a:cxn ang="0">
                <a:pos x="connsiteX8-281" y="connsiteY8-282"/>
              </a:cxn>
            </a:cxnLst>
            <a:rect l="l" t="t" r="r" b="b"/>
            <a:pathLst>
              <a:path w="16139226" h="5588497">
                <a:moveTo>
                  <a:pt x="16120175" y="5495687"/>
                </a:moveTo>
                <a:cubicBezTo>
                  <a:pt x="16110650" y="5459704"/>
                  <a:pt x="486476" y="5839645"/>
                  <a:pt x="518226" y="5279787"/>
                </a:cubicBezTo>
                <a:cubicBezTo>
                  <a:pt x="549976" y="4719929"/>
                  <a:pt x="-315696" y="3153963"/>
                  <a:pt x="125629" y="2558121"/>
                </a:cubicBezTo>
                <a:cubicBezTo>
                  <a:pt x="566954" y="1962279"/>
                  <a:pt x="2182431" y="1814574"/>
                  <a:pt x="3027027" y="1724616"/>
                </a:cubicBezTo>
                <a:cubicBezTo>
                  <a:pt x="3871623" y="1634658"/>
                  <a:pt x="4465900" y="1998034"/>
                  <a:pt x="5312475" y="1958737"/>
                </a:cubicBezTo>
                <a:cubicBezTo>
                  <a:pt x="6159050" y="1919441"/>
                  <a:pt x="7086242" y="1459204"/>
                  <a:pt x="8106475" y="1488837"/>
                </a:cubicBezTo>
                <a:cubicBezTo>
                  <a:pt x="9126708" y="1518470"/>
                  <a:pt x="10631658" y="2147120"/>
                  <a:pt x="11433875" y="2136537"/>
                </a:cubicBezTo>
                <a:cubicBezTo>
                  <a:pt x="12832992" y="2100554"/>
                  <a:pt x="14348525" y="1175570"/>
                  <a:pt x="14151675" y="15637"/>
                </a:cubicBezTo>
                <a:cubicBezTo>
                  <a:pt x="14605700" y="-343138"/>
                  <a:pt x="16137903" y="5591202"/>
                  <a:pt x="16139226" y="5584587"/>
                </a:cubicBezTo>
              </a:path>
            </a:pathLst>
          </a:custGeom>
          <a:gradFill>
            <a:gsLst>
              <a:gs pos="0">
                <a:srgbClr val="C4AD8F"/>
              </a:gs>
              <a:gs pos="41000">
                <a:srgbClr val="93683D">
                  <a:alpha val="0"/>
                </a:srgbClr>
              </a:gs>
            </a:gsLst>
            <a:lin ang="5400000" scaled="1"/>
          </a:gradFill>
          <a:ln w="9525">
            <a:gradFill>
              <a:gsLst>
                <a:gs pos="30000">
                  <a:srgbClr val="93683D">
                    <a:alpha val="0"/>
                  </a:srgbClr>
                </a:gs>
                <a:gs pos="100000">
                  <a:srgbClr val="93683D"/>
                </a:gs>
              </a:gsLst>
              <a:lin ang="126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5" name="图片 14" descr="/Users/jerrymiao/Library/Mobile Documents/com~apple~CloudDocs/Desktop/复星23年封面更新/图层 5.png图层 5"/>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0" y="4990465"/>
            <a:ext cx="8690610" cy="1889760"/>
          </a:xfrm>
          <a:prstGeom prst="rect">
            <a:avLst/>
          </a:prstGeom>
        </p:spPr>
      </p:pic>
      <p:pic>
        <p:nvPicPr>
          <p:cNvPr id="101" name="图片 100"/>
          <p:cNvPicPr>
            <a:picLocks noChangeAspect="1"/>
          </p:cNvPicPr>
          <p:nvPr/>
        </p:nvPicPr>
        <p:blipFill rotWithShape="1">
          <a:blip r:embed="rId4" cstate="email"/>
          <a:srcRect/>
          <a:stretch>
            <a:fillRect/>
          </a:stretch>
        </p:blipFill>
        <p:spPr>
          <a:xfrm flipH="1">
            <a:off x="8690610" y="2647315"/>
            <a:ext cx="3026410" cy="4196715"/>
          </a:xfrm>
          <a:prstGeom prst="rect">
            <a:avLst/>
          </a:prstGeom>
        </p:spPr>
      </p:pic>
      <p:sp>
        <p:nvSpPr>
          <p:cNvPr id="115" name="矩形 114"/>
          <p:cNvSpPr/>
          <p:nvPr/>
        </p:nvSpPr>
        <p:spPr>
          <a:xfrm>
            <a:off x="4577088" y="1231805"/>
            <a:ext cx="1390540" cy="5028536"/>
          </a:xfrm>
          <a:prstGeom prst="rect">
            <a:avLst/>
          </a:prstGeom>
          <a:gradFill>
            <a:gsLst>
              <a:gs pos="0">
                <a:srgbClr val="93683D">
                  <a:alpha val="0"/>
                </a:srgbClr>
              </a:gs>
              <a:gs pos="39000">
                <a:srgbClr val="93683D">
                  <a:alpha val="5000"/>
                </a:srgbClr>
              </a:gs>
              <a:gs pos="86000">
                <a:srgbClr val="93683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7" name="矩形 116"/>
          <p:cNvSpPr/>
          <p:nvPr/>
        </p:nvSpPr>
        <p:spPr>
          <a:xfrm>
            <a:off x="7332988" y="1231805"/>
            <a:ext cx="1390540" cy="5028536"/>
          </a:xfrm>
          <a:prstGeom prst="rect">
            <a:avLst/>
          </a:prstGeom>
          <a:gradFill>
            <a:gsLst>
              <a:gs pos="0">
                <a:srgbClr val="93683D">
                  <a:alpha val="0"/>
                </a:srgbClr>
              </a:gs>
              <a:gs pos="39000">
                <a:srgbClr val="93683D">
                  <a:alpha val="5000"/>
                </a:srgbClr>
              </a:gs>
              <a:gs pos="86000">
                <a:srgbClr val="93683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9" name="矩形 118"/>
          <p:cNvSpPr/>
          <p:nvPr/>
        </p:nvSpPr>
        <p:spPr>
          <a:xfrm>
            <a:off x="10088888" y="1231805"/>
            <a:ext cx="1390540" cy="5028536"/>
          </a:xfrm>
          <a:prstGeom prst="rect">
            <a:avLst/>
          </a:prstGeom>
          <a:gradFill>
            <a:gsLst>
              <a:gs pos="0">
                <a:srgbClr val="93683D">
                  <a:alpha val="0"/>
                </a:srgbClr>
              </a:gs>
              <a:gs pos="39000">
                <a:srgbClr val="93683D">
                  <a:alpha val="5000"/>
                </a:srgbClr>
              </a:gs>
              <a:gs pos="86000">
                <a:srgbClr val="93683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0" name="矩形 109"/>
          <p:cNvSpPr/>
          <p:nvPr/>
        </p:nvSpPr>
        <p:spPr>
          <a:xfrm>
            <a:off x="1803408" y="1231805"/>
            <a:ext cx="1390540" cy="5028536"/>
          </a:xfrm>
          <a:prstGeom prst="rect">
            <a:avLst/>
          </a:prstGeom>
          <a:gradFill>
            <a:gsLst>
              <a:gs pos="0">
                <a:srgbClr val="93683D">
                  <a:alpha val="0"/>
                </a:srgbClr>
              </a:gs>
              <a:gs pos="39000">
                <a:srgbClr val="93683D">
                  <a:alpha val="5000"/>
                </a:srgbClr>
              </a:gs>
              <a:gs pos="86000">
                <a:srgbClr val="93683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5" name="矩形 194"/>
          <p:cNvSpPr/>
          <p:nvPr/>
        </p:nvSpPr>
        <p:spPr>
          <a:xfrm>
            <a:off x="45719" y="208638"/>
            <a:ext cx="9335179" cy="489838"/>
          </a:xfrm>
          <a:prstGeom prst="rect">
            <a:avLst/>
          </a:prstGeom>
          <a:gradFill>
            <a:gsLst>
              <a:gs pos="30000">
                <a:srgbClr val="93683D">
                  <a:alpha val="0"/>
                </a:srgbClr>
              </a:gs>
              <a:gs pos="100000">
                <a:srgbClr val="BDB4A0">
                  <a:alpha val="22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2" name="文本框 6"/>
          <p:cNvSpPr txBox="1"/>
          <p:nvPr/>
        </p:nvSpPr>
        <p:spPr>
          <a:xfrm>
            <a:off x="610608" y="3033293"/>
            <a:ext cx="1108636" cy="1100299"/>
          </a:xfrm>
          <a:prstGeom prst="rect">
            <a:avLst/>
          </a:prstGeom>
          <a:noFill/>
          <a:ln w="12700" cap="flat">
            <a:noFill/>
            <a:miter lim="400000"/>
          </a:ln>
          <a:effectLst/>
        </p:spPr>
        <p:txBody>
          <a:bodyPr wrap="square" lIns="45719" tIns="45719" rIns="45719" bIns="45719" numCol="1" anchor="t">
            <a:spAutoFit/>
          </a:bodyPr>
          <a:lstStyle/>
          <a:p>
            <a:pPr algn="ctr">
              <a:defRPr sz="3600" b="1">
                <a:solidFill>
                  <a:srgbClr val="404040"/>
                </a:solidFill>
                <a:latin typeface="微软雅黑"/>
                <a:ea typeface="微软雅黑"/>
                <a:cs typeface="微软雅黑"/>
                <a:sym typeface="微软雅黑"/>
              </a:defRPr>
            </a:pPr>
            <a:r>
              <a:rPr sz="2800" b="1" i="1" dirty="0">
                <a:solidFill>
                  <a:srgbClr val="93683D"/>
                </a:solidFill>
                <a:latin typeface="Politica" panose="02000503000000000000" pitchFamily="2" charset="0"/>
                <a:ea typeface="微软雅黑" pitchFamily="34" charset="-122"/>
                <a:cs typeface="Arial" panose="020B0604020202020204" pitchFamily="34" charset="0"/>
              </a:rPr>
              <a:t>1</a:t>
            </a:r>
            <a:r>
              <a:rPr lang="en-US" altLang="zh-CN" sz="2800" b="1" i="1" dirty="0">
                <a:solidFill>
                  <a:srgbClr val="93683D"/>
                </a:solidFill>
                <a:latin typeface="Politica" panose="02000503000000000000" pitchFamily="2" charset="0"/>
                <a:ea typeface="微软雅黑" pitchFamily="34" charset="-122"/>
                <a:cs typeface="Arial" panose="020B0604020202020204" pitchFamily="34" charset="0"/>
              </a:rPr>
              <a:t>75.39</a:t>
            </a:r>
            <a:endParaRPr lang="en-US" sz="2800" b="1" i="1" dirty="0">
              <a:solidFill>
                <a:srgbClr val="93683D"/>
              </a:solidFill>
              <a:latin typeface="Politica" panose="02000503000000000000" pitchFamily="2" charset="0"/>
              <a:ea typeface="微软雅黑" pitchFamily="34"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en-US" sz="11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en-US" sz="8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en-US" sz="8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en-US" sz="105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endParaRPr>
          </a:p>
        </p:txBody>
      </p:sp>
      <p:sp>
        <p:nvSpPr>
          <p:cNvPr id="13" name="文本框 34"/>
          <p:cNvSpPr txBox="1"/>
          <p:nvPr/>
        </p:nvSpPr>
        <p:spPr>
          <a:xfrm>
            <a:off x="388905" y="4549548"/>
            <a:ext cx="1522210" cy="261608"/>
          </a:xfrm>
          <a:prstGeom prst="rect">
            <a:avLst/>
          </a:prstGeom>
          <a:noFill/>
          <a:ln w="12700" cap="flat">
            <a:noFill/>
            <a:miter lim="400000"/>
          </a:ln>
          <a:effectLst/>
        </p:spPr>
        <p:txBody>
          <a:bodyPr wrap="none" lIns="45719" tIns="45719" rIns="45719" bIns="45719" numCol="1" anchor="t">
            <a:spAutoFit/>
          </a:bodyPr>
          <a:lstStyle/>
          <a:p>
            <a:pPr algn="ctr">
              <a:defRPr sz="1100">
                <a:solidFill>
                  <a:srgbClr val="404040"/>
                </a:solidFill>
                <a:latin typeface="微软雅黑"/>
                <a:ea typeface="微软雅黑"/>
                <a:cs typeface="微软雅黑"/>
                <a:sym typeface="微软雅黑"/>
              </a:defRPr>
            </a:pPr>
            <a:r>
              <a:rPr lang="en-CA" altLang="zh-CN" sz="11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10-year  compound growth 13%</a:t>
            </a:r>
            <a:endParaRPr lang="zh-CN" altLang="en-US" sz="11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22" name="文本框 14"/>
          <p:cNvSpPr txBox="1"/>
          <p:nvPr/>
        </p:nvSpPr>
        <p:spPr>
          <a:xfrm>
            <a:off x="3407640" y="3033293"/>
            <a:ext cx="954747" cy="1292660"/>
          </a:xfrm>
          <a:prstGeom prst="rect">
            <a:avLst/>
          </a:prstGeom>
          <a:noFill/>
          <a:ln w="12700" cap="flat">
            <a:noFill/>
            <a:miter lim="400000"/>
          </a:ln>
          <a:effectLst/>
        </p:spPr>
        <p:txBody>
          <a:bodyPr wrap="none" lIns="45719" tIns="45719" rIns="45719" bIns="45719" numCol="1" anchor="t">
            <a:spAutoFit/>
          </a:bodyPr>
          <a:lstStyle/>
          <a:p>
            <a:pPr algn="ctr">
              <a:defRPr>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CN" sz="2800" b="1" i="1" dirty="0">
                <a:solidFill>
                  <a:srgbClr val="93683D"/>
                </a:solidFill>
                <a:latin typeface="Politica" panose="02000503000000000000" pitchFamily="2" charset="0"/>
                <a:ea typeface="微软雅黑" pitchFamily="34" charset="-122"/>
                <a:cs typeface="Arial" panose="020B0604020202020204" pitchFamily="34" charset="0"/>
              </a:rPr>
              <a:t>108,000</a:t>
            </a:r>
          </a:p>
          <a:p>
            <a:pPr algn="ctr">
              <a:defRPr>
                <a:solidFill>
                  <a:srgbClr val="404040"/>
                </a:solidFill>
                <a:latin typeface="微软雅黑"/>
                <a:ea typeface="微软雅黑"/>
                <a:cs typeface="微软雅黑"/>
                <a:sym typeface="微软雅黑"/>
              </a:defRPr>
            </a:pPr>
            <a:endParaRPr lang="en-US" sz="2800" b="1" dirty="0">
              <a:solidFill>
                <a:srgbClr val="93683D"/>
              </a:solidFill>
              <a:latin typeface="Politica" panose="02000503000000000000" pitchFamily="2" charset="0"/>
              <a:ea typeface="微软雅黑" pitchFamily="34"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en-US" altLang="zh-CN" sz="11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zh-CN" altLang="en-US" sz="11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endParaRPr>
          </a:p>
        </p:txBody>
      </p:sp>
      <p:sp>
        <p:nvSpPr>
          <p:cNvPr id="25" name="文本框 12"/>
          <p:cNvSpPr txBox="1"/>
          <p:nvPr/>
        </p:nvSpPr>
        <p:spPr>
          <a:xfrm>
            <a:off x="2167857" y="3033293"/>
            <a:ext cx="634146" cy="1461937"/>
          </a:xfrm>
          <a:prstGeom prst="rect">
            <a:avLst/>
          </a:prstGeom>
          <a:noFill/>
          <a:ln w="12700" cap="flat">
            <a:noFill/>
            <a:miter lim="400000"/>
          </a:ln>
          <a:effectLst/>
        </p:spPr>
        <p:txBody>
          <a:bodyPr wrap="none" lIns="45719" tIns="45719" rIns="45719" bIns="45719" numCol="1" anchor="t">
            <a:spAutoFit/>
          </a:bodyPr>
          <a:lstStyle/>
          <a:p>
            <a:pPr algn="ctr">
              <a:defRPr sz="3600" b="1">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CN" sz="2800" b="1" i="1" dirty="0">
                <a:solidFill>
                  <a:srgbClr val="93683D"/>
                </a:solidFill>
                <a:latin typeface="Politica" panose="02000503000000000000" pitchFamily="2" charset="0"/>
                <a:ea typeface="微软雅黑" pitchFamily="34" charset="-122"/>
                <a:cs typeface="Arial" panose="020B0604020202020204" pitchFamily="34" charset="0"/>
              </a:rPr>
              <a:t>823.1</a:t>
            </a:r>
          </a:p>
          <a:p>
            <a:pPr algn="ctr">
              <a:defRPr sz="3600" b="1">
                <a:solidFill>
                  <a:srgbClr val="404040"/>
                </a:solidFill>
                <a:latin typeface="微软雅黑"/>
                <a:ea typeface="微软雅黑"/>
                <a:cs typeface="微软雅黑"/>
                <a:sym typeface="微软雅黑"/>
              </a:defRPr>
            </a:pPr>
            <a:endParaRPr lang="en-US" altLang="zh-CN" sz="2800" b="1" dirty="0">
              <a:solidFill>
                <a:srgbClr val="93683D"/>
              </a:solidFill>
              <a:latin typeface="Politica" panose="02000503000000000000" pitchFamily="2" charset="0"/>
              <a:ea typeface="微软雅黑" pitchFamily="34"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en-US" sz="11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endParaRPr>
          </a:p>
          <a:p>
            <a:pPr marR="0" lvl="0" indent="0" algn="ctr" fontAlgn="auto">
              <a:lnSpc>
                <a:spcPct val="100000"/>
              </a:lnSpc>
              <a:spcBef>
                <a:spcPts val="0"/>
              </a:spcBef>
              <a:spcAft>
                <a:spcPts val="0"/>
              </a:spcAft>
              <a:buClrTx/>
              <a:buSzTx/>
              <a:buFontTx/>
              <a:buNone/>
              <a:tabLst/>
              <a:defRPr/>
            </a:pPr>
            <a:r>
              <a:rPr lang="en-CA" altLang="zh-CN" sz="1100" b="1"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billion</a:t>
            </a:r>
            <a:endParaRPr lang="zh-CN" altLang="en-US" sz="1100" b="1"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a:p>
            <a:pPr algn="ctr">
              <a:defRPr sz="3600" b="1">
                <a:solidFill>
                  <a:srgbClr val="404040"/>
                </a:solidFill>
                <a:latin typeface="微软雅黑"/>
                <a:ea typeface="微软雅黑"/>
                <a:cs typeface="微软雅黑"/>
                <a:sym typeface="微软雅黑"/>
              </a:defRPr>
            </a:pPr>
            <a:endParaRPr lang="zh-CN" altLang="en-US" sz="1100"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endParaRPr>
          </a:p>
        </p:txBody>
      </p:sp>
      <p:sp>
        <p:nvSpPr>
          <p:cNvPr id="28" name="文本框 33"/>
          <p:cNvSpPr txBox="1"/>
          <p:nvPr/>
        </p:nvSpPr>
        <p:spPr>
          <a:xfrm>
            <a:off x="4848544" y="3033293"/>
            <a:ext cx="868184" cy="1723547"/>
          </a:xfrm>
          <a:prstGeom prst="rect">
            <a:avLst/>
          </a:prstGeom>
          <a:noFill/>
          <a:ln w="12700" cap="flat">
            <a:noFill/>
            <a:miter lim="400000"/>
          </a:ln>
          <a:effectLst/>
        </p:spPr>
        <p:txBody>
          <a:bodyPr wrap="none" lIns="45719" tIns="45719" rIns="45719" bIns="45719" numCol="1" anchor="t">
            <a:spAutoFit/>
          </a:bodyPr>
          <a:lstStyle/>
          <a:p>
            <a:pPr algn="ctr">
              <a:defRPr sz="3600" b="1">
                <a:solidFill>
                  <a:srgbClr val="404040"/>
                </a:solidFill>
                <a:latin typeface="微软雅黑"/>
                <a:ea typeface="微软雅黑"/>
                <a:cs typeface="微软雅黑"/>
                <a:sym typeface="微软雅黑"/>
              </a:defRPr>
            </a:pPr>
            <a:r>
              <a:rPr lang="en-US" altLang="zh-CN" sz="2000" b="1" i="1" dirty="0">
                <a:solidFill>
                  <a:srgbClr val="93683D"/>
                </a:solidFill>
                <a:latin typeface="Politica" panose="02000503000000000000" pitchFamily="2" charset="0"/>
                <a:ea typeface="微软雅黑" pitchFamily="34" charset="-122"/>
                <a:cs typeface="Arial" panose="020B0604020202020204" pitchFamily="34" charset="0"/>
              </a:rPr>
              <a:t>No. </a:t>
            </a:r>
            <a:r>
              <a:rPr lang="en-US" altLang="zh-CN" sz="2800" b="1" i="1" dirty="0">
                <a:solidFill>
                  <a:srgbClr val="93683D"/>
                </a:solidFill>
                <a:latin typeface="Politica" panose="02000503000000000000" pitchFamily="2" charset="0"/>
                <a:ea typeface="微软雅黑" pitchFamily="34" charset="-122"/>
                <a:cs typeface="Arial" panose="020B0604020202020204" pitchFamily="34" charset="0"/>
              </a:rPr>
              <a:t>589</a:t>
            </a:r>
            <a:r>
              <a:rPr sz="2800" b="1" dirty="0">
                <a:solidFill>
                  <a:srgbClr val="93683D"/>
                </a:solidFill>
                <a:latin typeface="Politica" panose="02000503000000000000" pitchFamily="2" charset="0"/>
                <a:ea typeface="微软雅黑" pitchFamily="34" charset="-122"/>
                <a:cs typeface="Arial" panose="020B0604020202020204" pitchFamily="34" charset="0"/>
              </a:rPr>
              <a:t> </a:t>
            </a:r>
            <a:endParaRPr lang="en-US" sz="2800" b="1" dirty="0">
              <a:solidFill>
                <a:srgbClr val="93683D"/>
              </a:solidFill>
              <a:latin typeface="Politica" panose="02000503000000000000" pitchFamily="2" charset="0"/>
              <a:ea typeface="微软雅黑" pitchFamily="34"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en-US" sz="2800" b="1" dirty="0">
              <a:solidFill>
                <a:srgbClr val="93683D"/>
              </a:solidFill>
              <a:latin typeface="Politica" panose="02000503000000000000" pitchFamily="2" charset="0"/>
              <a:ea typeface="微软雅黑" pitchFamily="34"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en-US" altLang="zh-CN" sz="1100" b="1"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zh-CN" altLang="en-US" sz="1100" b="1"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en-US" sz="2800" b="1" dirty="0">
              <a:solidFill>
                <a:srgbClr val="93683D"/>
              </a:solidFill>
              <a:latin typeface="Politica" panose="02000503000000000000" pitchFamily="2" charset="0"/>
              <a:ea typeface="微软雅黑" pitchFamily="34" charset="-122"/>
              <a:cs typeface="Arial" panose="020B0604020202020204" pitchFamily="34" charset="0"/>
            </a:endParaRPr>
          </a:p>
        </p:txBody>
      </p:sp>
      <p:sp>
        <p:nvSpPr>
          <p:cNvPr id="33" name="文本框 88"/>
          <p:cNvSpPr txBox="1"/>
          <p:nvPr/>
        </p:nvSpPr>
        <p:spPr>
          <a:xfrm>
            <a:off x="6412499" y="3033293"/>
            <a:ext cx="844546" cy="523218"/>
          </a:xfrm>
          <a:prstGeom prst="rect">
            <a:avLst/>
          </a:prstGeom>
          <a:noFill/>
          <a:ln w="12700" cap="flat">
            <a:noFill/>
            <a:miter lim="400000"/>
          </a:ln>
          <a:effectLst/>
        </p:spPr>
        <p:txBody>
          <a:bodyPr wrap="square" lIns="45719" tIns="45719" rIns="45719" bIns="45719" numCol="1" anchor="t">
            <a:spAutoFit/>
          </a:bodyPr>
          <a:lstStyle>
            <a:lvl1pPr>
              <a:defRPr sz="3600" b="1">
                <a:solidFill>
                  <a:srgbClr val="404040"/>
                </a:solidFill>
                <a:latin typeface="微软雅黑"/>
                <a:ea typeface="微软雅黑"/>
                <a:cs typeface="微软雅黑"/>
                <a:sym typeface="微软雅黑"/>
              </a:defRPr>
            </a:lvl1pPr>
          </a:lstStyle>
          <a:p>
            <a:r>
              <a:rPr sz="2800" i="1" dirty="0">
                <a:solidFill>
                  <a:srgbClr val="93683D"/>
                </a:solidFill>
                <a:latin typeface="Politica" panose="02000503000000000000" pitchFamily="2" charset="0"/>
                <a:ea typeface="HYQIHEIX1-55W BOOK" pitchFamily="18" charset="-122"/>
                <a:cs typeface="Arial" panose="020B0604020202020204" pitchFamily="34" charset="0"/>
              </a:rPr>
              <a:t>A</a:t>
            </a:r>
            <a:r>
              <a:rPr lang="en-US" altLang="zh-CN" sz="2800" i="1" dirty="0">
                <a:solidFill>
                  <a:srgbClr val="93683D"/>
                </a:solidFill>
                <a:latin typeface="Politica" panose="02000503000000000000" pitchFamily="2" charset="0"/>
                <a:ea typeface="HYQIHEIX1-55W BOOK" pitchFamily="18" charset="-122"/>
                <a:cs typeface="Arial" panose="020B0604020202020204" pitchFamily="34" charset="0"/>
              </a:rPr>
              <a:t>A</a:t>
            </a:r>
            <a:endParaRPr sz="2800" i="1" dirty="0">
              <a:solidFill>
                <a:srgbClr val="93683D"/>
              </a:solidFill>
              <a:latin typeface="Politica" panose="02000503000000000000" pitchFamily="2" charset="0"/>
              <a:ea typeface="HYQIHEIX1-55W BOOK" pitchFamily="18" charset="-122"/>
              <a:cs typeface="Arial" panose="020B0604020202020204" pitchFamily="34" charset="0"/>
            </a:endParaRPr>
          </a:p>
        </p:txBody>
      </p:sp>
      <p:sp>
        <p:nvSpPr>
          <p:cNvPr id="35" name="文本框 93"/>
          <p:cNvSpPr txBox="1"/>
          <p:nvPr/>
        </p:nvSpPr>
        <p:spPr>
          <a:xfrm>
            <a:off x="6478053" y="3890263"/>
            <a:ext cx="925480" cy="643890"/>
          </a:xfrm>
          <a:prstGeom prst="rect">
            <a:avLst/>
          </a:prstGeom>
          <a:noFill/>
          <a:ln w="12700" cap="flat">
            <a:noFill/>
            <a:miter lim="400000"/>
          </a:ln>
          <a:effectLst/>
        </p:spPr>
        <p:txBody>
          <a:bodyPr wrap="square" lIns="45719" tIns="45719" rIns="45719" bIns="45719" numCol="1" anchor="t">
            <a:spAutoFit/>
          </a:bodyPr>
          <a:lstStyle>
            <a:lvl1pPr>
              <a:defRPr sz="3600" b="1">
                <a:solidFill>
                  <a:srgbClr val="404040"/>
                </a:solidFill>
                <a:latin typeface="微软雅黑"/>
                <a:ea typeface="微软雅黑"/>
                <a:cs typeface="微软雅黑"/>
                <a:sym typeface="微软雅黑"/>
              </a:defRPr>
            </a:lvl1pPr>
          </a:lstStyle>
          <a:p>
            <a:r>
              <a:rPr i="1" dirty="0">
                <a:solidFill>
                  <a:srgbClr val="93683D"/>
                </a:solidFill>
                <a:latin typeface="Politica" panose="02000503000000000000" pitchFamily="2" charset="0"/>
                <a:ea typeface="HYQIHEIX1-55W BOOK" pitchFamily="18" charset="-122"/>
                <a:cs typeface="Arial" panose="020B0604020202020204" pitchFamily="34" charset="0"/>
              </a:rPr>
              <a:t>A</a:t>
            </a:r>
          </a:p>
        </p:txBody>
      </p:sp>
      <p:sp>
        <p:nvSpPr>
          <p:cNvPr id="31" name="文本框 43"/>
          <p:cNvSpPr txBox="1"/>
          <p:nvPr/>
        </p:nvSpPr>
        <p:spPr>
          <a:xfrm>
            <a:off x="6466805" y="3604593"/>
            <a:ext cx="348811" cy="261608"/>
          </a:xfrm>
          <a:prstGeom prst="rect">
            <a:avLst/>
          </a:prstGeom>
          <a:noFill/>
          <a:ln w="12700" cap="flat">
            <a:noFill/>
            <a:miter lim="400000"/>
          </a:ln>
          <a:effectLst/>
        </p:spPr>
        <p:txBody>
          <a:bodyPr wrap="none" lIns="45719" tIns="45719" rIns="45719" bIns="45719" numCol="1" anchor="t">
            <a:spAutoFit/>
          </a:bodyPr>
          <a:lstStyle>
            <a:lvl1pPr>
              <a:defRPr sz="1100">
                <a:solidFill>
                  <a:srgbClr val="404040"/>
                </a:solidFill>
                <a:latin typeface="微软雅黑"/>
                <a:ea typeface="微软雅黑"/>
                <a:cs typeface="微软雅黑"/>
                <a:sym typeface="微软雅黑"/>
              </a:defRPr>
            </a:lvl1pPr>
          </a:lstStyle>
          <a:p>
            <a:r>
              <a:rPr b="1" dirty="0">
                <a:solidFill>
                  <a:schemeClr val="tx1">
                    <a:lumMod val="65000"/>
                    <a:lumOff val="35000"/>
                  </a:schemeClr>
                </a:solidFill>
                <a:latin typeface="Politica" panose="02000503000000000000" pitchFamily="2" charset="0"/>
                <a:ea typeface="微软雅黑" pitchFamily="34" charset="-122"/>
                <a:cs typeface="Arial" panose="020B0604020202020204" pitchFamily="34" charset="0"/>
              </a:rPr>
              <a:t>MSCI</a:t>
            </a:r>
          </a:p>
        </p:txBody>
      </p:sp>
      <p:sp>
        <p:nvSpPr>
          <p:cNvPr id="32" name="文本框 44"/>
          <p:cNvSpPr txBox="1"/>
          <p:nvPr/>
        </p:nvSpPr>
        <p:spPr>
          <a:xfrm>
            <a:off x="6524819" y="4442694"/>
            <a:ext cx="239807" cy="261608"/>
          </a:xfrm>
          <a:prstGeom prst="rect">
            <a:avLst/>
          </a:prstGeom>
          <a:noFill/>
          <a:ln w="12700" cap="flat">
            <a:noFill/>
            <a:miter lim="400000"/>
          </a:ln>
          <a:effectLst/>
        </p:spPr>
        <p:txBody>
          <a:bodyPr wrap="none" lIns="45719" tIns="45719" rIns="45719" bIns="45719" numCol="1" anchor="t">
            <a:spAutoFit/>
          </a:bodyPr>
          <a:lstStyle>
            <a:lvl1pPr>
              <a:defRPr sz="1100">
                <a:solidFill>
                  <a:srgbClr val="404040"/>
                </a:solidFill>
                <a:latin typeface="微软雅黑"/>
                <a:ea typeface="微软雅黑"/>
                <a:cs typeface="微软雅黑"/>
                <a:sym typeface="微软雅黑"/>
              </a:defRPr>
            </a:lvl1pPr>
          </a:lstStyle>
          <a:p>
            <a:pPr algn="ctr"/>
            <a:r>
              <a:rPr lang="en-CA" altLang="zh-CN" b="1"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HSI</a:t>
            </a:r>
            <a:endParaRPr lang="zh-CN" altLang="en-US" b="1"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37" name="文本框 110"/>
          <p:cNvSpPr txBox="1"/>
          <p:nvPr/>
        </p:nvSpPr>
        <p:spPr>
          <a:xfrm>
            <a:off x="10546043" y="3033293"/>
            <a:ext cx="589262" cy="1292660"/>
          </a:xfrm>
          <a:prstGeom prst="rect">
            <a:avLst/>
          </a:prstGeom>
          <a:noFill/>
          <a:ln w="12700" cap="flat">
            <a:noFill/>
            <a:miter lim="400000"/>
          </a:ln>
          <a:effectLst/>
        </p:spPr>
        <p:txBody>
          <a:bodyPr wrap="none" lIns="45719" tIns="45719" rIns="45719" bIns="45719" numCol="1" anchor="t">
            <a:spAutoFit/>
          </a:bodyPr>
          <a:lstStyle/>
          <a:p>
            <a:pPr algn="ctr">
              <a:defRPr sz="3600" b="1">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CN" sz="2800" b="1" i="1" dirty="0">
                <a:solidFill>
                  <a:srgbClr val="93683D"/>
                </a:solidFill>
                <a:latin typeface="Politica" panose="02000503000000000000" pitchFamily="2" charset="0"/>
                <a:ea typeface="微软雅黑" pitchFamily="34" charset="-122"/>
                <a:cs typeface="Arial" panose="020B0604020202020204" pitchFamily="34" charset="0"/>
              </a:rPr>
              <a:t>464 </a:t>
            </a:r>
          </a:p>
          <a:p>
            <a:pPr algn="ctr">
              <a:defRPr sz="3600" b="1">
                <a:solidFill>
                  <a:srgbClr val="404040"/>
                </a:solidFill>
                <a:latin typeface="微软雅黑"/>
                <a:ea typeface="微软雅黑"/>
                <a:cs typeface="微软雅黑"/>
                <a:sym typeface="微软雅黑"/>
              </a:defRPr>
            </a:pPr>
            <a:endParaRPr lang="en-US" sz="2800" b="1" dirty="0">
              <a:solidFill>
                <a:srgbClr val="93683D"/>
              </a:solidFill>
              <a:latin typeface="Politica" panose="02000503000000000000" pitchFamily="2" charset="0"/>
              <a:ea typeface="微软雅黑" pitchFamily="34"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en-US" sz="1100" dirty="0">
              <a:solidFill>
                <a:schemeClr val="tx1">
                  <a:lumMod val="65000"/>
                  <a:lumOff val="35000"/>
                </a:schemeClr>
              </a:solidFill>
              <a:latin typeface="Arial" panose="020B0604020202020204" pitchFamily="34" charset="0"/>
              <a:ea typeface="微软雅黑" pitchFamily="34" charset="-122"/>
              <a:cs typeface="Arial" panose="020B0604020202020204" pitchFamily="34" charset="0"/>
            </a:endParaRPr>
          </a:p>
          <a:p>
            <a:pPr marR="0" lvl="0" indent="0" algn="ctr" fontAlgn="auto">
              <a:lnSpc>
                <a:spcPct val="100000"/>
              </a:lnSpc>
              <a:spcBef>
                <a:spcPts val="0"/>
              </a:spcBef>
              <a:spcAft>
                <a:spcPts val="0"/>
              </a:spcAft>
              <a:buClrTx/>
              <a:buSzTx/>
              <a:buFontTx/>
              <a:buNone/>
              <a:tabLst/>
              <a:defRPr/>
            </a:pPr>
            <a:r>
              <a:rPr lang="en-CA" altLang="zh-CN" sz="1100" b="1"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million</a:t>
            </a:r>
            <a:endParaRPr lang="zh-CN" altLang="en-US" sz="1100" b="1"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42" name="文本框 70"/>
          <p:cNvSpPr txBox="1"/>
          <p:nvPr/>
        </p:nvSpPr>
        <p:spPr>
          <a:xfrm>
            <a:off x="8723525" y="2102195"/>
            <a:ext cx="1365360" cy="276997"/>
          </a:xfrm>
          <a:prstGeom prst="rect">
            <a:avLst/>
          </a:prstGeom>
          <a:noFill/>
          <a:ln w="12700" cap="flat">
            <a:noFill/>
            <a:miter lim="400000"/>
          </a:ln>
          <a:effectLst/>
        </p:spPr>
        <p:txBody>
          <a:bodyPr wrap="square" lIns="45719" tIns="45719" rIns="45719" bIns="45719" numCol="1" anchor="t">
            <a:spAutoFit/>
          </a:bodyPr>
          <a:lstStyle>
            <a:lvl1pPr>
              <a:defRPr sz="2000" b="1">
                <a:solidFill>
                  <a:srgbClr val="996436"/>
                </a:solidFill>
                <a:latin typeface="微软雅黑"/>
                <a:ea typeface="微软雅黑"/>
                <a:cs typeface="微软雅黑"/>
                <a:sym typeface="微软雅黑"/>
              </a:defRPr>
            </a:lvl1pPr>
          </a:lstStyle>
          <a:p>
            <a:pPr algn="ctr"/>
            <a:r>
              <a:rPr lang="en-CA" altLang="zh-CN" sz="1200" b="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R&amp;D Investment</a:t>
            </a:r>
            <a:endParaRPr lang="zh-CN" altLang="en-US" sz="1200" b="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43" name="文本框 12"/>
          <p:cNvSpPr txBox="1"/>
          <p:nvPr/>
        </p:nvSpPr>
        <p:spPr>
          <a:xfrm>
            <a:off x="9147939" y="3033293"/>
            <a:ext cx="520333" cy="1292660"/>
          </a:xfrm>
          <a:prstGeom prst="rect">
            <a:avLst/>
          </a:prstGeom>
          <a:noFill/>
          <a:ln w="12700" cap="flat">
            <a:noFill/>
            <a:miter lim="400000"/>
          </a:ln>
          <a:effectLst/>
        </p:spPr>
        <p:txBody>
          <a:bodyPr wrap="none" lIns="45719" tIns="45719" rIns="45719" bIns="45719" numCol="1" anchor="t">
            <a:spAutoFit/>
          </a:bodyPr>
          <a:lstStyle/>
          <a:p>
            <a:pPr algn="ctr">
              <a:defRPr sz="3600" b="1">
                <a:solidFill>
                  <a:srgbClr val="404040"/>
                </a:solidFill>
                <a:latin typeface="微软雅黑"/>
                <a:ea typeface="微软雅黑"/>
                <a:cs typeface="微软雅黑"/>
                <a:sym typeface="微软雅黑"/>
              </a:defRPr>
            </a:pPr>
            <a:r>
              <a:rPr lang="en-US" altLang="zh-CN" sz="2800" b="1" i="1" dirty="0">
                <a:solidFill>
                  <a:srgbClr val="93683D"/>
                </a:solidFill>
                <a:latin typeface="Politica" panose="02000503000000000000" pitchFamily="2" charset="0"/>
                <a:ea typeface="微软雅黑" pitchFamily="34" charset="-122"/>
                <a:cs typeface="Arial" panose="020B0604020202020204" pitchFamily="34" charset="0"/>
              </a:rPr>
              <a:t>10.4</a:t>
            </a:r>
          </a:p>
          <a:p>
            <a:pPr algn="ctr">
              <a:defRPr sz="3600" b="1">
                <a:solidFill>
                  <a:srgbClr val="404040"/>
                </a:solidFill>
                <a:latin typeface="微软雅黑"/>
                <a:ea typeface="微软雅黑"/>
                <a:cs typeface="微软雅黑"/>
                <a:sym typeface="微软雅黑"/>
              </a:defRPr>
            </a:pPr>
            <a:endParaRPr lang="en-US" altLang="zh-CN" sz="2800" b="1" dirty="0">
              <a:solidFill>
                <a:srgbClr val="93683D"/>
              </a:solidFill>
              <a:latin typeface="Politica" panose="02000503000000000000" pitchFamily="2" charset="0"/>
              <a:ea typeface="微软雅黑" pitchFamily="34"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en-US" sz="1100" b="0" dirty="0">
              <a:solidFill>
                <a:schemeClr val="tx1">
                  <a:lumMod val="65000"/>
                  <a:lumOff val="35000"/>
                </a:schemeClr>
              </a:solidFill>
              <a:latin typeface="Arial" panose="020B0604020202020204" pitchFamily="34" charset="0"/>
              <a:ea typeface="微软雅黑" pitchFamily="34" charset="-122"/>
              <a:cs typeface="Arial" panose="020B0604020202020204" pitchFamily="34" charset="0"/>
            </a:endParaRPr>
          </a:p>
          <a:p>
            <a:pPr marR="0" lvl="0" indent="0" algn="ctr" fontAlgn="auto">
              <a:lnSpc>
                <a:spcPct val="100000"/>
              </a:lnSpc>
              <a:spcBef>
                <a:spcPts val="0"/>
              </a:spcBef>
              <a:spcAft>
                <a:spcPts val="0"/>
              </a:spcAft>
              <a:buClrTx/>
              <a:buSzTx/>
              <a:buFontTx/>
              <a:buNone/>
              <a:tabLst/>
              <a:defRPr/>
            </a:pPr>
            <a:r>
              <a:rPr lang="en-CA" altLang="zh-CN" sz="1100" b="1"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billion</a:t>
            </a:r>
            <a:endParaRPr lang="zh-CN" altLang="en-US" sz="1100" b="1"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44" name="文本框 43"/>
          <p:cNvSpPr txBox="1"/>
          <p:nvPr/>
        </p:nvSpPr>
        <p:spPr>
          <a:xfrm>
            <a:off x="8892905" y="4894131"/>
            <a:ext cx="1078177" cy="261608"/>
          </a:xfrm>
          <a:prstGeom prst="rect">
            <a:avLst/>
          </a:prstGeom>
          <a:noFill/>
          <a:ln w="12700" cap="flat">
            <a:noFill/>
            <a:miter lim="400000"/>
          </a:ln>
          <a:effectLst/>
        </p:spPr>
        <p:txBody>
          <a:bodyPr wrap="none" lIns="45719" tIns="45719" rIns="45719" bIns="45719" numCol="1" anchor="t">
            <a:spAutoFit/>
          </a:bodyPr>
          <a:lstStyle>
            <a:lvl1pPr>
              <a:defRPr sz="1100">
                <a:solidFill>
                  <a:srgbClr val="404040"/>
                </a:solidFill>
                <a:latin typeface="微软雅黑"/>
                <a:ea typeface="微软雅黑"/>
                <a:cs typeface="微软雅黑"/>
                <a:sym typeface="微软雅黑"/>
              </a:defRPr>
            </a:lvl1pPr>
          </a:lstStyle>
          <a:p>
            <a:pPr algn="ctr">
              <a:defRPr/>
            </a:pPr>
            <a:r>
              <a:rPr lang="en-CA" altLang="zh-CN"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Patents for inventions</a:t>
            </a:r>
            <a:endParaRPr lang="zh-CN" altLang="en-US"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45" name="文本框 73"/>
          <p:cNvSpPr txBox="1"/>
          <p:nvPr/>
        </p:nvSpPr>
        <p:spPr>
          <a:xfrm>
            <a:off x="9116523" y="4565409"/>
            <a:ext cx="630940" cy="400108"/>
          </a:xfrm>
          <a:prstGeom prst="rect">
            <a:avLst/>
          </a:prstGeom>
          <a:noFill/>
          <a:ln w="12700" cap="flat">
            <a:noFill/>
            <a:miter lim="400000"/>
          </a:ln>
          <a:effectLst/>
        </p:spPr>
        <p:txBody>
          <a:bodyPr wrap="none" lIns="45719" tIns="45719" rIns="45719" bIns="45719" numCol="1" anchor="t">
            <a:spAutoFit/>
          </a:bodyPr>
          <a:lstStyle/>
          <a:p>
            <a:pPr algn="ctr">
              <a:defRPr sz="2000" b="1">
                <a:solidFill>
                  <a:srgbClr val="996436"/>
                </a:solidFill>
                <a:latin typeface="微软雅黑"/>
                <a:ea typeface="微软雅黑"/>
                <a:cs typeface="微软雅黑"/>
                <a:sym typeface="微软雅黑"/>
              </a:defRPr>
            </a:pPr>
            <a:r>
              <a:rPr lang="en-US" altLang="zh-CN" b="1" dirty="0">
                <a:solidFill>
                  <a:srgbClr val="93683D"/>
                </a:solidFill>
                <a:latin typeface="Politica" panose="02000503000000000000" pitchFamily="2" charset="0"/>
                <a:ea typeface="微软雅黑" pitchFamily="34" charset="-122"/>
                <a:cs typeface="Arial" panose="020B0604020202020204" pitchFamily="34" charset="0"/>
              </a:rPr>
              <a:t>1771</a:t>
            </a:r>
          </a:p>
        </p:txBody>
      </p:sp>
      <p:sp>
        <p:nvSpPr>
          <p:cNvPr id="46" name="文本框 73"/>
          <p:cNvSpPr txBox="1"/>
          <p:nvPr/>
        </p:nvSpPr>
        <p:spPr>
          <a:xfrm>
            <a:off x="9190088" y="5152478"/>
            <a:ext cx="496289" cy="400108"/>
          </a:xfrm>
          <a:prstGeom prst="rect">
            <a:avLst/>
          </a:prstGeom>
          <a:noFill/>
          <a:ln w="12700" cap="flat">
            <a:noFill/>
            <a:miter lim="400000"/>
          </a:ln>
          <a:effectLst/>
        </p:spPr>
        <p:txBody>
          <a:bodyPr wrap="none" lIns="45719" tIns="45719" rIns="45719" bIns="45719" numCol="1" anchor="t">
            <a:spAutoFit/>
          </a:bodyPr>
          <a:lstStyle/>
          <a:p>
            <a:pPr algn="ctr">
              <a:defRPr sz="2000" b="1">
                <a:solidFill>
                  <a:srgbClr val="996436"/>
                </a:solidFill>
                <a:latin typeface="微软雅黑"/>
                <a:ea typeface="微软雅黑"/>
                <a:cs typeface="微软雅黑"/>
                <a:sym typeface="微软雅黑"/>
              </a:defRPr>
            </a:pPr>
            <a:r>
              <a:rPr lang="en-US" altLang="zh-CN" b="1" dirty="0">
                <a:solidFill>
                  <a:srgbClr val="93683D"/>
                </a:solidFill>
                <a:latin typeface="Politica" panose="02000503000000000000" pitchFamily="2" charset="0"/>
                <a:ea typeface="微软雅黑" pitchFamily="34" charset="-122"/>
                <a:cs typeface="Arial" panose="020B0604020202020204" pitchFamily="34" charset="0"/>
              </a:rPr>
              <a:t>10+</a:t>
            </a:r>
          </a:p>
        </p:txBody>
      </p:sp>
      <p:sp>
        <p:nvSpPr>
          <p:cNvPr id="47" name="文本框 46"/>
          <p:cNvSpPr txBox="1"/>
          <p:nvPr/>
        </p:nvSpPr>
        <p:spPr>
          <a:xfrm>
            <a:off x="8568938" y="5488829"/>
            <a:ext cx="1738615" cy="261608"/>
          </a:xfrm>
          <a:prstGeom prst="rect">
            <a:avLst/>
          </a:prstGeom>
          <a:noFill/>
          <a:ln w="12700" cap="flat">
            <a:noFill/>
            <a:miter lim="400000"/>
          </a:ln>
          <a:effectLst/>
        </p:spPr>
        <p:txBody>
          <a:bodyPr wrap="none" lIns="45719" tIns="45719" rIns="45719" bIns="45719" numCol="1" anchor="t">
            <a:spAutoFit/>
          </a:bodyPr>
          <a:lstStyle>
            <a:lvl1pPr>
              <a:defRPr sz="1100">
                <a:solidFill>
                  <a:srgbClr val="404040"/>
                </a:solidFill>
                <a:latin typeface="微软雅黑"/>
                <a:ea typeface="微软雅黑"/>
                <a:cs typeface="微软雅黑"/>
                <a:sym typeface="微软雅黑"/>
              </a:defRPr>
            </a:lvl1pPr>
          </a:lstStyle>
          <a:p>
            <a:pPr algn="ctr"/>
            <a:r>
              <a:rPr lang="en-CA" altLang="zh-CN"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Global technology innovation centers</a:t>
            </a:r>
            <a:endParaRPr lang="zh-CN" altLang="en-US"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grpSp>
        <p:nvGrpSpPr>
          <p:cNvPr id="61" name="그룹 341"/>
          <p:cNvGrpSpPr/>
          <p:nvPr/>
        </p:nvGrpSpPr>
        <p:grpSpPr>
          <a:xfrm>
            <a:off x="2331057" y="1607317"/>
            <a:ext cx="301641" cy="305192"/>
            <a:chOff x="4115139" y="1551336"/>
            <a:chExt cx="397937" cy="402622"/>
          </a:xfrm>
          <a:solidFill>
            <a:srgbClr val="93683D"/>
          </a:solidFill>
        </p:grpSpPr>
        <p:sp>
          <p:nvSpPr>
            <p:cNvPr id="62" name="자유형: 도형 342"/>
            <p:cNvSpPr/>
            <p:nvPr/>
          </p:nvSpPr>
          <p:spPr>
            <a:xfrm>
              <a:off x="4316626" y="1551336"/>
              <a:ext cx="190500" cy="190500"/>
            </a:xfrm>
            <a:custGeom>
              <a:avLst/>
              <a:gdLst>
                <a:gd name="connsiteX0" fmla="*/ 20764 w 190500"/>
                <a:gd name="connsiteY0" fmla="*/ 190595 h 190500"/>
                <a:gd name="connsiteX1" fmla="*/ 177070 w 190500"/>
                <a:gd name="connsiteY1" fmla="*/ 190595 h 190500"/>
                <a:gd name="connsiteX2" fmla="*/ 190595 w 190500"/>
                <a:gd name="connsiteY2" fmla="*/ 177165 h 190500"/>
                <a:gd name="connsiteX3" fmla="*/ 20574 w 190500"/>
                <a:gd name="connsiteY3" fmla="*/ 7144 h 190500"/>
                <a:gd name="connsiteX4" fmla="*/ 7144 w 190500"/>
                <a:gd name="connsiteY4" fmla="*/ 20669 h 190500"/>
                <a:gd name="connsiteX5" fmla="*/ 7144 w 190500"/>
                <a:gd name="connsiteY5" fmla="*/ 176974 h 190500"/>
                <a:gd name="connsiteX6" fmla="*/ 20764 w 190500"/>
                <a:gd name="connsiteY6" fmla="*/ 190595 h 190500"/>
                <a:gd name="connsiteX7" fmla="*/ 34385 w 190500"/>
                <a:gd name="connsiteY7" fmla="*/ 34957 h 190500"/>
                <a:gd name="connsiteX8" fmla="*/ 162878 w 190500"/>
                <a:gd name="connsiteY8" fmla="*/ 163449 h 190500"/>
                <a:gd name="connsiteX9" fmla="*/ 34385 w 190500"/>
                <a:gd name="connsiteY9" fmla="*/ 163449 h 190500"/>
                <a:gd name="connsiteX10" fmla="*/ 34385 w 190500"/>
                <a:gd name="connsiteY10" fmla="*/ 34957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 h="190500">
                  <a:moveTo>
                    <a:pt x="20764" y="190595"/>
                  </a:moveTo>
                  <a:lnTo>
                    <a:pt x="177070" y="190595"/>
                  </a:lnTo>
                  <a:cubicBezTo>
                    <a:pt x="184499" y="190595"/>
                    <a:pt x="190595" y="184594"/>
                    <a:pt x="190595" y="177165"/>
                  </a:cubicBezTo>
                  <a:cubicBezTo>
                    <a:pt x="190690" y="83439"/>
                    <a:pt x="114395" y="7144"/>
                    <a:pt x="20574" y="7144"/>
                  </a:cubicBezTo>
                  <a:cubicBezTo>
                    <a:pt x="13145" y="7144"/>
                    <a:pt x="7144" y="13240"/>
                    <a:pt x="7144" y="20669"/>
                  </a:cubicBezTo>
                  <a:lnTo>
                    <a:pt x="7144" y="176974"/>
                  </a:lnTo>
                  <a:cubicBezTo>
                    <a:pt x="7239" y="184499"/>
                    <a:pt x="13335" y="190595"/>
                    <a:pt x="20764" y="190595"/>
                  </a:cubicBezTo>
                  <a:close/>
                  <a:moveTo>
                    <a:pt x="34385" y="34957"/>
                  </a:moveTo>
                  <a:cubicBezTo>
                    <a:pt x="102298" y="41338"/>
                    <a:pt x="156496" y="95631"/>
                    <a:pt x="162878" y="163449"/>
                  </a:cubicBezTo>
                  <a:lnTo>
                    <a:pt x="34385" y="163449"/>
                  </a:lnTo>
                  <a:cubicBezTo>
                    <a:pt x="34385" y="163449"/>
                    <a:pt x="34385" y="34957"/>
                    <a:pt x="34385" y="3495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63" name="자유형: 도형 343"/>
            <p:cNvSpPr/>
            <p:nvPr/>
          </p:nvSpPr>
          <p:spPr>
            <a:xfrm>
              <a:off x="4115139" y="1601533"/>
              <a:ext cx="304800" cy="352425"/>
            </a:xfrm>
            <a:custGeom>
              <a:avLst/>
              <a:gdLst>
                <a:gd name="connsiteX0" fmla="*/ 190628 w 304800"/>
                <a:gd name="connsiteY0" fmla="*/ 171355 h 352425"/>
                <a:gd name="connsiteX1" fmla="*/ 190628 w 304800"/>
                <a:gd name="connsiteY1" fmla="*/ 20669 h 352425"/>
                <a:gd name="connsiteX2" fmla="*/ 176912 w 304800"/>
                <a:gd name="connsiteY2" fmla="*/ 7144 h 352425"/>
                <a:gd name="connsiteX3" fmla="*/ 7272 w 304800"/>
                <a:gd name="connsiteY3" fmla="*/ 183737 h 352425"/>
                <a:gd name="connsiteX4" fmla="*/ 169102 w 304800"/>
                <a:gd name="connsiteY4" fmla="*/ 346710 h 352425"/>
                <a:gd name="connsiteX5" fmla="*/ 297118 w 304800"/>
                <a:gd name="connsiteY5" fmla="*/ 297180 h 352425"/>
                <a:gd name="connsiteX6" fmla="*/ 301023 w 304800"/>
                <a:gd name="connsiteY6" fmla="*/ 287084 h 352425"/>
                <a:gd name="connsiteX7" fmla="*/ 297023 w 304800"/>
                <a:gd name="connsiteY7" fmla="*/ 277940 h 352425"/>
                <a:gd name="connsiteX8" fmla="*/ 190628 w 304800"/>
                <a:gd name="connsiteY8" fmla="*/ 171355 h 352425"/>
                <a:gd name="connsiteX9" fmla="*/ 34514 w 304800"/>
                <a:gd name="connsiteY9" fmla="*/ 184023 h 352425"/>
                <a:gd name="connsiteX10" fmla="*/ 163482 w 304800"/>
                <a:gd name="connsiteY10" fmla="*/ 34957 h 352425"/>
                <a:gd name="connsiteX11" fmla="*/ 163482 w 304800"/>
                <a:gd name="connsiteY11" fmla="*/ 177070 h 352425"/>
                <a:gd name="connsiteX12" fmla="*/ 167482 w 304800"/>
                <a:gd name="connsiteY12" fmla="*/ 186690 h 352425"/>
                <a:gd name="connsiteX13" fmla="*/ 267971 w 304800"/>
                <a:gd name="connsiteY13" fmla="*/ 287179 h 352425"/>
                <a:gd name="connsiteX14" fmla="*/ 171007 w 304800"/>
                <a:gd name="connsiteY14" fmla="*/ 319754 h 352425"/>
                <a:gd name="connsiteX15" fmla="*/ 34514 w 304800"/>
                <a:gd name="connsiteY15" fmla="*/ 184023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800" h="352425">
                  <a:moveTo>
                    <a:pt x="190628" y="171355"/>
                  </a:moveTo>
                  <a:lnTo>
                    <a:pt x="190628" y="20669"/>
                  </a:lnTo>
                  <a:cubicBezTo>
                    <a:pt x="190628" y="13144"/>
                    <a:pt x="184437" y="7144"/>
                    <a:pt x="176912" y="7144"/>
                  </a:cubicBezTo>
                  <a:cubicBezTo>
                    <a:pt x="81091" y="7239"/>
                    <a:pt x="3557" y="87058"/>
                    <a:pt x="7272" y="183737"/>
                  </a:cubicBezTo>
                  <a:cubicBezTo>
                    <a:pt x="10701" y="271463"/>
                    <a:pt x="81472" y="342805"/>
                    <a:pt x="169102" y="346710"/>
                  </a:cubicBezTo>
                  <a:cubicBezTo>
                    <a:pt x="217393" y="348901"/>
                    <a:pt x="263209" y="331089"/>
                    <a:pt x="297118" y="297180"/>
                  </a:cubicBezTo>
                  <a:cubicBezTo>
                    <a:pt x="299785" y="294513"/>
                    <a:pt x="301214" y="290798"/>
                    <a:pt x="301023" y="287084"/>
                  </a:cubicBezTo>
                  <a:cubicBezTo>
                    <a:pt x="300928" y="283655"/>
                    <a:pt x="299404" y="280416"/>
                    <a:pt x="297023" y="277940"/>
                  </a:cubicBezTo>
                  <a:lnTo>
                    <a:pt x="190628" y="171355"/>
                  </a:lnTo>
                  <a:close/>
                  <a:moveTo>
                    <a:pt x="34514" y="184023"/>
                  </a:moveTo>
                  <a:cubicBezTo>
                    <a:pt x="30799" y="106775"/>
                    <a:pt x="88901" y="42005"/>
                    <a:pt x="163482" y="34957"/>
                  </a:cubicBezTo>
                  <a:lnTo>
                    <a:pt x="163482" y="177070"/>
                  </a:lnTo>
                  <a:cubicBezTo>
                    <a:pt x="163482" y="180689"/>
                    <a:pt x="164911" y="184118"/>
                    <a:pt x="167482" y="186690"/>
                  </a:cubicBezTo>
                  <a:lnTo>
                    <a:pt x="267971" y="287179"/>
                  </a:lnTo>
                  <a:cubicBezTo>
                    <a:pt x="240920" y="309658"/>
                    <a:pt x="206725" y="321183"/>
                    <a:pt x="171007" y="319754"/>
                  </a:cubicBezTo>
                  <a:cubicBezTo>
                    <a:pt x="97664" y="316516"/>
                    <a:pt x="38038" y="257270"/>
                    <a:pt x="34514" y="18402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64" name="자유형: 도형 344"/>
            <p:cNvSpPr/>
            <p:nvPr/>
          </p:nvSpPr>
          <p:spPr>
            <a:xfrm>
              <a:off x="4322576" y="1749266"/>
              <a:ext cx="190500" cy="142875"/>
            </a:xfrm>
            <a:custGeom>
              <a:avLst/>
              <a:gdLst>
                <a:gd name="connsiteX0" fmla="*/ 176930 w 190500"/>
                <a:gd name="connsiteY0" fmla="*/ 7144 h 142875"/>
                <a:gd name="connsiteX1" fmla="*/ 21006 w 190500"/>
                <a:gd name="connsiteY1" fmla="*/ 7144 h 142875"/>
                <a:gd name="connsiteX2" fmla="*/ 10433 w 190500"/>
                <a:gd name="connsiteY2" fmla="*/ 11811 h 142875"/>
                <a:gd name="connsiteX3" fmla="*/ 11099 w 190500"/>
                <a:gd name="connsiteY3" fmla="*/ 30290 h 142875"/>
                <a:gd name="connsiteX4" fmla="*/ 121589 w 190500"/>
                <a:gd name="connsiteY4" fmla="*/ 140779 h 142875"/>
                <a:gd name="connsiteX5" fmla="*/ 121971 w 190500"/>
                <a:gd name="connsiteY5" fmla="*/ 141161 h 142875"/>
                <a:gd name="connsiteX6" fmla="*/ 121971 w 190500"/>
                <a:gd name="connsiteY6" fmla="*/ 141161 h 142875"/>
                <a:gd name="connsiteX7" fmla="*/ 131210 w 190500"/>
                <a:gd name="connsiteY7" fmla="*/ 144780 h 142875"/>
                <a:gd name="connsiteX8" fmla="*/ 140830 w 190500"/>
                <a:gd name="connsiteY8" fmla="*/ 140779 h 142875"/>
                <a:gd name="connsiteX9" fmla="*/ 190551 w 190500"/>
                <a:gd name="connsiteY9" fmla="*/ 20479 h 142875"/>
                <a:gd name="connsiteX10" fmla="*/ 176930 w 190500"/>
                <a:gd name="connsiteY10" fmla="*/ 7144 h 142875"/>
                <a:gd name="connsiteX11" fmla="*/ 130734 w 190500"/>
                <a:gd name="connsiteY11" fmla="*/ 111633 h 142875"/>
                <a:gd name="connsiteX12" fmla="*/ 53390 w 190500"/>
                <a:gd name="connsiteY12" fmla="*/ 34290 h 142875"/>
                <a:gd name="connsiteX13" fmla="*/ 162738 w 190500"/>
                <a:gd name="connsiteY13" fmla="*/ 34290 h 142875"/>
                <a:gd name="connsiteX14" fmla="*/ 130734 w 190500"/>
                <a:gd name="connsiteY14" fmla="*/ 111633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42875">
                  <a:moveTo>
                    <a:pt x="176930" y="7144"/>
                  </a:moveTo>
                  <a:lnTo>
                    <a:pt x="21006" y="7144"/>
                  </a:lnTo>
                  <a:cubicBezTo>
                    <a:pt x="17005" y="7144"/>
                    <a:pt x="13005" y="8763"/>
                    <a:pt x="10433" y="11811"/>
                  </a:cubicBezTo>
                  <a:cubicBezTo>
                    <a:pt x="5670" y="17431"/>
                    <a:pt x="6242" y="25432"/>
                    <a:pt x="11099" y="30290"/>
                  </a:cubicBezTo>
                  <a:lnTo>
                    <a:pt x="121589" y="140779"/>
                  </a:lnTo>
                  <a:cubicBezTo>
                    <a:pt x="121685" y="140875"/>
                    <a:pt x="121875" y="141065"/>
                    <a:pt x="121971" y="141161"/>
                  </a:cubicBezTo>
                  <a:lnTo>
                    <a:pt x="121971" y="141161"/>
                  </a:lnTo>
                  <a:cubicBezTo>
                    <a:pt x="124542" y="143542"/>
                    <a:pt x="127876" y="144780"/>
                    <a:pt x="131210" y="144780"/>
                  </a:cubicBezTo>
                  <a:cubicBezTo>
                    <a:pt x="134734" y="144780"/>
                    <a:pt x="138163" y="143446"/>
                    <a:pt x="140830" y="140779"/>
                  </a:cubicBezTo>
                  <a:cubicBezTo>
                    <a:pt x="172929" y="108680"/>
                    <a:pt x="190646" y="65913"/>
                    <a:pt x="190551" y="20479"/>
                  </a:cubicBezTo>
                  <a:cubicBezTo>
                    <a:pt x="190551" y="13144"/>
                    <a:pt x="184359" y="7144"/>
                    <a:pt x="176930" y="7144"/>
                  </a:cubicBezTo>
                  <a:close/>
                  <a:moveTo>
                    <a:pt x="130734" y="111633"/>
                  </a:moveTo>
                  <a:lnTo>
                    <a:pt x="53390" y="34290"/>
                  </a:lnTo>
                  <a:lnTo>
                    <a:pt x="162738" y="34290"/>
                  </a:lnTo>
                  <a:cubicBezTo>
                    <a:pt x="160071" y="62770"/>
                    <a:pt x="149022" y="89535"/>
                    <a:pt x="130734" y="11163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grpSp>
        <p:nvGrpSpPr>
          <p:cNvPr id="66" name="그룹 261"/>
          <p:cNvGrpSpPr/>
          <p:nvPr/>
        </p:nvGrpSpPr>
        <p:grpSpPr>
          <a:xfrm>
            <a:off x="978613" y="1628893"/>
            <a:ext cx="299981" cy="299981"/>
            <a:chOff x="2112922" y="1570386"/>
            <a:chExt cx="390525" cy="390525"/>
          </a:xfrm>
          <a:solidFill>
            <a:srgbClr val="93683D"/>
          </a:solidFill>
        </p:grpSpPr>
        <p:sp>
          <p:nvSpPr>
            <p:cNvPr id="67" name="자유형: 도형 262"/>
            <p:cNvSpPr/>
            <p:nvPr/>
          </p:nvSpPr>
          <p:spPr>
            <a:xfrm>
              <a:off x="2158213" y="1615725"/>
              <a:ext cx="209550" cy="161925"/>
            </a:xfrm>
            <a:custGeom>
              <a:avLst/>
              <a:gdLst>
                <a:gd name="connsiteX0" fmla="*/ 26051 w 209550"/>
                <a:gd name="connsiteY0" fmla="*/ 159163 h 161925"/>
                <a:gd name="connsiteX1" fmla="*/ 84820 w 209550"/>
                <a:gd name="connsiteY1" fmla="*/ 100394 h 161925"/>
                <a:gd name="connsiteX2" fmla="*/ 99203 w 209550"/>
                <a:gd name="connsiteY2" fmla="*/ 114776 h 161925"/>
                <a:gd name="connsiteX3" fmla="*/ 114919 w 209550"/>
                <a:gd name="connsiteY3" fmla="*/ 114776 h 161925"/>
                <a:gd name="connsiteX4" fmla="*/ 184737 w 209550"/>
                <a:gd name="connsiteY4" fmla="*/ 44958 h 161925"/>
                <a:gd name="connsiteX5" fmla="*/ 184737 w 209550"/>
                <a:gd name="connsiteY5" fmla="*/ 62579 h 161925"/>
                <a:gd name="connsiteX6" fmla="*/ 195882 w 209550"/>
                <a:gd name="connsiteY6" fmla="*/ 73724 h 161925"/>
                <a:gd name="connsiteX7" fmla="*/ 207026 w 209550"/>
                <a:gd name="connsiteY7" fmla="*/ 62579 h 161925"/>
                <a:gd name="connsiteX8" fmla="*/ 207026 w 209550"/>
                <a:gd name="connsiteY8" fmla="*/ 18193 h 161925"/>
                <a:gd name="connsiteX9" fmla="*/ 207026 w 209550"/>
                <a:gd name="connsiteY9" fmla="*/ 18193 h 161925"/>
                <a:gd name="connsiteX10" fmla="*/ 195882 w 209550"/>
                <a:gd name="connsiteY10" fmla="*/ 7144 h 161925"/>
                <a:gd name="connsiteX11" fmla="*/ 151495 w 209550"/>
                <a:gd name="connsiteY11" fmla="*/ 7144 h 161925"/>
                <a:gd name="connsiteX12" fmla="*/ 140351 w 209550"/>
                <a:gd name="connsiteY12" fmla="*/ 18288 h 161925"/>
                <a:gd name="connsiteX13" fmla="*/ 151495 w 209550"/>
                <a:gd name="connsiteY13" fmla="*/ 29432 h 161925"/>
                <a:gd name="connsiteX14" fmla="*/ 169116 w 209550"/>
                <a:gd name="connsiteY14" fmla="*/ 29432 h 161925"/>
                <a:gd name="connsiteX15" fmla="*/ 107109 w 209550"/>
                <a:gd name="connsiteY15" fmla="*/ 91440 h 161925"/>
                <a:gd name="connsiteX16" fmla="*/ 92726 w 209550"/>
                <a:gd name="connsiteY16" fmla="*/ 77057 h 161925"/>
                <a:gd name="connsiteX17" fmla="*/ 77010 w 209550"/>
                <a:gd name="connsiteY17" fmla="*/ 77057 h 161925"/>
                <a:gd name="connsiteX18" fmla="*/ 10430 w 209550"/>
                <a:gd name="connsiteY18" fmla="*/ 143637 h 161925"/>
                <a:gd name="connsiteX19" fmla="*/ 10430 w 209550"/>
                <a:gd name="connsiteY19" fmla="*/ 159353 h 161925"/>
                <a:gd name="connsiteX20" fmla="*/ 26051 w 209550"/>
                <a:gd name="connsiteY20" fmla="*/ 15916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9550" h="161925">
                  <a:moveTo>
                    <a:pt x="26051" y="159163"/>
                  </a:moveTo>
                  <a:lnTo>
                    <a:pt x="84820" y="100394"/>
                  </a:lnTo>
                  <a:lnTo>
                    <a:pt x="99203" y="114776"/>
                  </a:lnTo>
                  <a:cubicBezTo>
                    <a:pt x="103584" y="119158"/>
                    <a:pt x="110538" y="119158"/>
                    <a:pt x="114919" y="114776"/>
                  </a:cubicBezTo>
                  <a:lnTo>
                    <a:pt x="184737" y="44958"/>
                  </a:lnTo>
                  <a:lnTo>
                    <a:pt x="184737" y="62579"/>
                  </a:lnTo>
                  <a:cubicBezTo>
                    <a:pt x="184737" y="68675"/>
                    <a:pt x="189690" y="73724"/>
                    <a:pt x="195882" y="73724"/>
                  </a:cubicBezTo>
                  <a:cubicBezTo>
                    <a:pt x="202073" y="73724"/>
                    <a:pt x="207026" y="68771"/>
                    <a:pt x="207026" y="62579"/>
                  </a:cubicBezTo>
                  <a:lnTo>
                    <a:pt x="207026" y="18193"/>
                  </a:lnTo>
                  <a:cubicBezTo>
                    <a:pt x="207026" y="18193"/>
                    <a:pt x="207026" y="18193"/>
                    <a:pt x="207026" y="18193"/>
                  </a:cubicBezTo>
                  <a:cubicBezTo>
                    <a:pt x="207026" y="12192"/>
                    <a:pt x="202073" y="7144"/>
                    <a:pt x="195882" y="7144"/>
                  </a:cubicBezTo>
                  <a:lnTo>
                    <a:pt x="151495" y="7144"/>
                  </a:lnTo>
                  <a:cubicBezTo>
                    <a:pt x="145399" y="7144"/>
                    <a:pt x="140351" y="12097"/>
                    <a:pt x="140351" y="18288"/>
                  </a:cubicBezTo>
                  <a:cubicBezTo>
                    <a:pt x="140351" y="24384"/>
                    <a:pt x="145304" y="29432"/>
                    <a:pt x="151495" y="29432"/>
                  </a:cubicBezTo>
                  <a:lnTo>
                    <a:pt x="169116" y="29432"/>
                  </a:lnTo>
                  <a:lnTo>
                    <a:pt x="107109" y="91440"/>
                  </a:lnTo>
                  <a:lnTo>
                    <a:pt x="92726" y="77057"/>
                  </a:lnTo>
                  <a:cubicBezTo>
                    <a:pt x="88344" y="72676"/>
                    <a:pt x="81391" y="72676"/>
                    <a:pt x="77010" y="77057"/>
                  </a:cubicBezTo>
                  <a:lnTo>
                    <a:pt x="10430" y="143637"/>
                  </a:lnTo>
                  <a:cubicBezTo>
                    <a:pt x="6048" y="148019"/>
                    <a:pt x="6048" y="154972"/>
                    <a:pt x="10430" y="159353"/>
                  </a:cubicBezTo>
                  <a:cubicBezTo>
                    <a:pt x="14716" y="163449"/>
                    <a:pt x="21669" y="163449"/>
                    <a:pt x="26051" y="15916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68" name="자유형: 도형 263"/>
            <p:cNvSpPr/>
            <p:nvPr/>
          </p:nvSpPr>
          <p:spPr>
            <a:xfrm>
              <a:off x="2158070" y="1815369"/>
              <a:ext cx="95250" cy="95250"/>
            </a:xfrm>
            <a:custGeom>
              <a:avLst/>
              <a:gdLst>
                <a:gd name="connsiteX0" fmla="*/ 18288 w 95250"/>
                <a:gd name="connsiteY0" fmla="*/ 96012 h 95250"/>
                <a:gd name="connsiteX1" fmla="*/ 84868 w 95250"/>
                <a:gd name="connsiteY1" fmla="*/ 96012 h 95250"/>
                <a:gd name="connsiteX2" fmla="*/ 96012 w 95250"/>
                <a:gd name="connsiteY2" fmla="*/ 84868 h 95250"/>
                <a:gd name="connsiteX3" fmla="*/ 96012 w 95250"/>
                <a:gd name="connsiteY3" fmla="*/ 18288 h 95250"/>
                <a:gd name="connsiteX4" fmla="*/ 84868 w 95250"/>
                <a:gd name="connsiteY4" fmla="*/ 7144 h 95250"/>
                <a:gd name="connsiteX5" fmla="*/ 18288 w 95250"/>
                <a:gd name="connsiteY5" fmla="*/ 7144 h 95250"/>
                <a:gd name="connsiteX6" fmla="*/ 7144 w 95250"/>
                <a:gd name="connsiteY6" fmla="*/ 18288 h 95250"/>
                <a:gd name="connsiteX7" fmla="*/ 7144 w 95250"/>
                <a:gd name="connsiteY7" fmla="*/ 84868 h 95250"/>
                <a:gd name="connsiteX8" fmla="*/ 18288 w 95250"/>
                <a:gd name="connsiteY8" fmla="*/ 96012 h 95250"/>
                <a:gd name="connsiteX9" fmla="*/ 29432 w 95250"/>
                <a:gd name="connsiteY9" fmla="*/ 29337 h 95250"/>
                <a:gd name="connsiteX10" fmla="*/ 73819 w 95250"/>
                <a:gd name="connsiteY10" fmla="*/ 29337 h 95250"/>
                <a:gd name="connsiteX11" fmla="*/ 73819 w 95250"/>
                <a:gd name="connsiteY11" fmla="*/ 73724 h 95250"/>
                <a:gd name="connsiteX12" fmla="*/ 29432 w 95250"/>
                <a:gd name="connsiteY12" fmla="*/ 73724 h 95250"/>
                <a:gd name="connsiteX13" fmla="*/ 29432 w 95250"/>
                <a:gd name="connsiteY13" fmla="*/ 29337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95250">
                  <a:moveTo>
                    <a:pt x="18288" y="96012"/>
                  </a:moveTo>
                  <a:lnTo>
                    <a:pt x="84868" y="96012"/>
                  </a:lnTo>
                  <a:cubicBezTo>
                    <a:pt x="90964" y="96012"/>
                    <a:pt x="96012" y="91059"/>
                    <a:pt x="96012" y="84868"/>
                  </a:cubicBezTo>
                  <a:lnTo>
                    <a:pt x="96012" y="18288"/>
                  </a:lnTo>
                  <a:cubicBezTo>
                    <a:pt x="96012" y="12192"/>
                    <a:pt x="91059" y="7144"/>
                    <a:pt x="84868" y="7144"/>
                  </a:cubicBezTo>
                  <a:lnTo>
                    <a:pt x="18288" y="7144"/>
                  </a:lnTo>
                  <a:cubicBezTo>
                    <a:pt x="12192" y="7144"/>
                    <a:pt x="7144" y="12097"/>
                    <a:pt x="7144" y="18288"/>
                  </a:cubicBezTo>
                  <a:lnTo>
                    <a:pt x="7144" y="84868"/>
                  </a:lnTo>
                  <a:cubicBezTo>
                    <a:pt x="7239" y="90964"/>
                    <a:pt x="12192" y="96012"/>
                    <a:pt x="18288" y="96012"/>
                  </a:cubicBezTo>
                  <a:close/>
                  <a:moveTo>
                    <a:pt x="29432" y="29337"/>
                  </a:moveTo>
                  <a:lnTo>
                    <a:pt x="73819" y="29337"/>
                  </a:lnTo>
                  <a:lnTo>
                    <a:pt x="73819" y="73724"/>
                  </a:lnTo>
                  <a:lnTo>
                    <a:pt x="29432" y="73724"/>
                  </a:lnTo>
                  <a:lnTo>
                    <a:pt x="29432" y="2933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69" name="자유형: 도형 264"/>
            <p:cNvSpPr/>
            <p:nvPr/>
          </p:nvSpPr>
          <p:spPr>
            <a:xfrm>
              <a:off x="2269132" y="1748789"/>
              <a:ext cx="95250" cy="161925"/>
            </a:xfrm>
            <a:custGeom>
              <a:avLst/>
              <a:gdLst>
                <a:gd name="connsiteX0" fmla="*/ 84868 w 95250"/>
                <a:gd name="connsiteY0" fmla="*/ 7144 h 161925"/>
                <a:gd name="connsiteX1" fmla="*/ 18288 w 95250"/>
                <a:gd name="connsiteY1" fmla="*/ 7144 h 161925"/>
                <a:gd name="connsiteX2" fmla="*/ 7144 w 95250"/>
                <a:gd name="connsiteY2" fmla="*/ 18288 h 161925"/>
                <a:gd name="connsiteX3" fmla="*/ 7144 w 95250"/>
                <a:gd name="connsiteY3" fmla="*/ 151448 h 161925"/>
                <a:gd name="connsiteX4" fmla="*/ 18288 w 95250"/>
                <a:gd name="connsiteY4" fmla="*/ 162592 h 161925"/>
                <a:gd name="connsiteX5" fmla="*/ 84868 w 95250"/>
                <a:gd name="connsiteY5" fmla="*/ 162592 h 161925"/>
                <a:gd name="connsiteX6" fmla="*/ 96012 w 95250"/>
                <a:gd name="connsiteY6" fmla="*/ 151448 h 161925"/>
                <a:gd name="connsiteX7" fmla="*/ 96012 w 95250"/>
                <a:gd name="connsiteY7" fmla="*/ 18193 h 161925"/>
                <a:gd name="connsiteX8" fmla="*/ 84868 w 95250"/>
                <a:gd name="connsiteY8" fmla="*/ 7144 h 161925"/>
                <a:gd name="connsiteX9" fmla="*/ 73819 w 95250"/>
                <a:gd name="connsiteY9" fmla="*/ 140398 h 161925"/>
                <a:gd name="connsiteX10" fmla="*/ 29432 w 95250"/>
                <a:gd name="connsiteY10" fmla="*/ 140398 h 161925"/>
                <a:gd name="connsiteX11" fmla="*/ 29432 w 95250"/>
                <a:gd name="connsiteY11" fmla="*/ 29337 h 161925"/>
                <a:gd name="connsiteX12" fmla="*/ 73819 w 95250"/>
                <a:gd name="connsiteY12" fmla="*/ 29337 h 161925"/>
                <a:gd name="connsiteX13" fmla="*/ 73819 w 95250"/>
                <a:gd name="connsiteY13" fmla="*/ 14039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250" h="161925">
                  <a:moveTo>
                    <a:pt x="84868" y="7144"/>
                  </a:moveTo>
                  <a:lnTo>
                    <a:pt x="18288" y="7144"/>
                  </a:lnTo>
                  <a:cubicBezTo>
                    <a:pt x="12192" y="7144"/>
                    <a:pt x="7144" y="12097"/>
                    <a:pt x="7144" y="18288"/>
                  </a:cubicBezTo>
                  <a:lnTo>
                    <a:pt x="7144" y="151448"/>
                  </a:lnTo>
                  <a:cubicBezTo>
                    <a:pt x="7144" y="157544"/>
                    <a:pt x="12097" y="162592"/>
                    <a:pt x="18288" y="162592"/>
                  </a:cubicBezTo>
                  <a:lnTo>
                    <a:pt x="84868" y="162592"/>
                  </a:lnTo>
                  <a:cubicBezTo>
                    <a:pt x="90964" y="162592"/>
                    <a:pt x="96012" y="157639"/>
                    <a:pt x="96012" y="151448"/>
                  </a:cubicBezTo>
                  <a:lnTo>
                    <a:pt x="96012" y="18193"/>
                  </a:lnTo>
                  <a:cubicBezTo>
                    <a:pt x="96012" y="12097"/>
                    <a:pt x="91059" y="7144"/>
                    <a:pt x="84868" y="7144"/>
                  </a:cubicBezTo>
                  <a:close/>
                  <a:moveTo>
                    <a:pt x="73819" y="140398"/>
                  </a:moveTo>
                  <a:lnTo>
                    <a:pt x="29432" y="140398"/>
                  </a:lnTo>
                  <a:lnTo>
                    <a:pt x="29432" y="29337"/>
                  </a:lnTo>
                  <a:lnTo>
                    <a:pt x="73819" y="29337"/>
                  </a:lnTo>
                  <a:lnTo>
                    <a:pt x="73819" y="140398"/>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70" name="자유형: 도형 265"/>
            <p:cNvSpPr/>
            <p:nvPr/>
          </p:nvSpPr>
          <p:spPr>
            <a:xfrm>
              <a:off x="2358126" y="1615630"/>
              <a:ext cx="142875" cy="295275"/>
            </a:xfrm>
            <a:custGeom>
              <a:avLst/>
              <a:gdLst>
                <a:gd name="connsiteX0" fmla="*/ 18067 w 142875"/>
                <a:gd name="connsiteY0" fmla="*/ 118110 h 295275"/>
                <a:gd name="connsiteX1" fmla="*/ 29211 w 142875"/>
                <a:gd name="connsiteY1" fmla="*/ 118110 h 295275"/>
                <a:gd name="connsiteX2" fmla="*/ 29211 w 142875"/>
                <a:gd name="connsiteY2" fmla="*/ 284607 h 295275"/>
                <a:gd name="connsiteX3" fmla="*/ 40355 w 142875"/>
                <a:gd name="connsiteY3" fmla="*/ 295751 h 295275"/>
                <a:gd name="connsiteX4" fmla="*/ 107697 w 142875"/>
                <a:gd name="connsiteY4" fmla="*/ 295751 h 295275"/>
                <a:gd name="connsiteX5" fmla="*/ 118841 w 142875"/>
                <a:gd name="connsiteY5" fmla="*/ 284607 h 295275"/>
                <a:gd name="connsiteX6" fmla="*/ 118841 w 142875"/>
                <a:gd name="connsiteY6" fmla="*/ 118110 h 295275"/>
                <a:gd name="connsiteX7" fmla="*/ 129986 w 142875"/>
                <a:gd name="connsiteY7" fmla="*/ 118110 h 295275"/>
                <a:gd name="connsiteX8" fmla="*/ 139701 w 142875"/>
                <a:gd name="connsiteY8" fmla="*/ 112395 h 295275"/>
                <a:gd name="connsiteX9" fmla="*/ 139320 w 142875"/>
                <a:gd name="connsiteY9" fmla="*/ 101060 h 295275"/>
                <a:gd name="connsiteX10" fmla="*/ 83027 w 142875"/>
                <a:gd name="connsiteY10" fmla="*/ 12287 h 295275"/>
                <a:gd name="connsiteX11" fmla="*/ 73693 w 142875"/>
                <a:gd name="connsiteY11" fmla="*/ 7144 h 295275"/>
                <a:gd name="connsiteX12" fmla="*/ 73693 w 142875"/>
                <a:gd name="connsiteY12" fmla="*/ 7144 h 295275"/>
                <a:gd name="connsiteX13" fmla="*/ 64359 w 142875"/>
                <a:gd name="connsiteY13" fmla="*/ 12382 h 295275"/>
                <a:gd name="connsiteX14" fmla="*/ 8828 w 142875"/>
                <a:gd name="connsiteY14" fmla="*/ 101155 h 295275"/>
                <a:gd name="connsiteX15" fmla="*/ 8542 w 142875"/>
                <a:gd name="connsiteY15" fmla="*/ 112395 h 295275"/>
                <a:gd name="connsiteX16" fmla="*/ 18067 w 142875"/>
                <a:gd name="connsiteY16" fmla="*/ 118110 h 295275"/>
                <a:gd name="connsiteX17" fmla="*/ 73693 w 142875"/>
                <a:gd name="connsiteY17" fmla="*/ 39052 h 295275"/>
                <a:gd name="connsiteX18" fmla="*/ 109697 w 142875"/>
                <a:gd name="connsiteY18" fmla="*/ 95917 h 295275"/>
                <a:gd name="connsiteX19" fmla="*/ 107697 w 142875"/>
                <a:gd name="connsiteY19" fmla="*/ 95917 h 295275"/>
                <a:gd name="connsiteX20" fmla="*/ 96553 w 142875"/>
                <a:gd name="connsiteY20" fmla="*/ 107061 h 295275"/>
                <a:gd name="connsiteX21" fmla="*/ 96553 w 142875"/>
                <a:gd name="connsiteY21" fmla="*/ 273558 h 295275"/>
                <a:gd name="connsiteX22" fmla="*/ 51405 w 142875"/>
                <a:gd name="connsiteY22" fmla="*/ 273558 h 295275"/>
                <a:gd name="connsiteX23" fmla="*/ 51405 w 142875"/>
                <a:gd name="connsiteY23" fmla="*/ 106966 h 295275"/>
                <a:gd name="connsiteX24" fmla="*/ 40260 w 142875"/>
                <a:gd name="connsiteY24" fmla="*/ 95821 h 295275"/>
                <a:gd name="connsiteX25" fmla="*/ 38069 w 142875"/>
                <a:gd name="connsiteY25" fmla="*/ 95821 h 295275"/>
                <a:gd name="connsiteX26" fmla="*/ 73693 w 142875"/>
                <a:gd name="connsiteY26" fmla="*/ 39052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2875" h="295275">
                  <a:moveTo>
                    <a:pt x="18067" y="118110"/>
                  </a:moveTo>
                  <a:lnTo>
                    <a:pt x="29211" y="118110"/>
                  </a:lnTo>
                  <a:lnTo>
                    <a:pt x="29211" y="284607"/>
                  </a:lnTo>
                  <a:cubicBezTo>
                    <a:pt x="29211" y="290703"/>
                    <a:pt x="34164" y="295751"/>
                    <a:pt x="40355" y="295751"/>
                  </a:cubicBezTo>
                  <a:lnTo>
                    <a:pt x="107697" y="295751"/>
                  </a:lnTo>
                  <a:cubicBezTo>
                    <a:pt x="113793" y="295751"/>
                    <a:pt x="118841" y="290798"/>
                    <a:pt x="118841" y="284607"/>
                  </a:cubicBezTo>
                  <a:lnTo>
                    <a:pt x="118841" y="118110"/>
                  </a:lnTo>
                  <a:lnTo>
                    <a:pt x="129986" y="118110"/>
                  </a:lnTo>
                  <a:cubicBezTo>
                    <a:pt x="133986" y="118110"/>
                    <a:pt x="137796" y="115919"/>
                    <a:pt x="139701" y="112395"/>
                  </a:cubicBezTo>
                  <a:cubicBezTo>
                    <a:pt x="141606" y="108871"/>
                    <a:pt x="141511" y="104489"/>
                    <a:pt x="139320" y="101060"/>
                  </a:cubicBezTo>
                  <a:lnTo>
                    <a:pt x="83027" y="12287"/>
                  </a:lnTo>
                  <a:cubicBezTo>
                    <a:pt x="81027" y="9049"/>
                    <a:pt x="77408" y="7144"/>
                    <a:pt x="73693" y="7144"/>
                  </a:cubicBezTo>
                  <a:cubicBezTo>
                    <a:pt x="73693" y="7144"/>
                    <a:pt x="73693" y="7144"/>
                    <a:pt x="73693" y="7144"/>
                  </a:cubicBezTo>
                  <a:cubicBezTo>
                    <a:pt x="69883" y="7144"/>
                    <a:pt x="66359" y="9144"/>
                    <a:pt x="64359" y="12382"/>
                  </a:cubicBezTo>
                  <a:lnTo>
                    <a:pt x="8828" y="101155"/>
                  </a:lnTo>
                  <a:cubicBezTo>
                    <a:pt x="6732" y="104584"/>
                    <a:pt x="6542" y="108871"/>
                    <a:pt x="8542" y="112395"/>
                  </a:cubicBezTo>
                  <a:cubicBezTo>
                    <a:pt x="10352" y="115919"/>
                    <a:pt x="14066" y="118110"/>
                    <a:pt x="18067" y="118110"/>
                  </a:cubicBezTo>
                  <a:close/>
                  <a:moveTo>
                    <a:pt x="73693" y="39052"/>
                  </a:moveTo>
                  <a:lnTo>
                    <a:pt x="109697" y="95917"/>
                  </a:lnTo>
                  <a:lnTo>
                    <a:pt x="107697" y="95917"/>
                  </a:lnTo>
                  <a:cubicBezTo>
                    <a:pt x="101601" y="95917"/>
                    <a:pt x="96553" y="100870"/>
                    <a:pt x="96553" y="107061"/>
                  </a:cubicBezTo>
                  <a:lnTo>
                    <a:pt x="96553" y="273558"/>
                  </a:lnTo>
                  <a:lnTo>
                    <a:pt x="51405" y="273558"/>
                  </a:lnTo>
                  <a:lnTo>
                    <a:pt x="51405" y="106966"/>
                  </a:lnTo>
                  <a:cubicBezTo>
                    <a:pt x="51405" y="100870"/>
                    <a:pt x="46451" y="95821"/>
                    <a:pt x="40260" y="95821"/>
                  </a:cubicBezTo>
                  <a:lnTo>
                    <a:pt x="38069" y="95821"/>
                  </a:lnTo>
                  <a:lnTo>
                    <a:pt x="73693" y="3905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71" name="자유형: 도형 266"/>
            <p:cNvSpPr/>
            <p:nvPr/>
          </p:nvSpPr>
          <p:spPr>
            <a:xfrm>
              <a:off x="2112922" y="1570386"/>
              <a:ext cx="390525" cy="390525"/>
            </a:xfrm>
            <a:custGeom>
              <a:avLst/>
              <a:gdLst>
                <a:gd name="connsiteX0" fmla="*/ 375094 w 390525"/>
                <a:gd name="connsiteY0" fmla="*/ 363950 h 390525"/>
                <a:gd name="connsiteX1" fmla="*/ 29432 w 390525"/>
                <a:gd name="connsiteY1" fmla="*/ 363950 h 390525"/>
                <a:gd name="connsiteX2" fmla="*/ 29432 w 390525"/>
                <a:gd name="connsiteY2" fmla="*/ 18288 h 390525"/>
                <a:gd name="connsiteX3" fmla="*/ 18288 w 390525"/>
                <a:gd name="connsiteY3" fmla="*/ 7144 h 390525"/>
                <a:gd name="connsiteX4" fmla="*/ 7144 w 390525"/>
                <a:gd name="connsiteY4" fmla="*/ 18288 h 390525"/>
                <a:gd name="connsiteX5" fmla="*/ 7144 w 390525"/>
                <a:gd name="connsiteY5" fmla="*/ 374999 h 390525"/>
                <a:gd name="connsiteX6" fmla="*/ 18288 w 390525"/>
                <a:gd name="connsiteY6" fmla="*/ 386144 h 390525"/>
                <a:gd name="connsiteX7" fmla="*/ 374999 w 390525"/>
                <a:gd name="connsiteY7" fmla="*/ 386144 h 390525"/>
                <a:gd name="connsiteX8" fmla="*/ 386143 w 390525"/>
                <a:gd name="connsiteY8" fmla="*/ 374999 h 390525"/>
                <a:gd name="connsiteX9" fmla="*/ 375094 w 390525"/>
                <a:gd name="connsiteY9" fmla="*/ 363950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5094" y="363950"/>
                  </a:moveTo>
                  <a:lnTo>
                    <a:pt x="29432" y="363950"/>
                  </a:lnTo>
                  <a:lnTo>
                    <a:pt x="29432" y="18288"/>
                  </a:lnTo>
                  <a:cubicBezTo>
                    <a:pt x="29432" y="12192"/>
                    <a:pt x="24479" y="7144"/>
                    <a:pt x="18288" y="7144"/>
                  </a:cubicBezTo>
                  <a:cubicBezTo>
                    <a:pt x="12097" y="7144"/>
                    <a:pt x="7144" y="12097"/>
                    <a:pt x="7144" y="18288"/>
                  </a:cubicBezTo>
                  <a:lnTo>
                    <a:pt x="7144" y="374999"/>
                  </a:lnTo>
                  <a:cubicBezTo>
                    <a:pt x="7144" y="381095"/>
                    <a:pt x="12097" y="386144"/>
                    <a:pt x="18288" y="386144"/>
                  </a:cubicBezTo>
                  <a:lnTo>
                    <a:pt x="374999" y="386144"/>
                  </a:lnTo>
                  <a:cubicBezTo>
                    <a:pt x="381095" y="386144"/>
                    <a:pt x="386143" y="381190"/>
                    <a:pt x="386143" y="374999"/>
                  </a:cubicBezTo>
                  <a:cubicBezTo>
                    <a:pt x="386143" y="368903"/>
                    <a:pt x="381190" y="363950"/>
                    <a:pt x="375094" y="36395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grpSp>
        <p:nvGrpSpPr>
          <p:cNvPr id="77" name="그룹 205"/>
          <p:cNvGrpSpPr/>
          <p:nvPr/>
        </p:nvGrpSpPr>
        <p:grpSpPr>
          <a:xfrm flipV="1">
            <a:off x="5080417" y="1627268"/>
            <a:ext cx="299982" cy="232948"/>
            <a:chOff x="4112600" y="931068"/>
            <a:chExt cx="384048" cy="298228"/>
          </a:xfrm>
          <a:solidFill>
            <a:srgbClr val="93683D"/>
          </a:solidFill>
        </p:grpSpPr>
        <p:sp>
          <p:nvSpPr>
            <p:cNvPr id="78" name="자유형: 도형 206"/>
            <p:cNvSpPr/>
            <p:nvPr/>
          </p:nvSpPr>
          <p:spPr>
            <a:xfrm>
              <a:off x="4201373" y="931068"/>
              <a:ext cx="295275" cy="76200"/>
            </a:xfrm>
            <a:custGeom>
              <a:avLst/>
              <a:gdLst>
                <a:gd name="connsiteX0" fmla="*/ 264033 w 295275"/>
                <a:gd name="connsiteY0" fmla="*/ 7144 h 76200"/>
                <a:gd name="connsiteX1" fmla="*/ 40481 w 295275"/>
                <a:gd name="connsiteY1" fmla="*/ 7144 h 76200"/>
                <a:gd name="connsiteX2" fmla="*/ 7144 w 295275"/>
                <a:gd name="connsiteY2" fmla="*/ 40481 h 76200"/>
                <a:gd name="connsiteX3" fmla="*/ 40481 w 295275"/>
                <a:gd name="connsiteY3" fmla="*/ 73819 h 76200"/>
                <a:gd name="connsiteX4" fmla="*/ 264033 w 295275"/>
                <a:gd name="connsiteY4" fmla="*/ 73819 h 76200"/>
                <a:gd name="connsiteX5" fmla="*/ 297371 w 295275"/>
                <a:gd name="connsiteY5" fmla="*/ 40481 h 76200"/>
                <a:gd name="connsiteX6" fmla="*/ 264033 w 295275"/>
                <a:gd name="connsiteY6" fmla="*/ 7144 h 76200"/>
                <a:gd name="connsiteX7" fmla="*/ 264033 w 295275"/>
                <a:gd name="connsiteY7" fmla="*/ 51530 h 76200"/>
                <a:gd name="connsiteX8" fmla="*/ 40481 w 295275"/>
                <a:gd name="connsiteY8" fmla="*/ 51530 h 76200"/>
                <a:gd name="connsiteX9" fmla="*/ 29337 w 295275"/>
                <a:gd name="connsiteY9" fmla="*/ 40386 h 76200"/>
                <a:gd name="connsiteX10" fmla="*/ 40481 w 295275"/>
                <a:gd name="connsiteY10" fmla="*/ 29242 h 76200"/>
                <a:gd name="connsiteX11" fmla="*/ 264033 w 295275"/>
                <a:gd name="connsiteY11" fmla="*/ 29242 h 76200"/>
                <a:gd name="connsiteX12" fmla="*/ 275177 w 295275"/>
                <a:gd name="connsiteY12" fmla="*/ 40386 h 76200"/>
                <a:gd name="connsiteX13" fmla="*/ 264033 w 295275"/>
                <a:gd name="connsiteY1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5275" h="76200">
                  <a:moveTo>
                    <a:pt x="264033" y="7144"/>
                  </a:moveTo>
                  <a:lnTo>
                    <a:pt x="40481" y="7144"/>
                  </a:lnTo>
                  <a:cubicBezTo>
                    <a:pt x="22098" y="7144"/>
                    <a:pt x="7144" y="22098"/>
                    <a:pt x="7144" y="40481"/>
                  </a:cubicBezTo>
                  <a:cubicBezTo>
                    <a:pt x="7144" y="58865"/>
                    <a:pt x="22098" y="73819"/>
                    <a:pt x="40481" y="73819"/>
                  </a:cubicBezTo>
                  <a:lnTo>
                    <a:pt x="264033" y="73819"/>
                  </a:lnTo>
                  <a:cubicBezTo>
                    <a:pt x="282416" y="73819"/>
                    <a:pt x="297371" y="58865"/>
                    <a:pt x="297371" y="40481"/>
                  </a:cubicBezTo>
                  <a:cubicBezTo>
                    <a:pt x="297371" y="22098"/>
                    <a:pt x="282416" y="7144"/>
                    <a:pt x="264033" y="7144"/>
                  </a:cubicBezTo>
                  <a:close/>
                  <a:moveTo>
                    <a:pt x="264033" y="51530"/>
                  </a:moveTo>
                  <a:lnTo>
                    <a:pt x="40481" y="51530"/>
                  </a:lnTo>
                  <a:cubicBezTo>
                    <a:pt x="34385" y="51530"/>
                    <a:pt x="29337" y="46577"/>
                    <a:pt x="29337" y="40386"/>
                  </a:cubicBezTo>
                  <a:cubicBezTo>
                    <a:pt x="29337" y="34195"/>
                    <a:pt x="34290" y="29242"/>
                    <a:pt x="40481" y="29242"/>
                  </a:cubicBezTo>
                  <a:lnTo>
                    <a:pt x="264033" y="29242"/>
                  </a:lnTo>
                  <a:cubicBezTo>
                    <a:pt x="270129" y="29242"/>
                    <a:pt x="275177" y="34195"/>
                    <a:pt x="275177" y="40386"/>
                  </a:cubicBezTo>
                  <a:cubicBezTo>
                    <a:pt x="275177" y="46577"/>
                    <a:pt x="270224" y="51530"/>
                    <a:pt x="264033" y="5153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79" name="자유형: 도형 207"/>
            <p:cNvSpPr/>
            <p:nvPr/>
          </p:nvSpPr>
          <p:spPr>
            <a:xfrm>
              <a:off x="4201373" y="1042130"/>
              <a:ext cx="295275" cy="76200"/>
            </a:xfrm>
            <a:custGeom>
              <a:avLst/>
              <a:gdLst>
                <a:gd name="connsiteX0" fmla="*/ 264033 w 295275"/>
                <a:gd name="connsiteY0" fmla="*/ 7144 h 76200"/>
                <a:gd name="connsiteX1" fmla="*/ 40481 w 295275"/>
                <a:gd name="connsiteY1" fmla="*/ 7144 h 76200"/>
                <a:gd name="connsiteX2" fmla="*/ 7144 w 295275"/>
                <a:gd name="connsiteY2" fmla="*/ 40481 h 76200"/>
                <a:gd name="connsiteX3" fmla="*/ 40481 w 295275"/>
                <a:gd name="connsiteY3" fmla="*/ 73819 h 76200"/>
                <a:gd name="connsiteX4" fmla="*/ 264033 w 295275"/>
                <a:gd name="connsiteY4" fmla="*/ 73819 h 76200"/>
                <a:gd name="connsiteX5" fmla="*/ 297371 w 295275"/>
                <a:gd name="connsiteY5" fmla="*/ 40481 h 76200"/>
                <a:gd name="connsiteX6" fmla="*/ 264033 w 295275"/>
                <a:gd name="connsiteY6" fmla="*/ 7144 h 76200"/>
                <a:gd name="connsiteX7" fmla="*/ 264033 w 295275"/>
                <a:gd name="connsiteY7" fmla="*/ 51530 h 76200"/>
                <a:gd name="connsiteX8" fmla="*/ 40481 w 295275"/>
                <a:gd name="connsiteY8" fmla="*/ 51530 h 76200"/>
                <a:gd name="connsiteX9" fmla="*/ 29337 w 295275"/>
                <a:gd name="connsiteY9" fmla="*/ 40386 h 76200"/>
                <a:gd name="connsiteX10" fmla="*/ 40481 w 295275"/>
                <a:gd name="connsiteY10" fmla="*/ 29242 h 76200"/>
                <a:gd name="connsiteX11" fmla="*/ 264033 w 295275"/>
                <a:gd name="connsiteY11" fmla="*/ 29242 h 76200"/>
                <a:gd name="connsiteX12" fmla="*/ 275177 w 295275"/>
                <a:gd name="connsiteY12" fmla="*/ 40386 h 76200"/>
                <a:gd name="connsiteX13" fmla="*/ 264033 w 295275"/>
                <a:gd name="connsiteY1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5275" h="76200">
                  <a:moveTo>
                    <a:pt x="264033" y="7144"/>
                  </a:moveTo>
                  <a:lnTo>
                    <a:pt x="40481" y="7144"/>
                  </a:lnTo>
                  <a:cubicBezTo>
                    <a:pt x="22098" y="7144"/>
                    <a:pt x="7144" y="22098"/>
                    <a:pt x="7144" y="40481"/>
                  </a:cubicBezTo>
                  <a:cubicBezTo>
                    <a:pt x="7144" y="58865"/>
                    <a:pt x="22098" y="73819"/>
                    <a:pt x="40481" y="73819"/>
                  </a:cubicBezTo>
                  <a:lnTo>
                    <a:pt x="264033" y="73819"/>
                  </a:lnTo>
                  <a:cubicBezTo>
                    <a:pt x="282416" y="73819"/>
                    <a:pt x="297371" y="58865"/>
                    <a:pt x="297371" y="40481"/>
                  </a:cubicBezTo>
                  <a:cubicBezTo>
                    <a:pt x="297371" y="22098"/>
                    <a:pt x="282416" y="7144"/>
                    <a:pt x="264033" y="7144"/>
                  </a:cubicBezTo>
                  <a:close/>
                  <a:moveTo>
                    <a:pt x="264033" y="51530"/>
                  </a:moveTo>
                  <a:lnTo>
                    <a:pt x="40481" y="51530"/>
                  </a:lnTo>
                  <a:cubicBezTo>
                    <a:pt x="34385" y="51530"/>
                    <a:pt x="29337" y="46577"/>
                    <a:pt x="29337" y="40386"/>
                  </a:cubicBezTo>
                  <a:cubicBezTo>
                    <a:pt x="29337" y="34195"/>
                    <a:pt x="34290" y="29242"/>
                    <a:pt x="40481" y="29242"/>
                  </a:cubicBezTo>
                  <a:lnTo>
                    <a:pt x="264033" y="29242"/>
                  </a:lnTo>
                  <a:cubicBezTo>
                    <a:pt x="270129" y="29242"/>
                    <a:pt x="275177" y="34195"/>
                    <a:pt x="275177" y="40386"/>
                  </a:cubicBezTo>
                  <a:cubicBezTo>
                    <a:pt x="275177" y="46577"/>
                    <a:pt x="270224" y="51530"/>
                    <a:pt x="264033" y="5153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0" name="자유형: 도형 208"/>
            <p:cNvSpPr/>
            <p:nvPr/>
          </p:nvSpPr>
          <p:spPr>
            <a:xfrm>
              <a:off x="4201373" y="1153096"/>
              <a:ext cx="295275" cy="76200"/>
            </a:xfrm>
            <a:custGeom>
              <a:avLst/>
              <a:gdLst>
                <a:gd name="connsiteX0" fmla="*/ 264033 w 295275"/>
                <a:gd name="connsiteY0" fmla="*/ 7144 h 76200"/>
                <a:gd name="connsiteX1" fmla="*/ 40481 w 295275"/>
                <a:gd name="connsiteY1" fmla="*/ 7144 h 76200"/>
                <a:gd name="connsiteX2" fmla="*/ 7144 w 295275"/>
                <a:gd name="connsiteY2" fmla="*/ 40481 h 76200"/>
                <a:gd name="connsiteX3" fmla="*/ 40481 w 295275"/>
                <a:gd name="connsiteY3" fmla="*/ 73819 h 76200"/>
                <a:gd name="connsiteX4" fmla="*/ 264033 w 295275"/>
                <a:gd name="connsiteY4" fmla="*/ 73819 h 76200"/>
                <a:gd name="connsiteX5" fmla="*/ 297371 w 295275"/>
                <a:gd name="connsiteY5" fmla="*/ 40481 h 76200"/>
                <a:gd name="connsiteX6" fmla="*/ 264033 w 295275"/>
                <a:gd name="connsiteY6" fmla="*/ 7144 h 76200"/>
                <a:gd name="connsiteX7" fmla="*/ 264033 w 295275"/>
                <a:gd name="connsiteY7" fmla="*/ 51530 h 76200"/>
                <a:gd name="connsiteX8" fmla="*/ 40481 w 295275"/>
                <a:gd name="connsiteY8" fmla="*/ 51530 h 76200"/>
                <a:gd name="connsiteX9" fmla="*/ 29337 w 295275"/>
                <a:gd name="connsiteY9" fmla="*/ 40386 h 76200"/>
                <a:gd name="connsiteX10" fmla="*/ 40481 w 295275"/>
                <a:gd name="connsiteY10" fmla="*/ 29242 h 76200"/>
                <a:gd name="connsiteX11" fmla="*/ 264033 w 295275"/>
                <a:gd name="connsiteY11" fmla="*/ 29242 h 76200"/>
                <a:gd name="connsiteX12" fmla="*/ 275177 w 295275"/>
                <a:gd name="connsiteY12" fmla="*/ 40386 h 76200"/>
                <a:gd name="connsiteX13" fmla="*/ 264033 w 295275"/>
                <a:gd name="connsiteY13"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5275" h="76200">
                  <a:moveTo>
                    <a:pt x="264033" y="7144"/>
                  </a:moveTo>
                  <a:lnTo>
                    <a:pt x="40481" y="7144"/>
                  </a:lnTo>
                  <a:cubicBezTo>
                    <a:pt x="22098" y="7144"/>
                    <a:pt x="7144" y="22098"/>
                    <a:pt x="7144" y="40481"/>
                  </a:cubicBezTo>
                  <a:cubicBezTo>
                    <a:pt x="7144" y="58865"/>
                    <a:pt x="22098" y="73819"/>
                    <a:pt x="40481" y="73819"/>
                  </a:cubicBezTo>
                  <a:lnTo>
                    <a:pt x="264033" y="73819"/>
                  </a:lnTo>
                  <a:cubicBezTo>
                    <a:pt x="282416" y="73819"/>
                    <a:pt x="297371" y="58865"/>
                    <a:pt x="297371" y="40481"/>
                  </a:cubicBezTo>
                  <a:cubicBezTo>
                    <a:pt x="297371" y="22098"/>
                    <a:pt x="282416" y="7144"/>
                    <a:pt x="264033" y="7144"/>
                  </a:cubicBezTo>
                  <a:close/>
                  <a:moveTo>
                    <a:pt x="264033" y="51530"/>
                  </a:moveTo>
                  <a:lnTo>
                    <a:pt x="40481" y="51530"/>
                  </a:lnTo>
                  <a:cubicBezTo>
                    <a:pt x="34385" y="51530"/>
                    <a:pt x="29337" y="46577"/>
                    <a:pt x="29337" y="40386"/>
                  </a:cubicBezTo>
                  <a:cubicBezTo>
                    <a:pt x="29337" y="34290"/>
                    <a:pt x="34290" y="29242"/>
                    <a:pt x="40481" y="29242"/>
                  </a:cubicBezTo>
                  <a:lnTo>
                    <a:pt x="264033" y="29242"/>
                  </a:lnTo>
                  <a:cubicBezTo>
                    <a:pt x="270129" y="29242"/>
                    <a:pt x="275177" y="34195"/>
                    <a:pt x="275177" y="40386"/>
                  </a:cubicBezTo>
                  <a:cubicBezTo>
                    <a:pt x="275177" y="46577"/>
                    <a:pt x="270224" y="51530"/>
                    <a:pt x="264033" y="5153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1" name="자유형: 도형 209"/>
            <p:cNvSpPr/>
            <p:nvPr/>
          </p:nvSpPr>
          <p:spPr>
            <a:xfrm>
              <a:off x="4112600" y="931068"/>
              <a:ext cx="76200" cy="76200"/>
            </a:xfrm>
            <a:custGeom>
              <a:avLst/>
              <a:gdLst>
                <a:gd name="connsiteX0" fmla="*/ 40481 w 76200"/>
                <a:gd name="connsiteY0" fmla="*/ 7144 h 76200"/>
                <a:gd name="connsiteX1" fmla="*/ 7144 w 76200"/>
                <a:gd name="connsiteY1" fmla="*/ 40481 h 76200"/>
                <a:gd name="connsiteX2" fmla="*/ 40481 w 76200"/>
                <a:gd name="connsiteY2" fmla="*/ 73819 h 76200"/>
                <a:gd name="connsiteX3" fmla="*/ 73819 w 76200"/>
                <a:gd name="connsiteY3" fmla="*/ 40481 h 76200"/>
                <a:gd name="connsiteX4" fmla="*/ 40481 w 76200"/>
                <a:gd name="connsiteY4" fmla="*/ 7144 h 76200"/>
                <a:gd name="connsiteX5" fmla="*/ 40481 w 76200"/>
                <a:gd name="connsiteY5" fmla="*/ 51530 h 76200"/>
                <a:gd name="connsiteX6" fmla="*/ 29337 w 76200"/>
                <a:gd name="connsiteY6" fmla="*/ 40386 h 76200"/>
                <a:gd name="connsiteX7" fmla="*/ 40481 w 76200"/>
                <a:gd name="connsiteY7" fmla="*/ 29242 h 76200"/>
                <a:gd name="connsiteX8" fmla="*/ 51626 w 76200"/>
                <a:gd name="connsiteY8" fmla="*/ 40386 h 76200"/>
                <a:gd name="connsiteX9" fmla="*/ 40481 w 76200"/>
                <a:gd name="connsiteY9"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0481" y="7144"/>
                  </a:moveTo>
                  <a:cubicBezTo>
                    <a:pt x="22098" y="7144"/>
                    <a:pt x="7144" y="22098"/>
                    <a:pt x="7144" y="40481"/>
                  </a:cubicBezTo>
                  <a:cubicBezTo>
                    <a:pt x="7144" y="58865"/>
                    <a:pt x="22098" y="73819"/>
                    <a:pt x="40481" y="73819"/>
                  </a:cubicBezTo>
                  <a:cubicBezTo>
                    <a:pt x="58864" y="73819"/>
                    <a:pt x="73819" y="58865"/>
                    <a:pt x="73819" y="40481"/>
                  </a:cubicBezTo>
                  <a:cubicBezTo>
                    <a:pt x="73819" y="22098"/>
                    <a:pt x="58864" y="7144"/>
                    <a:pt x="40481" y="7144"/>
                  </a:cubicBezTo>
                  <a:close/>
                  <a:moveTo>
                    <a:pt x="40481" y="51530"/>
                  </a:moveTo>
                  <a:cubicBezTo>
                    <a:pt x="34385" y="51530"/>
                    <a:pt x="29337" y="46577"/>
                    <a:pt x="29337" y="40386"/>
                  </a:cubicBezTo>
                  <a:cubicBezTo>
                    <a:pt x="29337" y="34195"/>
                    <a:pt x="34290" y="29242"/>
                    <a:pt x="40481" y="29242"/>
                  </a:cubicBezTo>
                  <a:cubicBezTo>
                    <a:pt x="46577" y="29242"/>
                    <a:pt x="51626" y="34195"/>
                    <a:pt x="51626" y="40386"/>
                  </a:cubicBezTo>
                  <a:cubicBezTo>
                    <a:pt x="51626" y="46577"/>
                    <a:pt x="46672" y="51530"/>
                    <a:pt x="40481" y="5153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2" name="자유형: 도형 210"/>
            <p:cNvSpPr/>
            <p:nvPr/>
          </p:nvSpPr>
          <p:spPr>
            <a:xfrm>
              <a:off x="4112600" y="1042130"/>
              <a:ext cx="76200" cy="76200"/>
            </a:xfrm>
            <a:custGeom>
              <a:avLst/>
              <a:gdLst>
                <a:gd name="connsiteX0" fmla="*/ 40481 w 76200"/>
                <a:gd name="connsiteY0" fmla="*/ 7144 h 76200"/>
                <a:gd name="connsiteX1" fmla="*/ 7144 w 76200"/>
                <a:gd name="connsiteY1" fmla="*/ 40481 h 76200"/>
                <a:gd name="connsiteX2" fmla="*/ 40481 w 76200"/>
                <a:gd name="connsiteY2" fmla="*/ 73819 h 76200"/>
                <a:gd name="connsiteX3" fmla="*/ 73819 w 76200"/>
                <a:gd name="connsiteY3" fmla="*/ 40481 h 76200"/>
                <a:gd name="connsiteX4" fmla="*/ 40481 w 76200"/>
                <a:gd name="connsiteY4" fmla="*/ 7144 h 76200"/>
                <a:gd name="connsiteX5" fmla="*/ 40481 w 76200"/>
                <a:gd name="connsiteY5" fmla="*/ 51530 h 76200"/>
                <a:gd name="connsiteX6" fmla="*/ 29337 w 76200"/>
                <a:gd name="connsiteY6" fmla="*/ 40386 h 76200"/>
                <a:gd name="connsiteX7" fmla="*/ 40481 w 76200"/>
                <a:gd name="connsiteY7" fmla="*/ 29242 h 76200"/>
                <a:gd name="connsiteX8" fmla="*/ 51626 w 76200"/>
                <a:gd name="connsiteY8" fmla="*/ 40386 h 76200"/>
                <a:gd name="connsiteX9" fmla="*/ 40481 w 76200"/>
                <a:gd name="connsiteY9"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0481" y="7144"/>
                  </a:moveTo>
                  <a:cubicBezTo>
                    <a:pt x="22098" y="7144"/>
                    <a:pt x="7144" y="22098"/>
                    <a:pt x="7144" y="40481"/>
                  </a:cubicBezTo>
                  <a:cubicBezTo>
                    <a:pt x="7144" y="58865"/>
                    <a:pt x="22098" y="73819"/>
                    <a:pt x="40481" y="73819"/>
                  </a:cubicBezTo>
                  <a:cubicBezTo>
                    <a:pt x="58864" y="73819"/>
                    <a:pt x="73819" y="58865"/>
                    <a:pt x="73819" y="40481"/>
                  </a:cubicBezTo>
                  <a:cubicBezTo>
                    <a:pt x="73819" y="22098"/>
                    <a:pt x="58864" y="7144"/>
                    <a:pt x="40481" y="7144"/>
                  </a:cubicBezTo>
                  <a:close/>
                  <a:moveTo>
                    <a:pt x="40481" y="51530"/>
                  </a:moveTo>
                  <a:cubicBezTo>
                    <a:pt x="34385" y="51530"/>
                    <a:pt x="29337" y="46577"/>
                    <a:pt x="29337" y="40386"/>
                  </a:cubicBezTo>
                  <a:cubicBezTo>
                    <a:pt x="29337" y="34195"/>
                    <a:pt x="34290" y="29242"/>
                    <a:pt x="40481" y="29242"/>
                  </a:cubicBezTo>
                  <a:cubicBezTo>
                    <a:pt x="46577" y="29242"/>
                    <a:pt x="51626" y="34195"/>
                    <a:pt x="51626" y="40386"/>
                  </a:cubicBezTo>
                  <a:cubicBezTo>
                    <a:pt x="51626" y="46577"/>
                    <a:pt x="46672" y="51530"/>
                    <a:pt x="40481" y="5153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3" name="자유형: 도형 211"/>
            <p:cNvSpPr/>
            <p:nvPr/>
          </p:nvSpPr>
          <p:spPr>
            <a:xfrm>
              <a:off x="4112600" y="1153096"/>
              <a:ext cx="76200" cy="76200"/>
            </a:xfrm>
            <a:custGeom>
              <a:avLst/>
              <a:gdLst>
                <a:gd name="connsiteX0" fmla="*/ 40481 w 76200"/>
                <a:gd name="connsiteY0" fmla="*/ 7144 h 76200"/>
                <a:gd name="connsiteX1" fmla="*/ 7144 w 76200"/>
                <a:gd name="connsiteY1" fmla="*/ 40481 h 76200"/>
                <a:gd name="connsiteX2" fmla="*/ 40481 w 76200"/>
                <a:gd name="connsiteY2" fmla="*/ 73819 h 76200"/>
                <a:gd name="connsiteX3" fmla="*/ 73819 w 76200"/>
                <a:gd name="connsiteY3" fmla="*/ 40481 h 76200"/>
                <a:gd name="connsiteX4" fmla="*/ 40481 w 76200"/>
                <a:gd name="connsiteY4" fmla="*/ 7144 h 76200"/>
                <a:gd name="connsiteX5" fmla="*/ 40481 w 76200"/>
                <a:gd name="connsiteY5" fmla="*/ 51530 h 76200"/>
                <a:gd name="connsiteX6" fmla="*/ 29337 w 76200"/>
                <a:gd name="connsiteY6" fmla="*/ 40386 h 76200"/>
                <a:gd name="connsiteX7" fmla="*/ 40481 w 76200"/>
                <a:gd name="connsiteY7" fmla="*/ 29242 h 76200"/>
                <a:gd name="connsiteX8" fmla="*/ 51626 w 76200"/>
                <a:gd name="connsiteY8" fmla="*/ 40386 h 76200"/>
                <a:gd name="connsiteX9" fmla="*/ 40481 w 76200"/>
                <a:gd name="connsiteY9" fmla="*/ 5153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 h="76200">
                  <a:moveTo>
                    <a:pt x="40481" y="7144"/>
                  </a:moveTo>
                  <a:cubicBezTo>
                    <a:pt x="22098" y="7144"/>
                    <a:pt x="7144" y="22098"/>
                    <a:pt x="7144" y="40481"/>
                  </a:cubicBezTo>
                  <a:cubicBezTo>
                    <a:pt x="7144" y="58865"/>
                    <a:pt x="22098" y="73819"/>
                    <a:pt x="40481" y="73819"/>
                  </a:cubicBezTo>
                  <a:cubicBezTo>
                    <a:pt x="58864" y="73819"/>
                    <a:pt x="73819" y="58865"/>
                    <a:pt x="73819" y="40481"/>
                  </a:cubicBezTo>
                  <a:cubicBezTo>
                    <a:pt x="73819" y="22098"/>
                    <a:pt x="58864" y="7144"/>
                    <a:pt x="40481" y="7144"/>
                  </a:cubicBezTo>
                  <a:close/>
                  <a:moveTo>
                    <a:pt x="40481" y="51530"/>
                  </a:moveTo>
                  <a:cubicBezTo>
                    <a:pt x="34385" y="51530"/>
                    <a:pt x="29337" y="46577"/>
                    <a:pt x="29337" y="40386"/>
                  </a:cubicBezTo>
                  <a:cubicBezTo>
                    <a:pt x="29337" y="34290"/>
                    <a:pt x="34290" y="29242"/>
                    <a:pt x="40481" y="29242"/>
                  </a:cubicBezTo>
                  <a:cubicBezTo>
                    <a:pt x="46577" y="29242"/>
                    <a:pt x="51626" y="34195"/>
                    <a:pt x="51626" y="40386"/>
                  </a:cubicBezTo>
                  <a:cubicBezTo>
                    <a:pt x="51626" y="46577"/>
                    <a:pt x="46672" y="51530"/>
                    <a:pt x="40481" y="51530"/>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grpSp>
        <p:nvGrpSpPr>
          <p:cNvPr id="84" name="그룹 290"/>
          <p:cNvGrpSpPr/>
          <p:nvPr/>
        </p:nvGrpSpPr>
        <p:grpSpPr>
          <a:xfrm>
            <a:off x="9292753" y="1618179"/>
            <a:ext cx="292462" cy="292462"/>
            <a:chOff x="3472997" y="2905696"/>
            <a:chExt cx="390525" cy="390525"/>
          </a:xfrm>
          <a:solidFill>
            <a:srgbClr val="93683D"/>
          </a:solidFill>
        </p:grpSpPr>
        <p:sp>
          <p:nvSpPr>
            <p:cNvPr id="85" name="자유형: 도형 291"/>
            <p:cNvSpPr/>
            <p:nvPr/>
          </p:nvSpPr>
          <p:spPr>
            <a:xfrm>
              <a:off x="3472997" y="2905696"/>
              <a:ext cx="390525" cy="390525"/>
            </a:xfrm>
            <a:custGeom>
              <a:avLst/>
              <a:gdLst>
                <a:gd name="connsiteX0" fmla="*/ 376333 w 390525"/>
                <a:gd name="connsiteY0" fmla="*/ 156591 h 390525"/>
                <a:gd name="connsiteX1" fmla="*/ 334994 w 390525"/>
                <a:gd name="connsiteY1" fmla="*/ 151257 h 390525"/>
                <a:gd name="connsiteX2" fmla="*/ 326517 w 390525"/>
                <a:gd name="connsiteY2" fmla="*/ 130874 h 390525"/>
                <a:gd name="connsiteX3" fmla="*/ 351949 w 390525"/>
                <a:gd name="connsiteY3" fmla="*/ 97917 h 390525"/>
                <a:gd name="connsiteX4" fmla="*/ 350996 w 390525"/>
                <a:gd name="connsiteY4" fmla="*/ 83153 h 390525"/>
                <a:gd name="connsiteX5" fmla="*/ 310134 w 390525"/>
                <a:gd name="connsiteY5" fmla="*/ 42291 h 390525"/>
                <a:gd name="connsiteX6" fmla="*/ 295370 w 390525"/>
                <a:gd name="connsiteY6" fmla="*/ 41338 h 390525"/>
                <a:gd name="connsiteX7" fmla="*/ 262414 w 390525"/>
                <a:gd name="connsiteY7" fmla="*/ 66770 h 390525"/>
                <a:gd name="connsiteX8" fmla="*/ 242030 w 390525"/>
                <a:gd name="connsiteY8" fmla="*/ 58293 h 390525"/>
                <a:gd name="connsiteX9" fmla="*/ 236696 w 390525"/>
                <a:gd name="connsiteY9" fmla="*/ 16954 h 390525"/>
                <a:gd name="connsiteX10" fmla="*/ 225552 w 390525"/>
                <a:gd name="connsiteY10" fmla="*/ 7144 h 390525"/>
                <a:gd name="connsiteX11" fmla="*/ 167735 w 390525"/>
                <a:gd name="connsiteY11" fmla="*/ 7144 h 390525"/>
                <a:gd name="connsiteX12" fmla="*/ 156591 w 390525"/>
                <a:gd name="connsiteY12" fmla="*/ 16954 h 390525"/>
                <a:gd name="connsiteX13" fmla="*/ 151257 w 390525"/>
                <a:gd name="connsiteY13" fmla="*/ 58293 h 390525"/>
                <a:gd name="connsiteX14" fmla="*/ 130873 w 390525"/>
                <a:gd name="connsiteY14" fmla="*/ 66770 h 390525"/>
                <a:gd name="connsiteX15" fmla="*/ 97917 w 390525"/>
                <a:gd name="connsiteY15" fmla="*/ 41338 h 390525"/>
                <a:gd name="connsiteX16" fmla="*/ 83153 w 390525"/>
                <a:gd name="connsiteY16" fmla="*/ 42291 h 390525"/>
                <a:gd name="connsiteX17" fmla="*/ 42291 w 390525"/>
                <a:gd name="connsiteY17" fmla="*/ 83153 h 390525"/>
                <a:gd name="connsiteX18" fmla="*/ 41338 w 390525"/>
                <a:gd name="connsiteY18" fmla="*/ 97917 h 390525"/>
                <a:gd name="connsiteX19" fmla="*/ 66770 w 390525"/>
                <a:gd name="connsiteY19" fmla="*/ 130874 h 390525"/>
                <a:gd name="connsiteX20" fmla="*/ 58293 w 390525"/>
                <a:gd name="connsiteY20" fmla="*/ 151257 h 390525"/>
                <a:gd name="connsiteX21" fmla="*/ 16954 w 390525"/>
                <a:gd name="connsiteY21" fmla="*/ 156591 h 390525"/>
                <a:gd name="connsiteX22" fmla="*/ 7144 w 390525"/>
                <a:gd name="connsiteY22" fmla="*/ 167735 h 390525"/>
                <a:gd name="connsiteX23" fmla="*/ 7144 w 390525"/>
                <a:gd name="connsiteY23" fmla="*/ 225552 h 390525"/>
                <a:gd name="connsiteX24" fmla="*/ 16954 w 390525"/>
                <a:gd name="connsiteY24" fmla="*/ 236696 h 390525"/>
                <a:gd name="connsiteX25" fmla="*/ 58293 w 390525"/>
                <a:gd name="connsiteY25" fmla="*/ 242030 h 390525"/>
                <a:gd name="connsiteX26" fmla="*/ 66770 w 390525"/>
                <a:gd name="connsiteY26" fmla="*/ 262414 h 390525"/>
                <a:gd name="connsiteX27" fmla="*/ 41338 w 390525"/>
                <a:gd name="connsiteY27" fmla="*/ 295370 h 390525"/>
                <a:gd name="connsiteX28" fmla="*/ 42291 w 390525"/>
                <a:gd name="connsiteY28" fmla="*/ 310134 h 390525"/>
                <a:gd name="connsiteX29" fmla="*/ 83153 w 390525"/>
                <a:gd name="connsiteY29" fmla="*/ 350996 h 390525"/>
                <a:gd name="connsiteX30" fmla="*/ 97917 w 390525"/>
                <a:gd name="connsiteY30" fmla="*/ 351949 h 390525"/>
                <a:gd name="connsiteX31" fmla="*/ 130873 w 390525"/>
                <a:gd name="connsiteY31" fmla="*/ 326517 h 390525"/>
                <a:gd name="connsiteX32" fmla="*/ 151257 w 390525"/>
                <a:gd name="connsiteY32" fmla="*/ 334994 h 390525"/>
                <a:gd name="connsiteX33" fmla="*/ 156591 w 390525"/>
                <a:gd name="connsiteY33" fmla="*/ 376333 h 390525"/>
                <a:gd name="connsiteX34" fmla="*/ 167735 w 390525"/>
                <a:gd name="connsiteY34" fmla="*/ 386144 h 390525"/>
                <a:gd name="connsiteX35" fmla="*/ 225552 w 390525"/>
                <a:gd name="connsiteY35" fmla="*/ 386144 h 390525"/>
                <a:gd name="connsiteX36" fmla="*/ 236696 w 390525"/>
                <a:gd name="connsiteY36" fmla="*/ 376333 h 390525"/>
                <a:gd name="connsiteX37" fmla="*/ 242030 w 390525"/>
                <a:gd name="connsiteY37" fmla="*/ 334994 h 390525"/>
                <a:gd name="connsiteX38" fmla="*/ 262414 w 390525"/>
                <a:gd name="connsiteY38" fmla="*/ 326517 h 390525"/>
                <a:gd name="connsiteX39" fmla="*/ 295370 w 390525"/>
                <a:gd name="connsiteY39" fmla="*/ 351949 h 390525"/>
                <a:gd name="connsiteX40" fmla="*/ 310134 w 390525"/>
                <a:gd name="connsiteY40" fmla="*/ 350996 h 390525"/>
                <a:gd name="connsiteX41" fmla="*/ 350996 w 390525"/>
                <a:gd name="connsiteY41" fmla="*/ 310134 h 390525"/>
                <a:gd name="connsiteX42" fmla="*/ 351949 w 390525"/>
                <a:gd name="connsiteY42" fmla="*/ 295370 h 390525"/>
                <a:gd name="connsiteX43" fmla="*/ 326517 w 390525"/>
                <a:gd name="connsiteY43" fmla="*/ 262414 h 390525"/>
                <a:gd name="connsiteX44" fmla="*/ 334994 w 390525"/>
                <a:gd name="connsiteY44" fmla="*/ 242030 h 390525"/>
                <a:gd name="connsiteX45" fmla="*/ 376333 w 390525"/>
                <a:gd name="connsiteY45" fmla="*/ 236696 h 390525"/>
                <a:gd name="connsiteX46" fmla="*/ 386144 w 390525"/>
                <a:gd name="connsiteY46" fmla="*/ 225552 h 390525"/>
                <a:gd name="connsiteX47" fmla="*/ 386144 w 390525"/>
                <a:gd name="connsiteY47" fmla="*/ 167735 h 390525"/>
                <a:gd name="connsiteX48" fmla="*/ 376333 w 390525"/>
                <a:gd name="connsiteY48" fmla="*/ 156591 h 390525"/>
                <a:gd name="connsiteX49" fmla="*/ 363093 w 390525"/>
                <a:gd name="connsiteY49" fmla="*/ 215265 h 390525"/>
                <a:gd name="connsiteX50" fmla="*/ 324421 w 390525"/>
                <a:gd name="connsiteY50" fmla="*/ 220313 h 390525"/>
                <a:gd name="connsiteX51" fmla="*/ 314992 w 390525"/>
                <a:gd name="connsiteY51" fmla="*/ 228505 h 390525"/>
                <a:gd name="connsiteX52" fmla="*/ 302990 w 390525"/>
                <a:gd name="connsiteY52" fmla="*/ 257461 h 390525"/>
                <a:gd name="connsiteX53" fmla="*/ 303847 w 390525"/>
                <a:gd name="connsiteY53" fmla="*/ 269938 h 390525"/>
                <a:gd name="connsiteX54" fmla="*/ 327660 w 390525"/>
                <a:gd name="connsiteY54" fmla="*/ 300895 h 390525"/>
                <a:gd name="connsiteX55" fmla="*/ 300799 w 390525"/>
                <a:gd name="connsiteY55" fmla="*/ 327755 h 390525"/>
                <a:gd name="connsiteX56" fmla="*/ 269843 w 390525"/>
                <a:gd name="connsiteY56" fmla="*/ 303943 h 390525"/>
                <a:gd name="connsiteX57" fmla="*/ 257365 w 390525"/>
                <a:gd name="connsiteY57" fmla="*/ 303086 h 390525"/>
                <a:gd name="connsiteX58" fmla="*/ 228410 w 390525"/>
                <a:gd name="connsiteY58" fmla="*/ 315087 h 390525"/>
                <a:gd name="connsiteX59" fmla="*/ 220218 w 390525"/>
                <a:gd name="connsiteY59" fmla="*/ 324517 h 390525"/>
                <a:gd name="connsiteX60" fmla="*/ 215170 w 390525"/>
                <a:gd name="connsiteY60" fmla="*/ 363188 h 390525"/>
                <a:gd name="connsiteX61" fmla="*/ 177165 w 390525"/>
                <a:gd name="connsiteY61" fmla="*/ 363188 h 390525"/>
                <a:gd name="connsiteX62" fmla="*/ 172117 w 390525"/>
                <a:gd name="connsiteY62" fmla="*/ 324517 h 390525"/>
                <a:gd name="connsiteX63" fmla="*/ 163925 w 390525"/>
                <a:gd name="connsiteY63" fmla="*/ 315087 h 390525"/>
                <a:gd name="connsiteX64" fmla="*/ 134969 w 390525"/>
                <a:gd name="connsiteY64" fmla="*/ 303086 h 390525"/>
                <a:gd name="connsiteX65" fmla="*/ 122491 w 390525"/>
                <a:gd name="connsiteY65" fmla="*/ 303943 h 390525"/>
                <a:gd name="connsiteX66" fmla="*/ 91535 w 390525"/>
                <a:gd name="connsiteY66" fmla="*/ 327755 h 390525"/>
                <a:gd name="connsiteX67" fmla="*/ 64675 w 390525"/>
                <a:gd name="connsiteY67" fmla="*/ 300895 h 390525"/>
                <a:gd name="connsiteX68" fmla="*/ 88487 w 390525"/>
                <a:gd name="connsiteY68" fmla="*/ 269938 h 390525"/>
                <a:gd name="connsiteX69" fmla="*/ 89345 w 390525"/>
                <a:gd name="connsiteY69" fmla="*/ 257461 h 390525"/>
                <a:gd name="connsiteX70" fmla="*/ 77343 w 390525"/>
                <a:gd name="connsiteY70" fmla="*/ 228505 h 390525"/>
                <a:gd name="connsiteX71" fmla="*/ 67913 w 390525"/>
                <a:gd name="connsiteY71" fmla="*/ 220313 h 390525"/>
                <a:gd name="connsiteX72" fmla="*/ 29242 w 390525"/>
                <a:gd name="connsiteY72" fmla="*/ 215265 h 390525"/>
                <a:gd name="connsiteX73" fmla="*/ 29242 w 390525"/>
                <a:gd name="connsiteY73" fmla="*/ 177260 h 390525"/>
                <a:gd name="connsiteX74" fmla="*/ 67913 w 390525"/>
                <a:gd name="connsiteY74" fmla="*/ 172212 h 390525"/>
                <a:gd name="connsiteX75" fmla="*/ 77343 w 390525"/>
                <a:gd name="connsiteY75" fmla="*/ 164021 h 390525"/>
                <a:gd name="connsiteX76" fmla="*/ 89345 w 390525"/>
                <a:gd name="connsiteY76" fmla="*/ 135065 h 390525"/>
                <a:gd name="connsiteX77" fmla="*/ 88487 w 390525"/>
                <a:gd name="connsiteY77" fmla="*/ 122587 h 390525"/>
                <a:gd name="connsiteX78" fmla="*/ 64675 w 390525"/>
                <a:gd name="connsiteY78" fmla="*/ 91630 h 390525"/>
                <a:gd name="connsiteX79" fmla="*/ 91535 w 390525"/>
                <a:gd name="connsiteY79" fmla="*/ 64770 h 390525"/>
                <a:gd name="connsiteX80" fmla="*/ 122491 w 390525"/>
                <a:gd name="connsiteY80" fmla="*/ 88583 h 390525"/>
                <a:gd name="connsiteX81" fmla="*/ 134969 w 390525"/>
                <a:gd name="connsiteY81" fmla="*/ 89440 h 390525"/>
                <a:gd name="connsiteX82" fmla="*/ 163925 w 390525"/>
                <a:gd name="connsiteY82" fmla="*/ 77438 h 390525"/>
                <a:gd name="connsiteX83" fmla="*/ 172117 w 390525"/>
                <a:gd name="connsiteY83" fmla="*/ 68008 h 390525"/>
                <a:gd name="connsiteX84" fmla="*/ 177165 w 390525"/>
                <a:gd name="connsiteY84" fmla="*/ 29337 h 390525"/>
                <a:gd name="connsiteX85" fmla="*/ 215170 w 390525"/>
                <a:gd name="connsiteY85" fmla="*/ 29337 h 390525"/>
                <a:gd name="connsiteX86" fmla="*/ 220218 w 390525"/>
                <a:gd name="connsiteY86" fmla="*/ 68008 h 390525"/>
                <a:gd name="connsiteX87" fmla="*/ 228410 w 390525"/>
                <a:gd name="connsiteY87" fmla="*/ 77438 h 390525"/>
                <a:gd name="connsiteX88" fmla="*/ 257365 w 390525"/>
                <a:gd name="connsiteY88" fmla="*/ 89440 h 390525"/>
                <a:gd name="connsiteX89" fmla="*/ 269843 w 390525"/>
                <a:gd name="connsiteY89" fmla="*/ 88583 h 390525"/>
                <a:gd name="connsiteX90" fmla="*/ 300799 w 390525"/>
                <a:gd name="connsiteY90" fmla="*/ 64770 h 390525"/>
                <a:gd name="connsiteX91" fmla="*/ 327660 w 390525"/>
                <a:gd name="connsiteY91" fmla="*/ 91630 h 390525"/>
                <a:gd name="connsiteX92" fmla="*/ 303847 w 390525"/>
                <a:gd name="connsiteY92" fmla="*/ 122587 h 390525"/>
                <a:gd name="connsiteX93" fmla="*/ 302990 w 390525"/>
                <a:gd name="connsiteY93" fmla="*/ 135065 h 390525"/>
                <a:gd name="connsiteX94" fmla="*/ 314992 w 390525"/>
                <a:gd name="connsiteY94" fmla="*/ 164021 h 390525"/>
                <a:gd name="connsiteX95" fmla="*/ 324421 w 390525"/>
                <a:gd name="connsiteY95" fmla="*/ 172212 h 390525"/>
                <a:gd name="connsiteX96" fmla="*/ 363093 w 390525"/>
                <a:gd name="connsiteY96" fmla="*/ 177260 h 390525"/>
                <a:gd name="connsiteX97" fmla="*/ 363093 w 390525"/>
                <a:gd name="connsiteY97" fmla="*/ 21526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90525" h="390525">
                  <a:moveTo>
                    <a:pt x="376333" y="156591"/>
                  </a:moveTo>
                  <a:lnTo>
                    <a:pt x="334994" y="151257"/>
                  </a:lnTo>
                  <a:cubicBezTo>
                    <a:pt x="332708" y="144209"/>
                    <a:pt x="329851" y="137446"/>
                    <a:pt x="326517" y="130874"/>
                  </a:cubicBezTo>
                  <a:lnTo>
                    <a:pt x="351949" y="97917"/>
                  </a:lnTo>
                  <a:cubicBezTo>
                    <a:pt x="355378" y="93440"/>
                    <a:pt x="354997" y="87154"/>
                    <a:pt x="350996" y="83153"/>
                  </a:cubicBezTo>
                  <a:lnTo>
                    <a:pt x="310134" y="42291"/>
                  </a:lnTo>
                  <a:cubicBezTo>
                    <a:pt x="306134" y="38291"/>
                    <a:pt x="299847" y="37909"/>
                    <a:pt x="295370" y="41338"/>
                  </a:cubicBezTo>
                  <a:lnTo>
                    <a:pt x="262414" y="66770"/>
                  </a:lnTo>
                  <a:cubicBezTo>
                    <a:pt x="255841" y="63437"/>
                    <a:pt x="248984" y="60579"/>
                    <a:pt x="242030" y="58293"/>
                  </a:cubicBezTo>
                  <a:lnTo>
                    <a:pt x="236696" y="16954"/>
                  </a:lnTo>
                  <a:cubicBezTo>
                    <a:pt x="235934" y="11335"/>
                    <a:pt x="231172" y="7144"/>
                    <a:pt x="225552" y="7144"/>
                  </a:cubicBezTo>
                  <a:lnTo>
                    <a:pt x="167735" y="7144"/>
                  </a:lnTo>
                  <a:cubicBezTo>
                    <a:pt x="162115" y="7144"/>
                    <a:pt x="157353" y="11335"/>
                    <a:pt x="156591" y="16954"/>
                  </a:cubicBezTo>
                  <a:lnTo>
                    <a:pt x="151257" y="58293"/>
                  </a:lnTo>
                  <a:cubicBezTo>
                    <a:pt x="144209" y="60579"/>
                    <a:pt x="137446" y="63437"/>
                    <a:pt x="130873" y="66770"/>
                  </a:cubicBezTo>
                  <a:lnTo>
                    <a:pt x="97917" y="41338"/>
                  </a:lnTo>
                  <a:cubicBezTo>
                    <a:pt x="93440" y="37909"/>
                    <a:pt x="87154" y="38291"/>
                    <a:pt x="83153" y="42291"/>
                  </a:cubicBezTo>
                  <a:lnTo>
                    <a:pt x="42291" y="83153"/>
                  </a:lnTo>
                  <a:cubicBezTo>
                    <a:pt x="38290" y="87154"/>
                    <a:pt x="37910" y="93440"/>
                    <a:pt x="41338" y="97917"/>
                  </a:cubicBezTo>
                  <a:lnTo>
                    <a:pt x="66770" y="130874"/>
                  </a:lnTo>
                  <a:cubicBezTo>
                    <a:pt x="63437" y="137446"/>
                    <a:pt x="60579" y="144304"/>
                    <a:pt x="58293" y="151257"/>
                  </a:cubicBezTo>
                  <a:lnTo>
                    <a:pt x="16954" y="156591"/>
                  </a:lnTo>
                  <a:cubicBezTo>
                    <a:pt x="11335" y="157353"/>
                    <a:pt x="7144" y="162116"/>
                    <a:pt x="7144" y="167735"/>
                  </a:cubicBezTo>
                  <a:lnTo>
                    <a:pt x="7144" y="225552"/>
                  </a:lnTo>
                  <a:cubicBezTo>
                    <a:pt x="7144" y="231172"/>
                    <a:pt x="11335" y="235934"/>
                    <a:pt x="16954" y="236696"/>
                  </a:cubicBezTo>
                  <a:lnTo>
                    <a:pt x="58293" y="242030"/>
                  </a:lnTo>
                  <a:cubicBezTo>
                    <a:pt x="60579" y="249079"/>
                    <a:pt x="63437" y="255842"/>
                    <a:pt x="66770" y="262414"/>
                  </a:cubicBezTo>
                  <a:lnTo>
                    <a:pt x="41338" y="295370"/>
                  </a:lnTo>
                  <a:cubicBezTo>
                    <a:pt x="37910" y="299847"/>
                    <a:pt x="38290" y="306134"/>
                    <a:pt x="42291" y="310134"/>
                  </a:cubicBezTo>
                  <a:lnTo>
                    <a:pt x="83153" y="350996"/>
                  </a:lnTo>
                  <a:cubicBezTo>
                    <a:pt x="87154" y="354997"/>
                    <a:pt x="93440" y="355378"/>
                    <a:pt x="97917" y="351949"/>
                  </a:cubicBezTo>
                  <a:lnTo>
                    <a:pt x="130873" y="326517"/>
                  </a:lnTo>
                  <a:cubicBezTo>
                    <a:pt x="137446" y="329851"/>
                    <a:pt x="144304" y="332708"/>
                    <a:pt x="151257" y="334994"/>
                  </a:cubicBezTo>
                  <a:lnTo>
                    <a:pt x="156591" y="376333"/>
                  </a:lnTo>
                  <a:cubicBezTo>
                    <a:pt x="157353" y="381953"/>
                    <a:pt x="162115" y="386144"/>
                    <a:pt x="167735" y="386144"/>
                  </a:cubicBezTo>
                  <a:lnTo>
                    <a:pt x="225552" y="386144"/>
                  </a:lnTo>
                  <a:cubicBezTo>
                    <a:pt x="231172" y="386144"/>
                    <a:pt x="235934" y="381953"/>
                    <a:pt x="236696" y="376333"/>
                  </a:cubicBezTo>
                  <a:lnTo>
                    <a:pt x="242030" y="334994"/>
                  </a:lnTo>
                  <a:cubicBezTo>
                    <a:pt x="249079" y="332708"/>
                    <a:pt x="255841" y="329851"/>
                    <a:pt x="262414" y="326517"/>
                  </a:cubicBezTo>
                  <a:lnTo>
                    <a:pt x="295370" y="351949"/>
                  </a:lnTo>
                  <a:cubicBezTo>
                    <a:pt x="299847" y="355378"/>
                    <a:pt x="306134" y="354997"/>
                    <a:pt x="310134" y="350996"/>
                  </a:cubicBezTo>
                  <a:lnTo>
                    <a:pt x="350996" y="310134"/>
                  </a:lnTo>
                  <a:cubicBezTo>
                    <a:pt x="354997" y="306134"/>
                    <a:pt x="355378" y="299847"/>
                    <a:pt x="351949" y="295370"/>
                  </a:cubicBezTo>
                  <a:lnTo>
                    <a:pt x="326517" y="262414"/>
                  </a:lnTo>
                  <a:cubicBezTo>
                    <a:pt x="329851" y="255842"/>
                    <a:pt x="332708" y="248984"/>
                    <a:pt x="334994" y="242030"/>
                  </a:cubicBezTo>
                  <a:lnTo>
                    <a:pt x="376333" y="236696"/>
                  </a:lnTo>
                  <a:cubicBezTo>
                    <a:pt x="381953" y="235934"/>
                    <a:pt x="386144" y="231172"/>
                    <a:pt x="386144" y="225552"/>
                  </a:cubicBezTo>
                  <a:lnTo>
                    <a:pt x="386144" y="167735"/>
                  </a:lnTo>
                  <a:cubicBezTo>
                    <a:pt x="386048" y="162116"/>
                    <a:pt x="381857" y="157353"/>
                    <a:pt x="376333" y="156591"/>
                  </a:cubicBezTo>
                  <a:close/>
                  <a:moveTo>
                    <a:pt x="363093" y="215265"/>
                  </a:moveTo>
                  <a:lnTo>
                    <a:pt x="324421" y="220313"/>
                  </a:lnTo>
                  <a:cubicBezTo>
                    <a:pt x="319945" y="220885"/>
                    <a:pt x="316230" y="224123"/>
                    <a:pt x="314992" y="228505"/>
                  </a:cubicBezTo>
                  <a:cubicBezTo>
                    <a:pt x="312230" y="238696"/>
                    <a:pt x="308229" y="248412"/>
                    <a:pt x="302990" y="257461"/>
                  </a:cubicBezTo>
                  <a:cubicBezTo>
                    <a:pt x="300704" y="261366"/>
                    <a:pt x="301085" y="266319"/>
                    <a:pt x="303847" y="269938"/>
                  </a:cubicBezTo>
                  <a:lnTo>
                    <a:pt x="327660" y="300895"/>
                  </a:lnTo>
                  <a:lnTo>
                    <a:pt x="300799" y="327755"/>
                  </a:lnTo>
                  <a:lnTo>
                    <a:pt x="269843" y="303943"/>
                  </a:lnTo>
                  <a:cubicBezTo>
                    <a:pt x="266224" y="301180"/>
                    <a:pt x="261366" y="300800"/>
                    <a:pt x="257365" y="303086"/>
                  </a:cubicBezTo>
                  <a:cubicBezTo>
                    <a:pt x="248317" y="308324"/>
                    <a:pt x="238506" y="312325"/>
                    <a:pt x="228410" y="315087"/>
                  </a:cubicBezTo>
                  <a:cubicBezTo>
                    <a:pt x="224028" y="316230"/>
                    <a:pt x="220789" y="319945"/>
                    <a:pt x="220218" y="324517"/>
                  </a:cubicBezTo>
                  <a:lnTo>
                    <a:pt x="215170" y="363188"/>
                  </a:lnTo>
                  <a:lnTo>
                    <a:pt x="177165" y="363188"/>
                  </a:lnTo>
                  <a:lnTo>
                    <a:pt x="172117" y="324517"/>
                  </a:lnTo>
                  <a:cubicBezTo>
                    <a:pt x="171545" y="320040"/>
                    <a:pt x="168307" y="316325"/>
                    <a:pt x="163925" y="315087"/>
                  </a:cubicBezTo>
                  <a:cubicBezTo>
                    <a:pt x="153734" y="312325"/>
                    <a:pt x="144018" y="308324"/>
                    <a:pt x="134969" y="303086"/>
                  </a:cubicBezTo>
                  <a:cubicBezTo>
                    <a:pt x="131064" y="300800"/>
                    <a:pt x="126111" y="301180"/>
                    <a:pt x="122491" y="303943"/>
                  </a:cubicBezTo>
                  <a:lnTo>
                    <a:pt x="91535" y="327755"/>
                  </a:lnTo>
                  <a:lnTo>
                    <a:pt x="64675" y="300895"/>
                  </a:lnTo>
                  <a:lnTo>
                    <a:pt x="88487" y="269938"/>
                  </a:lnTo>
                  <a:cubicBezTo>
                    <a:pt x="91249" y="266319"/>
                    <a:pt x="91630" y="261461"/>
                    <a:pt x="89345" y="257461"/>
                  </a:cubicBezTo>
                  <a:cubicBezTo>
                    <a:pt x="84106" y="248412"/>
                    <a:pt x="80105" y="238601"/>
                    <a:pt x="77343" y="228505"/>
                  </a:cubicBezTo>
                  <a:cubicBezTo>
                    <a:pt x="76200" y="224123"/>
                    <a:pt x="72485" y="220885"/>
                    <a:pt x="67913" y="220313"/>
                  </a:cubicBezTo>
                  <a:lnTo>
                    <a:pt x="29242" y="215265"/>
                  </a:lnTo>
                  <a:lnTo>
                    <a:pt x="29242" y="177260"/>
                  </a:lnTo>
                  <a:lnTo>
                    <a:pt x="67913" y="172212"/>
                  </a:lnTo>
                  <a:cubicBezTo>
                    <a:pt x="72390" y="171641"/>
                    <a:pt x="76105" y="168402"/>
                    <a:pt x="77343" y="164021"/>
                  </a:cubicBezTo>
                  <a:cubicBezTo>
                    <a:pt x="80105" y="153829"/>
                    <a:pt x="84106" y="144113"/>
                    <a:pt x="89345" y="135065"/>
                  </a:cubicBezTo>
                  <a:cubicBezTo>
                    <a:pt x="91630" y="131159"/>
                    <a:pt x="91249" y="126206"/>
                    <a:pt x="88487" y="122587"/>
                  </a:cubicBezTo>
                  <a:lnTo>
                    <a:pt x="64675" y="91630"/>
                  </a:lnTo>
                  <a:lnTo>
                    <a:pt x="91535" y="64770"/>
                  </a:lnTo>
                  <a:lnTo>
                    <a:pt x="122491" y="88583"/>
                  </a:lnTo>
                  <a:cubicBezTo>
                    <a:pt x="126111" y="91345"/>
                    <a:pt x="130969" y="91726"/>
                    <a:pt x="134969" y="89440"/>
                  </a:cubicBezTo>
                  <a:cubicBezTo>
                    <a:pt x="144018" y="84201"/>
                    <a:pt x="153829" y="80200"/>
                    <a:pt x="163925" y="77438"/>
                  </a:cubicBezTo>
                  <a:cubicBezTo>
                    <a:pt x="168307" y="76295"/>
                    <a:pt x="171545" y="72580"/>
                    <a:pt x="172117" y="68008"/>
                  </a:cubicBezTo>
                  <a:lnTo>
                    <a:pt x="177165" y="29337"/>
                  </a:lnTo>
                  <a:lnTo>
                    <a:pt x="215170" y="29337"/>
                  </a:lnTo>
                  <a:lnTo>
                    <a:pt x="220218" y="68008"/>
                  </a:lnTo>
                  <a:cubicBezTo>
                    <a:pt x="220789" y="72485"/>
                    <a:pt x="224028" y="76200"/>
                    <a:pt x="228410" y="77438"/>
                  </a:cubicBezTo>
                  <a:cubicBezTo>
                    <a:pt x="238601" y="80200"/>
                    <a:pt x="248317" y="84201"/>
                    <a:pt x="257365" y="89440"/>
                  </a:cubicBezTo>
                  <a:cubicBezTo>
                    <a:pt x="261271" y="91726"/>
                    <a:pt x="266224" y="91345"/>
                    <a:pt x="269843" y="88583"/>
                  </a:cubicBezTo>
                  <a:lnTo>
                    <a:pt x="300799" y="64770"/>
                  </a:lnTo>
                  <a:lnTo>
                    <a:pt x="327660" y="91630"/>
                  </a:lnTo>
                  <a:lnTo>
                    <a:pt x="303847" y="122587"/>
                  </a:lnTo>
                  <a:cubicBezTo>
                    <a:pt x="301085" y="126206"/>
                    <a:pt x="300704" y="131064"/>
                    <a:pt x="302990" y="135065"/>
                  </a:cubicBezTo>
                  <a:cubicBezTo>
                    <a:pt x="308229" y="144113"/>
                    <a:pt x="312230" y="153924"/>
                    <a:pt x="314992" y="164021"/>
                  </a:cubicBezTo>
                  <a:cubicBezTo>
                    <a:pt x="316135" y="168402"/>
                    <a:pt x="319849" y="171641"/>
                    <a:pt x="324421" y="172212"/>
                  </a:cubicBezTo>
                  <a:lnTo>
                    <a:pt x="363093" y="177260"/>
                  </a:lnTo>
                  <a:lnTo>
                    <a:pt x="363093" y="215265"/>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6" name="자유형: 도형 292"/>
            <p:cNvSpPr/>
            <p:nvPr/>
          </p:nvSpPr>
          <p:spPr>
            <a:xfrm>
              <a:off x="3565103" y="2997612"/>
              <a:ext cx="200025" cy="200025"/>
            </a:xfrm>
            <a:custGeom>
              <a:avLst/>
              <a:gdLst>
                <a:gd name="connsiteX0" fmla="*/ 104489 w 200025"/>
                <a:gd name="connsiteY0" fmla="*/ 7144 h 200025"/>
                <a:gd name="connsiteX1" fmla="*/ 7144 w 200025"/>
                <a:gd name="connsiteY1" fmla="*/ 104489 h 200025"/>
                <a:gd name="connsiteX2" fmla="*/ 104489 w 200025"/>
                <a:gd name="connsiteY2" fmla="*/ 201835 h 200025"/>
                <a:gd name="connsiteX3" fmla="*/ 201834 w 200025"/>
                <a:gd name="connsiteY3" fmla="*/ 104489 h 200025"/>
                <a:gd name="connsiteX4" fmla="*/ 104489 w 200025"/>
                <a:gd name="connsiteY4" fmla="*/ 7144 h 200025"/>
                <a:gd name="connsiteX5" fmla="*/ 104489 w 200025"/>
                <a:gd name="connsiteY5" fmla="*/ 179451 h 200025"/>
                <a:gd name="connsiteX6" fmla="*/ 29623 w 200025"/>
                <a:gd name="connsiteY6" fmla="*/ 104584 h 200025"/>
                <a:gd name="connsiteX7" fmla="*/ 104489 w 200025"/>
                <a:gd name="connsiteY7" fmla="*/ 29718 h 200025"/>
                <a:gd name="connsiteX8" fmla="*/ 179356 w 200025"/>
                <a:gd name="connsiteY8" fmla="*/ 104584 h 200025"/>
                <a:gd name="connsiteX9" fmla="*/ 104489 w 200025"/>
                <a:gd name="connsiteY9" fmla="*/ 179451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025" h="200025">
                  <a:moveTo>
                    <a:pt x="104489" y="7144"/>
                  </a:moveTo>
                  <a:cubicBezTo>
                    <a:pt x="50768" y="7144"/>
                    <a:pt x="7144" y="50768"/>
                    <a:pt x="7144" y="104489"/>
                  </a:cubicBezTo>
                  <a:cubicBezTo>
                    <a:pt x="7144" y="158210"/>
                    <a:pt x="50768" y="201835"/>
                    <a:pt x="104489" y="201835"/>
                  </a:cubicBezTo>
                  <a:cubicBezTo>
                    <a:pt x="158210" y="201835"/>
                    <a:pt x="201834" y="158210"/>
                    <a:pt x="201834" y="104489"/>
                  </a:cubicBezTo>
                  <a:cubicBezTo>
                    <a:pt x="201834" y="50768"/>
                    <a:pt x="158210" y="7144"/>
                    <a:pt x="104489" y="7144"/>
                  </a:cubicBezTo>
                  <a:close/>
                  <a:moveTo>
                    <a:pt x="104489" y="179451"/>
                  </a:moveTo>
                  <a:cubicBezTo>
                    <a:pt x="63151" y="179451"/>
                    <a:pt x="29623" y="145828"/>
                    <a:pt x="29623" y="104584"/>
                  </a:cubicBezTo>
                  <a:cubicBezTo>
                    <a:pt x="29623" y="63246"/>
                    <a:pt x="63246" y="29718"/>
                    <a:pt x="104489" y="29718"/>
                  </a:cubicBezTo>
                  <a:cubicBezTo>
                    <a:pt x="145732" y="29718"/>
                    <a:pt x="179356" y="63341"/>
                    <a:pt x="179356" y="104584"/>
                  </a:cubicBezTo>
                  <a:cubicBezTo>
                    <a:pt x="179451" y="145828"/>
                    <a:pt x="145828" y="179451"/>
                    <a:pt x="104489" y="17945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87" name="자유형: 도형 293"/>
            <p:cNvSpPr/>
            <p:nvPr/>
          </p:nvSpPr>
          <p:spPr>
            <a:xfrm>
              <a:off x="3635862" y="3039606"/>
              <a:ext cx="66675" cy="123825"/>
            </a:xfrm>
            <a:custGeom>
              <a:avLst/>
              <a:gdLst>
                <a:gd name="connsiteX0" fmla="*/ 33730 w 66675"/>
                <a:gd name="connsiteY0" fmla="*/ 42017 h 123825"/>
                <a:gd name="connsiteX1" fmla="*/ 48875 w 66675"/>
                <a:gd name="connsiteY1" fmla="*/ 42017 h 123825"/>
                <a:gd name="connsiteX2" fmla="*/ 60305 w 66675"/>
                <a:gd name="connsiteY2" fmla="*/ 31444 h 123825"/>
                <a:gd name="connsiteX3" fmla="*/ 49256 w 66675"/>
                <a:gd name="connsiteY3" fmla="*/ 19824 h 123825"/>
                <a:gd name="connsiteX4" fmla="*/ 44874 w 66675"/>
                <a:gd name="connsiteY4" fmla="*/ 19824 h 123825"/>
                <a:gd name="connsiteX5" fmla="*/ 44874 w 66675"/>
                <a:gd name="connsiteY5" fmla="*/ 18585 h 123825"/>
                <a:gd name="connsiteX6" fmla="*/ 34302 w 66675"/>
                <a:gd name="connsiteY6" fmla="*/ 7155 h 123825"/>
                <a:gd name="connsiteX7" fmla="*/ 22681 w 66675"/>
                <a:gd name="connsiteY7" fmla="*/ 18204 h 123825"/>
                <a:gd name="connsiteX8" fmla="*/ 22681 w 66675"/>
                <a:gd name="connsiteY8" fmla="*/ 23157 h 123825"/>
                <a:gd name="connsiteX9" fmla="*/ 7155 w 66675"/>
                <a:gd name="connsiteY9" fmla="*/ 47256 h 123825"/>
                <a:gd name="connsiteX10" fmla="*/ 33539 w 66675"/>
                <a:gd name="connsiteY10" fmla="*/ 73830 h 123825"/>
                <a:gd name="connsiteX11" fmla="*/ 38112 w 66675"/>
                <a:gd name="connsiteY11" fmla="*/ 77640 h 123825"/>
                <a:gd name="connsiteX12" fmla="*/ 33730 w 66675"/>
                <a:gd name="connsiteY12" fmla="*/ 82593 h 123825"/>
                <a:gd name="connsiteX13" fmla="*/ 18585 w 66675"/>
                <a:gd name="connsiteY13" fmla="*/ 82593 h 123825"/>
                <a:gd name="connsiteX14" fmla="*/ 7155 w 66675"/>
                <a:gd name="connsiteY14" fmla="*/ 93166 h 123825"/>
                <a:gd name="connsiteX15" fmla="*/ 18204 w 66675"/>
                <a:gd name="connsiteY15" fmla="*/ 104787 h 123825"/>
                <a:gd name="connsiteX16" fmla="*/ 22586 w 66675"/>
                <a:gd name="connsiteY16" fmla="*/ 104787 h 123825"/>
                <a:gd name="connsiteX17" fmla="*/ 22586 w 66675"/>
                <a:gd name="connsiteY17" fmla="*/ 106025 h 123825"/>
                <a:gd name="connsiteX18" fmla="*/ 33158 w 66675"/>
                <a:gd name="connsiteY18" fmla="*/ 117455 h 123825"/>
                <a:gd name="connsiteX19" fmla="*/ 44779 w 66675"/>
                <a:gd name="connsiteY19" fmla="*/ 106406 h 123825"/>
                <a:gd name="connsiteX20" fmla="*/ 44779 w 66675"/>
                <a:gd name="connsiteY20" fmla="*/ 101453 h 123825"/>
                <a:gd name="connsiteX21" fmla="*/ 60210 w 66675"/>
                <a:gd name="connsiteY21" fmla="*/ 77355 h 123825"/>
                <a:gd name="connsiteX22" fmla="*/ 33825 w 66675"/>
                <a:gd name="connsiteY22" fmla="*/ 50780 h 123825"/>
                <a:gd name="connsiteX23" fmla="*/ 29253 w 66675"/>
                <a:gd name="connsiteY23" fmla="*/ 46970 h 123825"/>
                <a:gd name="connsiteX24" fmla="*/ 33730 w 66675"/>
                <a:gd name="connsiteY24" fmla="*/ 42017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6675" h="123825">
                  <a:moveTo>
                    <a:pt x="33730" y="42017"/>
                  </a:moveTo>
                  <a:lnTo>
                    <a:pt x="48875" y="42017"/>
                  </a:lnTo>
                  <a:cubicBezTo>
                    <a:pt x="54875" y="42017"/>
                    <a:pt x="60019" y="37445"/>
                    <a:pt x="60305" y="31444"/>
                  </a:cubicBezTo>
                  <a:cubicBezTo>
                    <a:pt x="60590" y="25062"/>
                    <a:pt x="55542" y="19824"/>
                    <a:pt x="49256" y="19824"/>
                  </a:cubicBezTo>
                  <a:lnTo>
                    <a:pt x="44874" y="19824"/>
                  </a:lnTo>
                  <a:lnTo>
                    <a:pt x="44874" y="18585"/>
                  </a:lnTo>
                  <a:cubicBezTo>
                    <a:pt x="44874" y="12585"/>
                    <a:pt x="40302" y="7441"/>
                    <a:pt x="34302" y="7155"/>
                  </a:cubicBezTo>
                  <a:cubicBezTo>
                    <a:pt x="27920" y="6870"/>
                    <a:pt x="22681" y="11918"/>
                    <a:pt x="22681" y="18204"/>
                  </a:cubicBezTo>
                  <a:lnTo>
                    <a:pt x="22681" y="23157"/>
                  </a:lnTo>
                  <a:cubicBezTo>
                    <a:pt x="13537" y="27348"/>
                    <a:pt x="7155" y="36588"/>
                    <a:pt x="7155" y="47256"/>
                  </a:cubicBezTo>
                  <a:cubicBezTo>
                    <a:pt x="7155" y="61829"/>
                    <a:pt x="18966" y="73735"/>
                    <a:pt x="33539" y="73830"/>
                  </a:cubicBezTo>
                  <a:cubicBezTo>
                    <a:pt x="35825" y="73830"/>
                    <a:pt x="37826" y="75354"/>
                    <a:pt x="38112" y="77640"/>
                  </a:cubicBezTo>
                  <a:cubicBezTo>
                    <a:pt x="38493" y="80307"/>
                    <a:pt x="36397" y="82593"/>
                    <a:pt x="33730" y="82593"/>
                  </a:cubicBezTo>
                  <a:lnTo>
                    <a:pt x="18585" y="82593"/>
                  </a:lnTo>
                  <a:cubicBezTo>
                    <a:pt x="12585" y="82593"/>
                    <a:pt x="7441" y="87165"/>
                    <a:pt x="7155" y="93166"/>
                  </a:cubicBezTo>
                  <a:cubicBezTo>
                    <a:pt x="6870" y="99548"/>
                    <a:pt x="11918" y="104787"/>
                    <a:pt x="18204" y="104787"/>
                  </a:cubicBezTo>
                  <a:lnTo>
                    <a:pt x="22586" y="104787"/>
                  </a:lnTo>
                  <a:lnTo>
                    <a:pt x="22586" y="106025"/>
                  </a:lnTo>
                  <a:cubicBezTo>
                    <a:pt x="22586" y="112026"/>
                    <a:pt x="27158" y="117169"/>
                    <a:pt x="33158" y="117455"/>
                  </a:cubicBezTo>
                  <a:cubicBezTo>
                    <a:pt x="39540" y="117741"/>
                    <a:pt x="44779" y="112692"/>
                    <a:pt x="44779" y="106406"/>
                  </a:cubicBezTo>
                  <a:lnTo>
                    <a:pt x="44779" y="101453"/>
                  </a:lnTo>
                  <a:cubicBezTo>
                    <a:pt x="53923" y="97262"/>
                    <a:pt x="60210" y="88023"/>
                    <a:pt x="60210" y="77355"/>
                  </a:cubicBezTo>
                  <a:cubicBezTo>
                    <a:pt x="60210" y="62781"/>
                    <a:pt x="48398" y="50875"/>
                    <a:pt x="33825" y="50780"/>
                  </a:cubicBezTo>
                  <a:cubicBezTo>
                    <a:pt x="31539" y="50780"/>
                    <a:pt x="29539" y="49256"/>
                    <a:pt x="29253" y="46970"/>
                  </a:cubicBezTo>
                  <a:cubicBezTo>
                    <a:pt x="29063" y="44303"/>
                    <a:pt x="31158" y="42017"/>
                    <a:pt x="33730" y="42017"/>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grpSp>
        <p:nvGrpSpPr>
          <p:cNvPr id="88" name="그룹 408"/>
          <p:cNvGrpSpPr/>
          <p:nvPr/>
        </p:nvGrpSpPr>
        <p:grpSpPr>
          <a:xfrm>
            <a:off x="10688400" y="1607317"/>
            <a:ext cx="301474" cy="299048"/>
            <a:chOff x="2125590" y="4903755"/>
            <a:chExt cx="390525" cy="387382"/>
          </a:xfrm>
          <a:solidFill>
            <a:srgbClr val="93683D"/>
          </a:solidFill>
        </p:grpSpPr>
        <p:sp>
          <p:nvSpPr>
            <p:cNvPr id="89" name="자유형: 도형 409"/>
            <p:cNvSpPr/>
            <p:nvPr/>
          </p:nvSpPr>
          <p:spPr>
            <a:xfrm>
              <a:off x="2262750" y="4988147"/>
              <a:ext cx="114300" cy="76200"/>
            </a:xfrm>
            <a:custGeom>
              <a:avLst/>
              <a:gdLst>
                <a:gd name="connsiteX0" fmla="*/ 112300 w 114300"/>
                <a:gd name="connsiteY0" fmla="*/ 57245 h 76200"/>
                <a:gd name="connsiteX1" fmla="*/ 112300 w 114300"/>
                <a:gd name="connsiteY1" fmla="*/ 33052 h 76200"/>
                <a:gd name="connsiteX2" fmla="*/ 104680 w 114300"/>
                <a:gd name="connsiteY2" fmla="*/ 14859 h 76200"/>
                <a:gd name="connsiteX3" fmla="*/ 86011 w 114300"/>
                <a:gd name="connsiteY3" fmla="*/ 7144 h 76200"/>
                <a:gd name="connsiteX4" fmla="*/ 33147 w 114300"/>
                <a:gd name="connsiteY4" fmla="*/ 7144 h 76200"/>
                <a:gd name="connsiteX5" fmla="*/ 14764 w 114300"/>
                <a:gd name="connsiteY5" fmla="*/ 14764 h 76200"/>
                <a:gd name="connsiteX6" fmla="*/ 7144 w 114300"/>
                <a:gd name="connsiteY6" fmla="*/ 33147 h 76200"/>
                <a:gd name="connsiteX7" fmla="*/ 7144 w 114300"/>
                <a:gd name="connsiteY7" fmla="*/ 57436 h 76200"/>
                <a:gd name="connsiteX8" fmla="*/ 13145 w 114300"/>
                <a:gd name="connsiteY8" fmla="*/ 67246 h 76200"/>
                <a:gd name="connsiteX9" fmla="*/ 59626 w 114300"/>
                <a:gd name="connsiteY9" fmla="*/ 78486 h 76200"/>
                <a:gd name="connsiteX10" fmla="*/ 106108 w 114300"/>
                <a:gd name="connsiteY10" fmla="*/ 67246 h 76200"/>
                <a:gd name="connsiteX11" fmla="*/ 112300 w 114300"/>
                <a:gd name="connsiteY11" fmla="*/ 57245 h 76200"/>
                <a:gd name="connsiteX12" fmla="*/ 90106 w 114300"/>
                <a:gd name="connsiteY12" fmla="*/ 50102 h 76200"/>
                <a:gd name="connsiteX13" fmla="*/ 59817 w 114300"/>
                <a:gd name="connsiteY13" fmla="*/ 56007 h 76200"/>
                <a:gd name="connsiteX14" fmla="*/ 29527 w 114300"/>
                <a:gd name="connsiteY14" fmla="*/ 50102 h 76200"/>
                <a:gd name="connsiteX15" fmla="*/ 29527 w 114300"/>
                <a:gd name="connsiteY15" fmla="*/ 32956 h 76200"/>
                <a:gd name="connsiteX16" fmla="*/ 33242 w 114300"/>
                <a:gd name="connsiteY16" fmla="*/ 29242 h 76200"/>
                <a:gd name="connsiteX17" fmla="*/ 86201 w 114300"/>
                <a:gd name="connsiteY17" fmla="*/ 29242 h 76200"/>
                <a:gd name="connsiteX18" fmla="*/ 90202 w 114300"/>
                <a:gd name="connsiteY18" fmla="*/ 32956 h 76200"/>
                <a:gd name="connsiteX19" fmla="*/ 90106 w 114300"/>
                <a:gd name="connsiteY19" fmla="*/ 50102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00" h="76200">
                  <a:moveTo>
                    <a:pt x="112300" y="57245"/>
                  </a:moveTo>
                  <a:lnTo>
                    <a:pt x="112300" y="33052"/>
                  </a:lnTo>
                  <a:cubicBezTo>
                    <a:pt x="112300" y="26194"/>
                    <a:pt x="109633" y="19717"/>
                    <a:pt x="104680" y="14859"/>
                  </a:cubicBezTo>
                  <a:cubicBezTo>
                    <a:pt x="99727" y="9906"/>
                    <a:pt x="92964" y="7144"/>
                    <a:pt x="86011" y="7144"/>
                  </a:cubicBezTo>
                  <a:cubicBezTo>
                    <a:pt x="77248" y="7144"/>
                    <a:pt x="41910" y="7144"/>
                    <a:pt x="33147" y="7144"/>
                  </a:cubicBezTo>
                  <a:cubicBezTo>
                    <a:pt x="26194" y="7144"/>
                    <a:pt x="19717" y="9811"/>
                    <a:pt x="14764" y="14764"/>
                  </a:cubicBezTo>
                  <a:cubicBezTo>
                    <a:pt x="9811" y="19717"/>
                    <a:pt x="7144" y="26194"/>
                    <a:pt x="7144" y="33147"/>
                  </a:cubicBezTo>
                  <a:lnTo>
                    <a:pt x="7144" y="57436"/>
                  </a:lnTo>
                  <a:cubicBezTo>
                    <a:pt x="7144" y="61627"/>
                    <a:pt x="9525" y="65437"/>
                    <a:pt x="13145" y="67246"/>
                  </a:cubicBezTo>
                  <a:cubicBezTo>
                    <a:pt x="27432" y="74581"/>
                    <a:pt x="43529" y="78486"/>
                    <a:pt x="59626" y="78486"/>
                  </a:cubicBezTo>
                  <a:cubicBezTo>
                    <a:pt x="75724" y="78486"/>
                    <a:pt x="91821" y="74581"/>
                    <a:pt x="106108" y="67246"/>
                  </a:cubicBezTo>
                  <a:cubicBezTo>
                    <a:pt x="109918" y="65151"/>
                    <a:pt x="112300" y="61341"/>
                    <a:pt x="112300" y="57245"/>
                  </a:cubicBezTo>
                  <a:close/>
                  <a:moveTo>
                    <a:pt x="90106" y="50102"/>
                  </a:moveTo>
                  <a:cubicBezTo>
                    <a:pt x="80486" y="54102"/>
                    <a:pt x="70390" y="56007"/>
                    <a:pt x="59817" y="56007"/>
                  </a:cubicBezTo>
                  <a:cubicBezTo>
                    <a:pt x="49244" y="56007"/>
                    <a:pt x="39052" y="54007"/>
                    <a:pt x="29527" y="50102"/>
                  </a:cubicBezTo>
                  <a:lnTo>
                    <a:pt x="29527" y="32956"/>
                  </a:lnTo>
                  <a:cubicBezTo>
                    <a:pt x="29527" y="30956"/>
                    <a:pt x="31242" y="29242"/>
                    <a:pt x="33242" y="29242"/>
                  </a:cubicBezTo>
                  <a:cubicBezTo>
                    <a:pt x="48482" y="29242"/>
                    <a:pt x="83725" y="29242"/>
                    <a:pt x="86201" y="29242"/>
                  </a:cubicBezTo>
                  <a:cubicBezTo>
                    <a:pt x="88201" y="29242"/>
                    <a:pt x="90202" y="30861"/>
                    <a:pt x="90202" y="32956"/>
                  </a:cubicBezTo>
                  <a:lnTo>
                    <a:pt x="90106" y="5010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90" name="자유형: 도형 410"/>
            <p:cNvSpPr/>
            <p:nvPr/>
          </p:nvSpPr>
          <p:spPr>
            <a:xfrm>
              <a:off x="2276847" y="5126735"/>
              <a:ext cx="85725" cy="85725"/>
            </a:xfrm>
            <a:custGeom>
              <a:avLst/>
              <a:gdLst>
                <a:gd name="connsiteX0" fmla="*/ 7144 w 85725"/>
                <a:gd name="connsiteY0" fmla="*/ 45434 h 85725"/>
                <a:gd name="connsiteX1" fmla="*/ 45434 w 85725"/>
                <a:gd name="connsiteY1" fmla="*/ 83725 h 85725"/>
                <a:gd name="connsiteX2" fmla="*/ 83725 w 85725"/>
                <a:gd name="connsiteY2" fmla="*/ 45434 h 85725"/>
                <a:gd name="connsiteX3" fmla="*/ 45434 w 85725"/>
                <a:gd name="connsiteY3" fmla="*/ 7144 h 85725"/>
                <a:gd name="connsiteX4" fmla="*/ 7144 w 85725"/>
                <a:gd name="connsiteY4" fmla="*/ 45434 h 85725"/>
                <a:gd name="connsiteX5" fmla="*/ 61627 w 85725"/>
                <a:gd name="connsiteY5" fmla="*/ 45434 h 85725"/>
                <a:gd name="connsiteX6" fmla="*/ 45529 w 85725"/>
                <a:gd name="connsiteY6" fmla="*/ 61532 h 85725"/>
                <a:gd name="connsiteX7" fmla="*/ 29432 w 85725"/>
                <a:gd name="connsiteY7" fmla="*/ 45434 h 85725"/>
                <a:gd name="connsiteX8" fmla="*/ 45529 w 85725"/>
                <a:gd name="connsiteY8" fmla="*/ 29337 h 85725"/>
                <a:gd name="connsiteX9" fmla="*/ 61627 w 85725"/>
                <a:gd name="connsiteY9" fmla="*/ 45434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725" h="85725">
                  <a:moveTo>
                    <a:pt x="7144" y="45434"/>
                  </a:moveTo>
                  <a:cubicBezTo>
                    <a:pt x="7144" y="66580"/>
                    <a:pt x="24289" y="83725"/>
                    <a:pt x="45434" y="83725"/>
                  </a:cubicBezTo>
                  <a:cubicBezTo>
                    <a:pt x="66580" y="83725"/>
                    <a:pt x="83725" y="66580"/>
                    <a:pt x="83725" y="45434"/>
                  </a:cubicBezTo>
                  <a:cubicBezTo>
                    <a:pt x="83725" y="24289"/>
                    <a:pt x="66580" y="7144"/>
                    <a:pt x="45434" y="7144"/>
                  </a:cubicBezTo>
                  <a:cubicBezTo>
                    <a:pt x="24289" y="7144"/>
                    <a:pt x="7144" y="24289"/>
                    <a:pt x="7144" y="45434"/>
                  </a:cubicBezTo>
                  <a:close/>
                  <a:moveTo>
                    <a:pt x="61627" y="45434"/>
                  </a:moveTo>
                  <a:cubicBezTo>
                    <a:pt x="61627" y="54293"/>
                    <a:pt x="54388" y="61532"/>
                    <a:pt x="45529" y="61532"/>
                  </a:cubicBezTo>
                  <a:cubicBezTo>
                    <a:pt x="36671" y="61532"/>
                    <a:pt x="29432" y="54293"/>
                    <a:pt x="29432" y="45434"/>
                  </a:cubicBezTo>
                  <a:cubicBezTo>
                    <a:pt x="29432" y="36576"/>
                    <a:pt x="36671" y="29337"/>
                    <a:pt x="45529" y="29337"/>
                  </a:cubicBezTo>
                  <a:cubicBezTo>
                    <a:pt x="54388" y="29242"/>
                    <a:pt x="61627" y="36481"/>
                    <a:pt x="61627" y="4543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91" name="자유형: 도형 411"/>
            <p:cNvSpPr/>
            <p:nvPr/>
          </p:nvSpPr>
          <p:spPr>
            <a:xfrm>
              <a:off x="2139782" y="4903755"/>
              <a:ext cx="361950" cy="209550"/>
            </a:xfrm>
            <a:custGeom>
              <a:avLst/>
              <a:gdLst>
                <a:gd name="connsiteX0" fmla="*/ 45529 w 361950"/>
                <a:gd name="connsiteY0" fmla="*/ 205454 h 209550"/>
                <a:gd name="connsiteX1" fmla="*/ 83820 w 361950"/>
                <a:gd name="connsiteY1" fmla="*/ 167164 h 209550"/>
                <a:gd name="connsiteX2" fmla="*/ 60865 w 361950"/>
                <a:gd name="connsiteY2" fmla="*/ 132112 h 209550"/>
                <a:gd name="connsiteX3" fmla="*/ 87058 w 361950"/>
                <a:gd name="connsiteY3" fmla="*/ 97346 h 209550"/>
                <a:gd name="connsiteX4" fmla="*/ 128969 w 361950"/>
                <a:gd name="connsiteY4" fmla="*/ 69723 h 209550"/>
                <a:gd name="connsiteX5" fmla="*/ 148495 w 361950"/>
                <a:gd name="connsiteY5" fmla="*/ 63151 h 209550"/>
                <a:gd name="connsiteX6" fmla="*/ 182404 w 361950"/>
                <a:gd name="connsiteY6" fmla="*/ 83725 h 209550"/>
                <a:gd name="connsiteX7" fmla="*/ 216408 w 361950"/>
                <a:gd name="connsiteY7" fmla="*/ 62960 h 209550"/>
                <a:gd name="connsiteX8" fmla="*/ 235649 w 361950"/>
                <a:gd name="connsiteY8" fmla="*/ 69437 h 209550"/>
                <a:gd name="connsiteX9" fmla="*/ 277559 w 361950"/>
                <a:gd name="connsiteY9" fmla="*/ 97060 h 209550"/>
                <a:gd name="connsiteX10" fmla="*/ 303943 w 361950"/>
                <a:gd name="connsiteY10" fmla="*/ 132112 h 209550"/>
                <a:gd name="connsiteX11" fmla="*/ 281083 w 361950"/>
                <a:gd name="connsiteY11" fmla="*/ 167164 h 209550"/>
                <a:gd name="connsiteX12" fmla="*/ 319373 w 361950"/>
                <a:gd name="connsiteY12" fmla="*/ 205454 h 209550"/>
                <a:gd name="connsiteX13" fmla="*/ 357664 w 361950"/>
                <a:gd name="connsiteY13" fmla="*/ 167164 h 209550"/>
                <a:gd name="connsiteX14" fmla="*/ 327470 w 361950"/>
                <a:gd name="connsiteY14" fmla="*/ 129731 h 209550"/>
                <a:gd name="connsiteX15" fmla="*/ 327184 w 361950"/>
                <a:gd name="connsiteY15" fmla="*/ 129064 h 209550"/>
                <a:gd name="connsiteX16" fmla="*/ 292989 w 361950"/>
                <a:gd name="connsiteY16" fmla="*/ 81153 h 209550"/>
                <a:gd name="connsiteX17" fmla="*/ 244316 w 361950"/>
                <a:gd name="connsiteY17" fmla="*/ 49054 h 209550"/>
                <a:gd name="connsiteX18" fmla="*/ 220504 w 361950"/>
                <a:gd name="connsiteY18" fmla="*/ 41148 h 209550"/>
                <a:gd name="connsiteX19" fmla="*/ 182404 w 361950"/>
                <a:gd name="connsiteY19" fmla="*/ 7144 h 209550"/>
                <a:gd name="connsiteX20" fmla="*/ 144304 w 361950"/>
                <a:gd name="connsiteY20" fmla="*/ 41339 h 209550"/>
                <a:gd name="connsiteX21" fmla="*/ 120301 w 361950"/>
                <a:gd name="connsiteY21" fmla="*/ 49244 h 209550"/>
                <a:gd name="connsiteX22" fmla="*/ 71628 w 361950"/>
                <a:gd name="connsiteY22" fmla="*/ 81344 h 209550"/>
                <a:gd name="connsiteX23" fmla="*/ 37433 w 361950"/>
                <a:gd name="connsiteY23" fmla="*/ 129254 h 209550"/>
                <a:gd name="connsiteX24" fmla="*/ 37243 w 361950"/>
                <a:gd name="connsiteY24" fmla="*/ 129731 h 209550"/>
                <a:gd name="connsiteX25" fmla="*/ 7144 w 361950"/>
                <a:gd name="connsiteY25" fmla="*/ 167164 h 209550"/>
                <a:gd name="connsiteX26" fmla="*/ 45529 w 361950"/>
                <a:gd name="connsiteY26" fmla="*/ 205454 h 209550"/>
                <a:gd name="connsiteX27" fmla="*/ 335661 w 361950"/>
                <a:gd name="connsiteY27" fmla="*/ 167069 h 209550"/>
                <a:gd name="connsiteX28" fmla="*/ 319564 w 361950"/>
                <a:gd name="connsiteY28" fmla="*/ 183166 h 209550"/>
                <a:gd name="connsiteX29" fmla="*/ 303467 w 361950"/>
                <a:gd name="connsiteY29" fmla="*/ 167069 h 209550"/>
                <a:gd name="connsiteX30" fmla="*/ 319564 w 361950"/>
                <a:gd name="connsiteY30" fmla="*/ 150971 h 209550"/>
                <a:gd name="connsiteX31" fmla="*/ 335661 w 361950"/>
                <a:gd name="connsiteY31" fmla="*/ 167069 h 209550"/>
                <a:gd name="connsiteX32" fmla="*/ 182594 w 361950"/>
                <a:gd name="connsiteY32" fmla="*/ 29242 h 209550"/>
                <a:gd name="connsiteX33" fmla="*/ 198692 w 361950"/>
                <a:gd name="connsiteY33" fmla="*/ 45339 h 209550"/>
                <a:gd name="connsiteX34" fmla="*/ 182594 w 361950"/>
                <a:gd name="connsiteY34" fmla="*/ 61436 h 209550"/>
                <a:gd name="connsiteX35" fmla="*/ 166497 w 361950"/>
                <a:gd name="connsiteY35" fmla="*/ 45339 h 209550"/>
                <a:gd name="connsiteX36" fmla="*/ 182594 w 361950"/>
                <a:gd name="connsiteY36" fmla="*/ 29242 h 209550"/>
                <a:gd name="connsiteX37" fmla="*/ 45529 w 361950"/>
                <a:gd name="connsiteY37" fmla="*/ 150971 h 209550"/>
                <a:gd name="connsiteX38" fmla="*/ 61627 w 361950"/>
                <a:gd name="connsiteY38" fmla="*/ 167069 h 209550"/>
                <a:gd name="connsiteX39" fmla="*/ 45529 w 361950"/>
                <a:gd name="connsiteY39" fmla="*/ 183166 h 209550"/>
                <a:gd name="connsiteX40" fmla="*/ 29432 w 361950"/>
                <a:gd name="connsiteY40" fmla="*/ 167069 h 209550"/>
                <a:gd name="connsiteX41" fmla="*/ 45529 w 361950"/>
                <a:gd name="connsiteY41" fmla="*/ 150971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61950" h="209550">
                  <a:moveTo>
                    <a:pt x="45529" y="205454"/>
                  </a:moveTo>
                  <a:cubicBezTo>
                    <a:pt x="66675" y="205454"/>
                    <a:pt x="83820" y="188309"/>
                    <a:pt x="83820" y="167164"/>
                  </a:cubicBezTo>
                  <a:cubicBezTo>
                    <a:pt x="83820" y="151543"/>
                    <a:pt x="74390" y="138017"/>
                    <a:pt x="60865" y="132112"/>
                  </a:cubicBezTo>
                  <a:cubicBezTo>
                    <a:pt x="67723" y="119253"/>
                    <a:pt x="76486" y="107537"/>
                    <a:pt x="87058" y="97346"/>
                  </a:cubicBezTo>
                  <a:cubicBezTo>
                    <a:pt x="99250" y="85630"/>
                    <a:pt x="113347" y="76295"/>
                    <a:pt x="128969" y="69723"/>
                  </a:cubicBezTo>
                  <a:cubicBezTo>
                    <a:pt x="135255" y="67056"/>
                    <a:pt x="141827" y="64866"/>
                    <a:pt x="148495" y="63151"/>
                  </a:cubicBezTo>
                  <a:cubicBezTo>
                    <a:pt x="154876" y="75343"/>
                    <a:pt x="167735" y="83725"/>
                    <a:pt x="182404" y="83725"/>
                  </a:cubicBezTo>
                  <a:cubicBezTo>
                    <a:pt x="197167" y="83725"/>
                    <a:pt x="210026" y="75248"/>
                    <a:pt x="216408" y="62960"/>
                  </a:cubicBezTo>
                  <a:cubicBezTo>
                    <a:pt x="222980" y="64675"/>
                    <a:pt x="229457" y="66770"/>
                    <a:pt x="235649" y="69437"/>
                  </a:cubicBezTo>
                  <a:cubicBezTo>
                    <a:pt x="251270" y="76010"/>
                    <a:pt x="265367" y="85344"/>
                    <a:pt x="277559" y="97060"/>
                  </a:cubicBezTo>
                  <a:cubicBezTo>
                    <a:pt x="288226" y="107347"/>
                    <a:pt x="297085" y="119063"/>
                    <a:pt x="303943" y="132112"/>
                  </a:cubicBezTo>
                  <a:cubicBezTo>
                    <a:pt x="290513" y="138017"/>
                    <a:pt x="281083" y="151543"/>
                    <a:pt x="281083" y="167164"/>
                  </a:cubicBezTo>
                  <a:cubicBezTo>
                    <a:pt x="281083" y="188309"/>
                    <a:pt x="298228" y="205454"/>
                    <a:pt x="319373" y="205454"/>
                  </a:cubicBezTo>
                  <a:cubicBezTo>
                    <a:pt x="340519" y="205454"/>
                    <a:pt x="357664" y="188309"/>
                    <a:pt x="357664" y="167164"/>
                  </a:cubicBezTo>
                  <a:cubicBezTo>
                    <a:pt x="357664" y="148781"/>
                    <a:pt x="344710" y="133445"/>
                    <a:pt x="327470" y="129731"/>
                  </a:cubicBezTo>
                  <a:cubicBezTo>
                    <a:pt x="327374" y="129540"/>
                    <a:pt x="327279" y="129254"/>
                    <a:pt x="327184" y="129064"/>
                  </a:cubicBezTo>
                  <a:cubicBezTo>
                    <a:pt x="318802" y="111062"/>
                    <a:pt x="307276" y="94869"/>
                    <a:pt x="292989" y="81153"/>
                  </a:cubicBezTo>
                  <a:cubicBezTo>
                    <a:pt x="278797" y="67533"/>
                    <a:pt x="262414" y="56674"/>
                    <a:pt x="244316" y="49054"/>
                  </a:cubicBezTo>
                  <a:cubicBezTo>
                    <a:pt x="236601" y="45816"/>
                    <a:pt x="228600" y="43148"/>
                    <a:pt x="220504" y="41148"/>
                  </a:cubicBezTo>
                  <a:cubicBezTo>
                    <a:pt x="218313" y="22098"/>
                    <a:pt x="202121" y="7144"/>
                    <a:pt x="182404" y="7144"/>
                  </a:cubicBezTo>
                  <a:cubicBezTo>
                    <a:pt x="162687" y="7144"/>
                    <a:pt x="146399" y="22193"/>
                    <a:pt x="144304" y="41339"/>
                  </a:cubicBezTo>
                  <a:cubicBezTo>
                    <a:pt x="136112" y="43339"/>
                    <a:pt x="128016" y="46006"/>
                    <a:pt x="120301" y="49244"/>
                  </a:cubicBezTo>
                  <a:cubicBezTo>
                    <a:pt x="102203" y="56864"/>
                    <a:pt x="85820" y="67723"/>
                    <a:pt x="71628" y="81344"/>
                  </a:cubicBezTo>
                  <a:cubicBezTo>
                    <a:pt x="57341" y="95155"/>
                    <a:pt x="45815" y="111252"/>
                    <a:pt x="37433" y="129254"/>
                  </a:cubicBezTo>
                  <a:cubicBezTo>
                    <a:pt x="37338" y="129445"/>
                    <a:pt x="37338" y="129540"/>
                    <a:pt x="37243" y="129731"/>
                  </a:cubicBezTo>
                  <a:cubicBezTo>
                    <a:pt x="20003" y="133445"/>
                    <a:pt x="7144" y="148876"/>
                    <a:pt x="7144" y="167164"/>
                  </a:cubicBezTo>
                  <a:cubicBezTo>
                    <a:pt x="7239" y="188214"/>
                    <a:pt x="24384" y="205454"/>
                    <a:pt x="45529" y="205454"/>
                  </a:cubicBezTo>
                  <a:close/>
                  <a:moveTo>
                    <a:pt x="335661" y="167069"/>
                  </a:moveTo>
                  <a:cubicBezTo>
                    <a:pt x="335661" y="175927"/>
                    <a:pt x="328422" y="183166"/>
                    <a:pt x="319564" y="183166"/>
                  </a:cubicBezTo>
                  <a:cubicBezTo>
                    <a:pt x="310705" y="183166"/>
                    <a:pt x="303467" y="175927"/>
                    <a:pt x="303467" y="167069"/>
                  </a:cubicBezTo>
                  <a:cubicBezTo>
                    <a:pt x="303467" y="158210"/>
                    <a:pt x="310705" y="150971"/>
                    <a:pt x="319564" y="150971"/>
                  </a:cubicBezTo>
                  <a:cubicBezTo>
                    <a:pt x="328422" y="150971"/>
                    <a:pt x="335661" y="158210"/>
                    <a:pt x="335661" y="167069"/>
                  </a:cubicBezTo>
                  <a:close/>
                  <a:moveTo>
                    <a:pt x="182594" y="29242"/>
                  </a:moveTo>
                  <a:cubicBezTo>
                    <a:pt x="191453" y="29242"/>
                    <a:pt x="198692" y="36481"/>
                    <a:pt x="198692" y="45339"/>
                  </a:cubicBezTo>
                  <a:cubicBezTo>
                    <a:pt x="198692" y="54197"/>
                    <a:pt x="191453" y="61436"/>
                    <a:pt x="182594" y="61436"/>
                  </a:cubicBezTo>
                  <a:cubicBezTo>
                    <a:pt x="173736" y="61436"/>
                    <a:pt x="166497" y="54197"/>
                    <a:pt x="166497" y="45339"/>
                  </a:cubicBezTo>
                  <a:cubicBezTo>
                    <a:pt x="166497" y="36481"/>
                    <a:pt x="173641" y="29242"/>
                    <a:pt x="182594" y="29242"/>
                  </a:cubicBezTo>
                  <a:close/>
                  <a:moveTo>
                    <a:pt x="45529" y="150971"/>
                  </a:moveTo>
                  <a:cubicBezTo>
                    <a:pt x="54388" y="150971"/>
                    <a:pt x="61627" y="158210"/>
                    <a:pt x="61627" y="167069"/>
                  </a:cubicBezTo>
                  <a:cubicBezTo>
                    <a:pt x="61627" y="175927"/>
                    <a:pt x="54388" y="183166"/>
                    <a:pt x="45529" y="183166"/>
                  </a:cubicBezTo>
                  <a:cubicBezTo>
                    <a:pt x="36671" y="183166"/>
                    <a:pt x="29432" y="175927"/>
                    <a:pt x="29432" y="167069"/>
                  </a:cubicBezTo>
                  <a:cubicBezTo>
                    <a:pt x="29432" y="158210"/>
                    <a:pt x="36671" y="150971"/>
                    <a:pt x="45529" y="150971"/>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92" name="자유형: 도형 412"/>
            <p:cNvSpPr/>
            <p:nvPr/>
          </p:nvSpPr>
          <p:spPr>
            <a:xfrm>
              <a:off x="2125590" y="5110162"/>
              <a:ext cx="390525" cy="180975"/>
            </a:xfrm>
            <a:custGeom>
              <a:avLst/>
              <a:gdLst>
                <a:gd name="connsiteX0" fmla="*/ 378809 w 390525"/>
                <a:gd name="connsiteY0" fmla="*/ 14859 h 180975"/>
                <a:gd name="connsiteX1" fmla="*/ 360236 w 390525"/>
                <a:gd name="connsiteY1" fmla="*/ 7144 h 180975"/>
                <a:gd name="connsiteX2" fmla="*/ 307181 w 390525"/>
                <a:gd name="connsiteY2" fmla="*/ 7144 h 180975"/>
                <a:gd name="connsiteX3" fmla="*/ 288798 w 390525"/>
                <a:gd name="connsiteY3" fmla="*/ 14764 h 180975"/>
                <a:gd name="connsiteX4" fmla="*/ 281178 w 390525"/>
                <a:gd name="connsiteY4" fmla="*/ 33147 h 180975"/>
                <a:gd name="connsiteX5" fmla="*/ 281178 w 390525"/>
                <a:gd name="connsiteY5" fmla="*/ 57436 h 180975"/>
                <a:gd name="connsiteX6" fmla="*/ 287274 w 390525"/>
                <a:gd name="connsiteY6" fmla="*/ 67342 h 180975"/>
                <a:gd name="connsiteX7" fmla="*/ 305562 w 390525"/>
                <a:gd name="connsiteY7" fmla="*/ 74581 h 180975"/>
                <a:gd name="connsiteX8" fmla="*/ 244126 w 390525"/>
                <a:gd name="connsiteY8" fmla="*/ 119539 h 180975"/>
                <a:gd name="connsiteX9" fmla="*/ 241364 w 390525"/>
                <a:gd name="connsiteY9" fmla="*/ 116300 h 180975"/>
                <a:gd name="connsiteX10" fmla="*/ 222695 w 390525"/>
                <a:gd name="connsiteY10" fmla="*/ 108585 h 180975"/>
                <a:gd name="connsiteX11" fmla="*/ 169831 w 390525"/>
                <a:gd name="connsiteY11" fmla="*/ 108585 h 180975"/>
                <a:gd name="connsiteX12" fmla="*/ 151448 w 390525"/>
                <a:gd name="connsiteY12" fmla="*/ 116205 h 180975"/>
                <a:gd name="connsiteX13" fmla="*/ 148685 w 390525"/>
                <a:gd name="connsiteY13" fmla="*/ 119539 h 180975"/>
                <a:gd name="connsiteX14" fmla="*/ 87344 w 390525"/>
                <a:gd name="connsiteY14" fmla="*/ 74581 h 180975"/>
                <a:gd name="connsiteX15" fmla="*/ 105632 w 390525"/>
                <a:gd name="connsiteY15" fmla="*/ 67342 h 180975"/>
                <a:gd name="connsiteX16" fmla="*/ 111633 w 390525"/>
                <a:gd name="connsiteY16" fmla="*/ 57436 h 180975"/>
                <a:gd name="connsiteX17" fmla="*/ 111633 w 390525"/>
                <a:gd name="connsiteY17" fmla="*/ 33147 h 180975"/>
                <a:gd name="connsiteX18" fmla="*/ 104013 w 390525"/>
                <a:gd name="connsiteY18" fmla="*/ 14859 h 180975"/>
                <a:gd name="connsiteX19" fmla="*/ 85344 w 390525"/>
                <a:gd name="connsiteY19" fmla="*/ 7144 h 180975"/>
                <a:gd name="connsiteX20" fmla="*/ 33147 w 390525"/>
                <a:gd name="connsiteY20" fmla="*/ 7144 h 180975"/>
                <a:gd name="connsiteX21" fmla="*/ 14764 w 390525"/>
                <a:gd name="connsiteY21" fmla="*/ 14764 h 180975"/>
                <a:gd name="connsiteX22" fmla="*/ 7144 w 390525"/>
                <a:gd name="connsiteY22" fmla="*/ 33147 h 180975"/>
                <a:gd name="connsiteX23" fmla="*/ 7144 w 390525"/>
                <a:gd name="connsiteY23" fmla="*/ 57436 h 180975"/>
                <a:gd name="connsiteX24" fmla="*/ 13145 w 390525"/>
                <a:gd name="connsiteY24" fmla="*/ 67246 h 180975"/>
                <a:gd name="connsiteX25" fmla="*/ 59531 w 390525"/>
                <a:gd name="connsiteY25" fmla="*/ 78486 h 180975"/>
                <a:gd name="connsiteX26" fmla="*/ 63151 w 390525"/>
                <a:gd name="connsiteY26" fmla="*/ 78391 h 180975"/>
                <a:gd name="connsiteX27" fmla="*/ 144018 w 390525"/>
                <a:gd name="connsiteY27" fmla="*/ 141256 h 180975"/>
                <a:gd name="connsiteX28" fmla="*/ 144018 w 390525"/>
                <a:gd name="connsiteY28" fmla="*/ 158591 h 180975"/>
                <a:gd name="connsiteX29" fmla="*/ 150019 w 390525"/>
                <a:gd name="connsiteY29" fmla="*/ 168497 h 180975"/>
                <a:gd name="connsiteX30" fmla="*/ 196501 w 390525"/>
                <a:gd name="connsiteY30" fmla="*/ 179737 h 180975"/>
                <a:gd name="connsiteX31" fmla="*/ 242983 w 390525"/>
                <a:gd name="connsiteY31" fmla="*/ 168497 h 180975"/>
                <a:gd name="connsiteX32" fmla="*/ 248984 w 390525"/>
                <a:gd name="connsiteY32" fmla="*/ 158591 h 180975"/>
                <a:gd name="connsiteX33" fmla="*/ 248984 w 390525"/>
                <a:gd name="connsiteY33" fmla="*/ 141256 h 180975"/>
                <a:gd name="connsiteX34" fmla="*/ 329851 w 390525"/>
                <a:gd name="connsiteY34" fmla="*/ 78391 h 180975"/>
                <a:gd name="connsiteX35" fmla="*/ 333470 w 390525"/>
                <a:gd name="connsiteY35" fmla="*/ 78486 h 180975"/>
                <a:gd name="connsiteX36" fmla="*/ 379857 w 390525"/>
                <a:gd name="connsiteY36" fmla="*/ 67246 h 180975"/>
                <a:gd name="connsiteX37" fmla="*/ 385858 w 390525"/>
                <a:gd name="connsiteY37" fmla="*/ 57436 h 180975"/>
                <a:gd name="connsiteX38" fmla="*/ 385858 w 390525"/>
                <a:gd name="connsiteY38" fmla="*/ 33242 h 180975"/>
                <a:gd name="connsiteX39" fmla="*/ 378809 w 390525"/>
                <a:gd name="connsiteY39" fmla="*/ 14859 h 180975"/>
                <a:gd name="connsiteX40" fmla="*/ 29623 w 390525"/>
                <a:gd name="connsiteY40" fmla="*/ 33052 h 180975"/>
                <a:gd name="connsiteX41" fmla="*/ 33338 w 390525"/>
                <a:gd name="connsiteY41" fmla="*/ 29337 h 180975"/>
                <a:gd name="connsiteX42" fmla="*/ 86297 w 390525"/>
                <a:gd name="connsiteY42" fmla="*/ 29337 h 180975"/>
                <a:gd name="connsiteX43" fmla="*/ 90297 w 390525"/>
                <a:gd name="connsiteY43" fmla="*/ 33052 h 180975"/>
                <a:gd name="connsiteX44" fmla="*/ 90297 w 390525"/>
                <a:gd name="connsiteY44" fmla="*/ 50197 h 180975"/>
                <a:gd name="connsiteX45" fmla="*/ 60008 w 390525"/>
                <a:gd name="connsiteY45" fmla="*/ 56197 h 180975"/>
                <a:gd name="connsiteX46" fmla="*/ 29718 w 390525"/>
                <a:gd name="connsiteY46" fmla="*/ 50197 h 180975"/>
                <a:gd name="connsiteX47" fmla="*/ 29623 w 390525"/>
                <a:gd name="connsiteY47" fmla="*/ 33052 h 180975"/>
                <a:gd name="connsiteX48" fmla="*/ 227267 w 390525"/>
                <a:gd name="connsiteY48" fmla="*/ 151638 h 180975"/>
                <a:gd name="connsiteX49" fmla="*/ 196977 w 390525"/>
                <a:gd name="connsiteY49" fmla="*/ 157544 h 180975"/>
                <a:gd name="connsiteX50" fmla="*/ 166688 w 390525"/>
                <a:gd name="connsiteY50" fmla="*/ 151638 h 180975"/>
                <a:gd name="connsiteX51" fmla="*/ 166688 w 390525"/>
                <a:gd name="connsiteY51" fmla="*/ 134493 h 180975"/>
                <a:gd name="connsiteX52" fmla="*/ 170402 w 390525"/>
                <a:gd name="connsiteY52" fmla="*/ 130778 h 180975"/>
                <a:gd name="connsiteX53" fmla="*/ 223361 w 390525"/>
                <a:gd name="connsiteY53" fmla="*/ 130778 h 180975"/>
                <a:gd name="connsiteX54" fmla="*/ 227362 w 390525"/>
                <a:gd name="connsiteY54" fmla="*/ 134493 h 180975"/>
                <a:gd name="connsiteX55" fmla="*/ 227267 w 390525"/>
                <a:gd name="connsiteY55" fmla="*/ 151638 h 180975"/>
                <a:gd name="connsiteX56" fmla="*/ 364141 w 390525"/>
                <a:gd name="connsiteY56" fmla="*/ 50197 h 180975"/>
                <a:gd name="connsiteX57" fmla="*/ 333851 w 390525"/>
                <a:gd name="connsiteY57" fmla="*/ 56102 h 180975"/>
                <a:gd name="connsiteX58" fmla="*/ 303562 w 390525"/>
                <a:gd name="connsiteY58" fmla="*/ 50197 h 180975"/>
                <a:gd name="connsiteX59" fmla="*/ 303562 w 390525"/>
                <a:gd name="connsiteY59" fmla="*/ 33052 h 180975"/>
                <a:gd name="connsiteX60" fmla="*/ 307277 w 390525"/>
                <a:gd name="connsiteY60" fmla="*/ 29337 h 180975"/>
                <a:gd name="connsiteX61" fmla="*/ 360236 w 390525"/>
                <a:gd name="connsiteY61" fmla="*/ 29337 h 180975"/>
                <a:gd name="connsiteX62" fmla="*/ 364236 w 390525"/>
                <a:gd name="connsiteY62" fmla="*/ 33052 h 180975"/>
                <a:gd name="connsiteX63" fmla="*/ 364141 w 390525"/>
                <a:gd name="connsiteY63" fmla="*/ 50197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90525" h="180975">
                  <a:moveTo>
                    <a:pt x="378809" y="14859"/>
                  </a:moveTo>
                  <a:cubicBezTo>
                    <a:pt x="373856" y="9906"/>
                    <a:pt x="367094" y="7144"/>
                    <a:pt x="360236" y="7144"/>
                  </a:cubicBezTo>
                  <a:cubicBezTo>
                    <a:pt x="342614" y="7144"/>
                    <a:pt x="324803" y="7144"/>
                    <a:pt x="307181" y="7144"/>
                  </a:cubicBezTo>
                  <a:cubicBezTo>
                    <a:pt x="300228" y="7144"/>
                    <a:pt x="293751" y="9811"/>
                    <a:pt x="288798" y="14764"/>
                  </a:cubicBezTo>
                  <a:cubicBezTo>
                    <a:pt x="283940" y="19717"/>
                    <a:pt x="281178" y="26194"/>
                    <a:pt x="281178" y="33147"/>
                  </a:cubicBezTo>
                  <a:lnTo>
                    <a:pt x="281178" y="57436"/>
                  </a:lnTo>
                  <a:cubicBezTo>
                    <a:pt x="281178" y="61627"/>
                    <a:pt x="283559" y="65437"/>
                    <a:pt x="287274" y="67342"/>
                  </a:cubicBezTo>
                  <a:cubicBezTo>
                    <a:pt x="293084" y="70295"/>
                    <a:pt x="299180" y="72771"/>
                    <a:pt x="305562" y="74581"/>
                  </a:cubicBezTo>
                  <a:cubicBezTo>
                    <a:pt x="289751" y="95060"/>
                    <a:pt x="268510" y="110585"/>
                    <a:pt x="244126" y="119539"/>
                  </a:cubicBezTo>
                  <a:cubicBezTo>
                    <a:pt x="243269" y="118396"/>
                    <a:pt x="242411" y="117348"/>
                    <a:pt x="241364" y="116300"/>
                  </a:cubicBezTo>
                  <a:cubicBezTo>
                    <a:pt x="236411" y="111347"/>
                    <a:pt x="229648" y="108585"/>
                    <a:pt x="222695" y="108585"/>
                  </a:cubicBezTo>
                  <a:cubicBezTo>
                    <a:pt x="205073" y="108585"/>
                    <a:pt x="187452" y="108585"/>
                    <a:pt x="169831" y="108585"/>
                  </a:cubicBezTo>
                  <a:cubicBezTo>
                    <a:pt x="162878" y="108585"/>
                    <a:pt x="156401" y="111252"/>
                    <a:pt x="151448" y="116205"/>
                  </a:cubicBezTo>
                  <a:cubicBezTo>
                    <a:pt x="150400" y="117253"/>
                    <a:pt x="149447" y="118396"/>
                    <a:pt x="148685" y="119539"/>
                  </a:cubicBezTo>
                  <a:cubicBezTo>
                    <a:pt x="124397" y="110585"/>
                    <a:pt x="103156" y="94964"/>
                    <a:pt x="87344" y="74581"/>
                  </a:cubicBezTo>
                  <a:cubicBezTo>
                    <a:pt x="93631" y="72771"/>
                    <a:pt x="99822" y="70390"/>
                    <a:pt x="105632" y="67342"/>
                  </a:cubicBezTo>
                  <a:cubicBezTo>
                    <a:pt x="109347" y="65437"/>
                    <a:pt x="111633" y="61627"/>
                    <a:pt x="111633" y="57436"/>
                  </a:cubicBezTo>
                  <a:lnTo>
                    <a:pt x="111633" y="33147"/>
                  </a:lnTo>
                  <a:cubicBezTo>
                    <a:pt x="111633" y="26289"/>
                    <a:pt x="108966" y="19812"/>
                    <a:pt x="104013" y="14859"/>
                  </a:cubicBezTo>
                  <a:cubicBezTo>
                    <a:pt x="99060" y="9906"/>
                    <a:pt x="92297" y="7144"/>
                    <a:pt x="85344" y="7144"/>
                  </a:cubicBezTo>
                  <a:cubicBezTo>
                    <a:pt x="67723" y="7144"/>
                    <a:pt x="50673" y="7144"/>
                    <a:pt x="33147" y="7144"/>
                  </a:cubicBezTo>
                  <a:cubicBezTo>
                    <a:pt x="26194" y="7144"/>
                    <a:pt x="19717" y="9811"/>
                    <a:pt x="14764" y="14764"/>
                  </a:cubicBezTo>
                  <a:cubicBezTo>
                    <a:pt x="9906" y="19717"/>
                    <a:pt x="7144" y="26194"/>
                    <a:pt x="7144" y="33147"/>
                  </a:cubicBezTo>
                  <a:lnTo>
                    <a:pt x="7144" y="57436"/>
                  </a:lnTo>
                  <a:cubicBezTo>
                    <a:pt x="7144" y="61627"/>
                    <a:pt x="9430" y="65437"/>
                    <a:pt x="13145" y="67246"/>
                  </a:cubicBezTo>
                  <a:cubicBezTo>
                    <a:pt x="27337" y="74581"/>
                    <a:pt x="43434" y="78486"/>
                    <a:pt x="59531" y="78486"/>
                  </a:cubicBezTo>
                  <a:cubicBezTo>
                    <a:pt x="60770" y="78486"/>
                    <a:pt x="61913" y="78486"/>
                    <a:pt x="63151" y="78391"/>
                  </a:cubicBezTo>
                  <a:cubicBezTo>
                    <a:pt x="82487" y="107728"/>
                    <a:pt x="110871" y="129730"/>
                    <a:pt x="144018" y="141256"/>
                  </a:cubicBezTo>
                  <a:lnTo>
                    <a:pt x="144018" y="158591"/>
                  </a:lnTo>
                  <a:cubicBezTo>
                    <a:pt x="144018" y="162782"/>
                    <a:pt x="146399" y="166592"/>
                    <a:pt x="150019" y="168497"/>
                  </a:cubicBezTo>
                  <a:cubicBezTo>
                    <a:pt x="164306" y="175831"/>
                    <a:pt x="180404" y="179737"/>
                    <a:pt x="196501" y="179737"/>
                  </a:cubicBezTo>
                  <a:cubicBezTo>
                    <a:pt x="212598" y="179737"/>
                    <a:pt x="228695" y="175831"/>
                    <a:pt x="242983" y="168497"/>
                  </a:cubicBezTo>
                  <a:cubicBezTo>
                    <a:pt x="246698" y="166592"/>
                    <a:pt x="248984" y="162782"/>
                    <a:pt x="248984" y="158591"/>
                  </a:cubicBezTo>
                  <a:lnTo>
                    <a:pt x="248984" y="141256"/>
                  </a:lnTo>
                  <a:cubicBezTo>
                    <a:pt x="282131" y="129730"/>
                    <a:pt x="310515" y="107632"/>
                    <a:pt x="329851" y="78391"/>
                  </a:cubicBezTo>
                  <a:cubicBezTo>
                    <a:pt x="331089" y="78391"/>
                    <a:pt x="332232" y="78486"/>
                    <a:pt x="333470" y="78486"/>
                  </a:cubicBezTo>
                  <a:cubicBezTo>
                    <a:pt x="349568" y="78486"/>
                    <a:pt x="365570" y="74581"/>
                    <a:pt x="379857" y="67246"/>
                  </a:cubicBezTo>
                  <a:cubicBezTo>
                    <a:pt x="383572" y="65341"/>
                    <a:pt x="385858" y="61531"/>
                    <a:pt x="385858" y="57436"/>
                  </a:cubicBezTo>
                  <a:lnTo>
                    <a:pt x="385858" y="33242"/>
                  </a:lnTo>
                  <a:cubicBezTo>
                    <a:pt x="386429" y="26194"/>
                    <a:pt x="383762" y="19717"/>
                    <a:pt x="378809" y="14859"/>
                  </a:cubicBezTo>
                  <a:close/>
                  <a:moveTo>
                    <a:pt x="29623" y="33052"/>
                  </a:moveTo>
                  <a:cubicBezTo>
                    <a:pt x="29623" y="31052"/>
                    <a:pt x="31337" y="29337"/>
                    <a:pt x="33338" y="29337"/>
                  </a:cubicBezTo>
                  <a:cubicBezTo>
                    <a:pt x="50959" y="29337"/>
                    <a:pt x="68675" y="29337"/>
                    <a:pt x="86297" y="29337"/>
                  </a:cubicBezTo>
                  <a:cubicBezTo>
                    <a:pt x="88297" y="29337"/>
                    <a:pt x="90297" y="30956"/>
                    <a:pt x="90297" y="33052"/>
                  </a:cubicBezTo>
                  <a:lnTo>
                    <a:pt x="90297" y="50197"/>
                  </a:lnTo>
                  <a:cubicBezTo>
                    <a:pt x="80677" y="54197"/>
                    <a:pt x="70580" y="56197"/>
                    <a:pt x="60008" y="56197"/>
                  </a:cubicBezTo>
                  <a:cubicBezTo>
                    <a:pt x="49435" y="56197"/>
                    <a:pt x="39243" y="54197"/>
                    <a:pt x="29718" y="50197"/>
                  </a:cubicBezTo>
                  <a:lnTo>
                    <a:pt x="29623" y="33052"/>
                  </a:lnTo>
                  <a:close/>
                  <a:moveTo>
                    <a:pt x="227267" y="151638"/>
                  </a:moveTo>
                  <a:cubicBezTo>
                    <a:pt x="217646" y="155543"/>
                    <a:pt x="207550" y="157544"/>
                    <a:pt x="196977" y="157544"/>
                  </a:cubicBezTo>
                  <a:cubicBezTo>
                    <a:pt x="186404" y="157544"/>
                    <a:pt x="176213" y="155543"/>
                    <a:pt x="166688" y="151638"/>
                  </a:cubicBezTo>
                  <a:lnTo>
                    <a:pt x="166688" y="134493"/>
                  </a:lnTo>
                  <a:cubicBezTo>
                    <a:pt x="166688" y="132493"/>
                    <a:pt x="168402" y="130778"/>
                    <a:pt x="170402" y="130778"/>
                  </a:cubicBezTo>
                  <a:cubicBezTo>
                    <a:pt x="188024" y="130778"/>
                    <a:pt x="205740" y="130778"/>
                    <a:pt x="223361" y="130778"/>
                  </a:cubicBezTo>
                  <a:cubicBezTo>
                    <a:pt x="225362" y="130778"/>
                    <a:pt x="227362" y="132397"/>
                    <a:pt x="227362" y="134493"/>
                  </a:cubicBezTo>
                  <a:lnTo>
                    <a:pt x="227267" y="151638"/>
                  </a:lnTo>
                  <a:close/>
                  <a:moveTo>
                    <a:pt x="364141" y="50197"/>
                  </a:moveTo>
                  <a:cubicBezTo>
                    <a:pt x="354521" y="54197"/>
                    <a:pt x="344424" y="56102"/>
                    <a:pt x="333851" y="56102"/>
                  </a:cubicBezTo>
                  <a:cubicBezTo>
                    <a:pt x="323279" y="56102"/>
                    <a:pt x="313087" y="54102"/>
                    <a:pt x="303562" y="50197"/>
                  </a:cubicBezTo>
                  <a:lnTo>
                    <a:pt x="303562" y="33052"/>
                  </a:lnTo>
                  <a:cubicBezTo>
                    <a:pt x="303562" y="31052"/>
                    <a:pt x="305276" y="29337"/>
                    <a:pt x="307277" y="29337"/>
                  </a:cubicBezTo>
                  <a:cubicBezTo>
                    <a:pt x="322612" y="29337"/>
                    <a:pt x="357950" y="29337"/>
                    <a:pt x="360236" y="29337"/>
                  </a:cubicBezTo>
                  <a:cubicBezTo>
                    <a:pt x="362236" y="29337"/>
                    <a:pt x="364236" y="31052"/>
                    <a:pt x="364236" y="33052"/>
                  </a:cubicBezTo>
                  <a:lnTo>
                    <a:pt x="364141" y="50197"/>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sp>
        <p:nvSpPr>
          <p:cNvPr id="94" name="자유형: 도형 444"/>
          <p:cNvSpPr/>
          <p:nvPr/>
        </p:nvSpPr>
        <p:spPr>
          <a:xfrm>
            <a:off x="3727168" y="1588606"/>
            <a:ext cx="299256" cy="299256"/>
          </a:xfrm>
          <a:custGeom>
            <a:avLst/>
            <a:gdLst>
              <a:gd name="connsiteX0" fmla="*/ 370998 w 390525"/>
              <a:gd name="connsiteY0" fmla="*/ 123634 h 390525"/>
              <a:gd name="connsiteX1" fmla="*/ 195834 w 390525"/>
              <a:gd name="connsiteY1" fmla="*/ 7144 h 390525"/>
              <a:gd name="connsiteX2" fmla="*/ 7144 w 390525"/>
              <a:gd name="connsiteY2" fmla="*/ 197358 h 390525"/>
              <a:gd name="connsiteX3" fmla="*/ 195834 w 390525"/>
              <a:gd name="connsiteY3" fmla="*/ 386048 h 390525"/>
              <a:gd name="connsiteX4" fmla="*/ 386048 w 390525"/>
              <a:gd name="connsiteY4" fmla="*/ 197358 h 390525"/>
              <a:gd name="connsiteX5" fmla="*/ 370998 w 390525"/>
              <a:gd name="connsiteY5" fmla="*/ 123634 h 390525"/>
              <a:gd name="connsiteX6" fmla="*/ 354044 w 390525"/>
              <a:gd name="connsiteY6" fmla="*/ 140779 h 390525"/>
              <a:gd name="connsiteX7" fmla="*/ 285369 w 390525"/>
              <a:gd name="connsiteY7" fmla="*/ 107823 h 390525"/>
              <a:gd name="connsiteX8" fmla="*/ 252317 w 390525"/>
              <a:gd name="connsiteY8" fmla="*/ 39148 h 390525"/>
              <a:gd name="connsiteX9" fmla="*/ 354044 w 390525"/>
              <a:gd name="connsiteY9" fmla="*/ 140779 h 390525"/>
              <a:gd name="connsiteX10" fmla="*/ 286321 w 390525"/>
              <a:gd name="connsiteY10" fmla="*/ 186214 h 390525"/>
              <a:gd name="connsiteX11" fmla="*/ 297275 w 390525"/>
              <a:gd name="connsiteY11" fmla="*/ 197263 h 390525"/>
              <a:gd name="connsiteX12" fmla="*/ 286321 w 390525"/>
              <a:gd name="connsiteY12" fmla="*/ 208312 h 390525"/>
              <a:gd name="connsiteX13" fmla="*/ 286226 w 390525"/>
              <a:gd name="connsiteY13" fmla="*/ 208312 h 390525"/>
              <a:gd name="connsiteX14" fmla="*/ 285655 w 390525"/>
              <a:gd name="connsiteY14" fmla="*/ 208312 h 390525"/>
              <a:gd name="connsiteX15" fmla="*/ 275082 w 390525"/>
              <a:gd name="connsiteY15" fmla="*/ 197263 h 390525"/>
              <a:gd name="connsiteX16" fmla="*/ 275082 w 390525"/>
              <a:gd name="connsiteY16" fmla="*/ 197263 h 390525"/>
              <a:gd name="connsiteX17" fmla="*/ 275082 w 390525"/>
              <a:gd name="connsiteY17" fmla="*/ 197263 h 390525"/>
              <a:gd name="connsiteX18" fmla="*/ 285369 w 390525"/>
              <a:gd name="connsiteY18" fmla="*/ 186214 h 390525"/>
              <a:gd name="connsiteX19" fmla="*/ 285464 w 390525"/>
              <a:gd name="connsiteY19" fmla="*/ 186214 h 390525"/>
              <a:gd name="connsiteX20" fmla="*/ 286131 w 390525"/>
              <a:gd name="connsiteY20" fmla="*/ 186214 h 390525"/>
              <a:gd name="connsiteX21" fmla="*/ 286321 w 390525"/>
              <a:gd name="connsiteY21" fmla="*/ 186214 h 390525"/>
              <a:gd name="connsiteX22" fmla="*/ 206978 w 390525"/>
              <a:gd name="connsiteY22" fmla="*/ 31147 h 390525"/>
              <a:gd name="connsiteX23" fmla="*/ 260318 w 390525"/>
              <a:gd name="connsiteY23" fmla="*/ 101822 h 390525"/>
              <a:gd name="connsiteX24" fmla="*/ 206978 w 390525"/>
              <a:gd name="connsiteY24" fmla="*/ 96012 h 390525"/>
              <a:gd name="connsiteX25" fmla="*/ 206978 w 390525"/>
              <a:gd name="connsiteY25" fmla="*/ 31147 h 390525"/>
              <a:gd name="connsiteX26" fmla="*/ 206978 w 390525"/>
              <a:gd name="connsiteY26" fmla="*/ 118300 h 390525"/>
              <a:gd name="connsiteX27" fmla="*/ 267176 w 390525"/>
              <a:gd name="connsiteY27" fmla="*/ 126016 h 390525"/>
              <a:gd name="connsiteX28" fmla="*/ 273653 w 390525"/>
              <a:gd name="connsiteY28" fmla="*/ 166497 h 390525"/>
              <a:gd name="connsiteX29" fmla="*/ 254794 w 390525"/>
              <a:gd name="connsiteY29" fmla="*/ 186214 h 390525"/>
              <a:gd name="connsiteX30" fmla="*/ 206978 w 390525"/>
              <a:gd name="connsiteY30" fmla="*/ 186214 h 390525"/>
              <a:gd name="connsiteX31" fmla="*/ 206978 w 390525"/>
              <a:gd name="connsiteY31" fmla="*/ 118300 h 390525"/>
              <a:gd name="connsiteX32" fmla="*/ 206978 w 390525"/>
              <a:gd name="connsiteY32" fmla="*/ 208407 h 390525"/>
              <a:gd name="connsiteX33" fmla="*/ 254794 w 390525"/>
              <a:gd name="connsiteY33" fmla="*/ 208407 h 390525"/>
              <a:gd name="connsiteX34" fmla="*/ 273653 w 390525"/>
              <a:gd name="connsiteY34" fmla="*/ 228124 h 390525"/>
              <a:gd name="connsiteX35" fmla="*/ 267462 w 390525"/>
              <a:gd name="connsiteY35" fmla="*/ 267176 h 390525"/>
              <a:gd name="connsiteX36" fmla="*/ 226695 w 390525"/>
              <a:gd name="connsiteY36" fmla="*/ 273558 h 390525"/>
              <a:gd name="connsiteX37" fmla="*/ 206883 w 390525"/>
              <a:gd name="connsiteY37" fmla="*/ 254603 h 390525"/>
              <a:gd name="connsiteX38" fmla="*/ 206883 w 390525"/>
              <a:gd name="connsiteY38" fmla="*/ 208407 h 390525"/>
              <a:gd name="connsiteX39" fmla="*/ 139255 w 390525"/>
              <a:gd name="connsiteY39" fmla="*/ 39338 h 390525"/>
              <a:gd name="connsiteX40" fmla="*/ 119063 w 390525"/>
              <a:gd name="connsiteY40" fmla="*/ 73819 h 390525"/>
              <a:gd name="connsiteX41" fmla="*/ 118110 w 390525"/>
              <a:gd name="connsiteY41" fmla="*/ 73819 h 390525"/>
              <a:gd name="connsiteX42" fmla="*/ 85630 w 390525"/>
              <a:gd name="connsiteY42" fmla="*/ 114395 h 390525"/>
              <a:gd name="connsiteX43" fmla="*/ 39338 w 390525"/>
              <a:gd name="connsiteY43" fmla="*/ 139922 h 390525"/>
              <a:gd name="connsiteX44" fmla="*/ 139255 w 390525"/>
              <a:gd name="connsiteY44" fmla="*/ 39338 h 390525"/>
              <a:gd name="connsiteX45" fmla="*/ 129254 w 390525"/>
              <a:gd name="connsiteY45" fmla="*/ 107061 h 390525"/>
              <a:gd name="connsiteX46" fmla="*/ 118110 w 390525"/>
              <a:gd name="connsiteY46" fmla="*/ 118205 h 390525"/>
              <a:gd name="connsiteX47" fmla="*/ 106966 w 390525"/>
              <a:gd name="connsiteY47" fmla="*/ 107061 h 390525"/>
              <a:gd name="connsiteX48" fmla="*/ 118110 w 390525"/>
              <a:gd name="connsiteY48" fmla="*/ 95917 h 390525"/>
              <a:gd name="connsiteX49" fmla="*/ 129254 w 390525"/>
              <a:gd name="connsiteY49" fmla="*/ 107061 h 390525"/>
              <a:gd name="connsiteX50" fmla="*/ 97917 w 390525"/>
              <a:gd name="connsiteY50" fmla="*/ 133541 h 390525"/>
              <a:gd name="connsiteX51" fmla="*/ 101060 w 390525"/>
              <a:gd name="connsiteY51" fmla="*/ 135636 h 390525"/>
              <a:gd name="connsiteX52" fmla="*/ 96107 w 390525"/>
              <a:gd name="connsiteY52" fmla="*/ 186309 h 390525"/>
              <a:gd name="connsiteX53" fmla="*/ 31146 w 390525"/>
              <a:gd name="connsiteY53" fmla="*/ 186309 h 390525"/>
              <a:gd name="connsiteX54" fmla="*/ 97917 w 390525"/>
              <a:gd name="connsiteY54" fmla="*/ 133541 h 390525"/>
              <a:gd name="connsiteX55" fmla="*/ 96107 w 390525"/>
              <a:gd name="connsiteY55" fmla="*/ 208407 h 390525"/>
              <a:gd name="connsiteX56" fmla="*/ 101536 w 390525"/>
              <a:gd name="connsiteY56" fmla="*/ 260890 h 390525"/>
              <a:gd name="connsiteX57" fmla="*/ 31146 w 390525"/>
              <a:gd name="connsiteY57" fmla="*/ 208407 h 390525"/>
              <a:gd name="connsiteX58" fmla="*/ 96107 w 390525"/>
              <a:gd name="connsiteY58" fmla="*/ 208407 h 390525"/>
              <a:gd name="connsiteX59" fmla="*/ 39148 w 390525"/>
              <a:gd name="connsiteY59" fmla="*/ 253746 h 390525"/>
              <a:gd name="connsiteX60" fmla="*/ 107156 w 390525"/>
              <a:gd name="connsiteY60" fmla="*/ 285845 h 390525"/>
              <a:gd name="connsiteX61" fmla="*/ 139351 w 390525"/>
              <a:gd name="connsiteY61" fmla="*/ 354044 h 390525"/>
              <a:gd name="connsiteX62" fmla="*/ 39148 w 390525"/>
              <a:gd name="connsiteY62" fmla="*/ 253746 h 390525"/>
              <a:gd name="connsiteX63" fmla="*/ 184785 w 390525"/>
              <a:gd name="connsiteY63" fmla="*/ 361950 h 390525"/>
              <a:gd name="connsiteX64" fmla="*/ 132207 w 390525"/>
              <a:gd name="connsiteY64" fmla="*/ 291560 h 390525"/>
              <a:gd name="connsiteX65" fmla="*/ 164020 w 390525"/>
              <a:gd name="connsiteY65" fmla="*/ 295846 h 390525"/>
              <a:gd name="connsiteX66" fmla="*/ 184785 w 390525"/>
              <a:gd name="connsiteY66" fmla="*/ 317563 h 390525"/>
              <a:gd name="connsiteX67" fmla="*/ 184785 w 390525"/>
              <a:gd name="connsiteY67" fmla="*/ 361950 h 390525"/>
              <a:gd name="connsiteX68" fmla="*/ 184785 w 390525"/>
              <a:gd name="connsiteY68" fmla="*/ 254794 h 390525"/>
              <a:gd name="connsiteX69" fmla="*/ 164972 w 390525"/>
              <a:gd name="connsiteY69" fmla="*/ 273653 h 390525"/>
              <a:gd name="connsiteX70" fmla="*/ 125539 w 390525"/>
              <a:gd name="connsiteY70" fmla="*/ 267557 h 390525"/>
              <a:gd name="connsiteX71" fmla="*/ 118300 w 390525"/>
              <a:gd name="connsiteY71" fmla="*/ 208502 h 390525"/>
              <a:gd name="connsiteX72" fmla="*/ 184689 w 390525"/>
              <a:gd name="connsiteY72" fmla="*/ 208502 h 390525"/>
              <a:gd name="connsiteX73" fmla="*/ 184689 w 390525"/>
              <a:gd name="connsiteY73" fmla="*/ 254794 h 390525"/>
              <a:gd name="connsiteX74" fmla="*/ 184785 w 390525"/>
              <a:gd name="connsiteY74" fmla="*/ 186214 h 390525"/>
              <a:gd name="connsiteX75" fmla="*/ 118396 w 390525"/>
              <a:gd name="connsiteY75" fmla="*/ 186214 h 390525"/>
              <a:gd name="connsiteX76" fmla="*/ 122872 w 390525"/>
              <a:gd name="connsiteY76" fmla="*/ 140017 h 390525"/>
              <a:gd name="connsiteX77" fmla="*/ 148209 w 390525"/>
              <a:gd name="connsiteY77" fmla="*/ 121539 h 390525"/>
              <a:gd name="connsiteX78" fmla="*/ 184785 w 390525"/>
              <a:gd name="connsiteY78" fmla="*/ 118396 h 390525"/>
              <a:gd name="connsiteX79" fmla="*/ 184785 w 390525"/>
              <a:gd name="connsiteY79" fmla="*/ 186214 h 390525"/>
              <a:gd name="connsiteX80" fmla="*/ 184785 w 390525"/>
              <a:gd name="connsiteY80" fmla="*/ 96107 h 390525"/>
              <a:gd name="connsiteX81" fmla="*/ 150400 w 390525"/>
              <a:gd name="connsiteY81" fmla="*/ 98774 h 390525"/>
              <a:gd name="connsiteX82" fmla="*/ 139827 w 390525"/>
              <a:gd name="connsiteY82" fmla="*/ 81820 h 390525"/>
              <a:gd name="connsiteX83" fmla="*/ 184689 w 390525"/>
              <a:gd name="connsiteY83" fmla="*/ 31242 h 390525"/>
              <a:gd name="connsiteX84" fmla="*/ 184689 w 390525"/>
              <a:gd name="connsiteY84" fmla="*/ 96107 h 390525"/>
              <a:gd name="connsiteX85" fmla="*/ 195834 w 390525"/>
              <a:gd name="connsiteY85" fmla="*/ 297275 h 390525"/>
              <a:gd name="connsiteX86" fmla="*/ 184785 w 390525"/>
              <a:gd name="connsiteY86" fmla="*/ 286321 h 390525"/>
              <a:gd name="connsiteX87" fmla="*/ 184785 w 390525"/>
              <a:gd name="connsiteY87" fmla="*/ 286226 h 390525"/>
              <a:gd name="connsiteX88" fmla="*/ 184785 w 390525"/>
              <a:gd name="connsiteY88" fmla="*/ 285655 h 390525"/>
              <a:gd name="connsiteX89" fmla="*/ 195834 w 390525"/>
              <a:gd name="connsiteY89" fmla="*/ 275082 h 390525"/>
              <a:gd name="connsiteX90" fmla="*/ 206883 w 390525"/>
              <a:gd name="connsiteY90" fmla="*/ 285655 h 390525"/>
              <a:gd name="connsiteX91" fmla="*/ 206883 w 390525"/>
              <a:gd name="connsiteY91" fmla="*/ 286226 h 390525"/>
              <a:gd name="connsiteX92" fmla="*/ 206883 w 390525"/>
              <a:gd name="connsiteY92" fmla="*/ 286321 h 390525"/>
              <a:gd name="connsiteX93" fmla="*/ 195834 w 390525"/>
              <a:gd name="connsiteY93" fmla="*/ 297275 h 390525"/>
              <a:gd name="connsiteX94" fmla="*/ 206978 w 390525"/>
              <a:gd name="connsiteY94" fmla="*/ 362045 h 390525"/>
              <a:gd name="connsiteX95" fmla="*/ 206978 w 390525"/>
              <a:gd name="connsiteY95" fmla="*/ 317563 h 390525"/>
              <a:gd name="connsiteX96" fmla="*/ 227743 w 390525"/>
              <a:gd name="connsiteY96" fmla="*/ 295846 h 390525"/>
              <a:gd name="connsiteX97" fmla="*/ 260699 w 390525"/>
              <a:gd name="connsiteY97" fmla="*/ 291370 h 390525"/>
              <a:gd name="connsiteX98" fmla="*/ 206978 w 390525"/>
              <a:gd name="connsiteY98" fmla="*/ 362045 h 390525"/>
              <a:gd name="connsiteX99" fmla="*/ 252793 w 390525"/>
              <a:gd name="connsiteY99" fmla="*/ 354044 h 390525"/>
              <a:gd name="connsiteX100" fmla="*/ 285655 w 390525"/>
              <a:gd name="connsiteY100" fmla="*/ 285655 h 390525"/>
              <a:gd name="connsiteX101" fmla="*/ 354044 w 390525"/>
              <a:gd name="connsiteY101" fmla="*/ 253460 h 390525"/>
              <a:gd name="connsiteX102" fmla="*/ 252793 w 390525"/>
              <a:gd name="connsiteY102" fmla="*/ 354044 h 390525"/>
              <a:gd name="connsiteX103" fmla="*/ 291560 w 390525"/>
              <a:gd name="connsiteY103" fmla="*/ 260795 h 390525"/>
              <a:gd name="connsiteX104" fmla="*/ 295846 w 390525"/>
              <a:gd name="connsiteY104" fmla="*/ 229362 h 390525"/>
              <a:gd name="connsiteX105" fmla="*/ 317563 w 390525"/>
              <a:gd name="connsiteY105" fmla="*/ 208502 h 390525"/>
              <a:gd name="connsiteX106" fmla="*/ 361950 w 390525"/>
              <a:gd name="connsiteY106" fmla="*/ 208502 h 390525"/>
              <a:gd name="connsiteX107" fmla="*/ 291560 w 390525"/>
              <a:gd name="connsiteY107" fmla="*/ 260795 h 390525"/>
              <a:gd name="connsiteX108" fmla="*/ 317563 w 390525"/>
              <a:gd name="connsiteY108" fmla="*/ 186214 h 390525"/>
              <a:gd name="connsiteX109" fmla="*/ 295846 w 390525"/>
              <a:gd name="connsiteY109" fmla="*/ 165449 h 390525"/>
              <a:gd name="connsiteX110" fmla="*/ 291369 w 390525"/>
              <a:gd name="connsiteY110" fmla="*/ 132874 h 390525"/>
              <a:gd name="connsiteX111" fmla="*/ 362045 w 390525"/>
              <a:gd name="connsiteY111" fmla="*/ 186214 h 390525"/>
              <a:gd name="connsiteX112" fmla="*/ 317563 w 390525"/>
              <a:gd name="connsiteY112" fmla="*/ 18621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90525" h="390525">
                <a:moveTo>
                  <a:pt x="370998" y="123634"/>
                </a:moveTo>
                <a:cubicBezTo>
                  <a:pt x="341566" y="54674"/>
                  <a:pt x="273177" y="7144"/>
                  <a:pt x="195834" y="7144"/>
                </a:cubicBezTo>
                <a:cubicBezTo>
                  <a:pt x="90678" y="7144"/>
                  <a:pt x="7144" y="93917"/>
                  <a:pt x="7144" y="197358"/>
                </a:cubicBezTo>
                <a:cubicBezTo>
                  <a:pt x="7144" y="301657"/>
                  <a:pt x="91535" y="386048"/>
                  <a:pt x="195834" y="386048"/>
                </a:cubicBezTo>
                <a:cubicBezTo>
                  <a:pt x="299371" y="386048"/>
                  <a:pt x="386048" y="302419"/>
                  <a:pt x="386048" y="197358"/>
                </a:cubicBezTo>
                <a:cubicBezTo>
                  <a:pt x="386048" y="171831"/>
                  <a:pt x="381000" y="147066"/>
                  <a:pt x="370998" y="123634"/>
                </a:cubicBezTo>
                <a:close/>
                <a:moveTo>
                  <a:pt x="354044" y="140779"/>
                </a:moveTo>
                <a:cubicBezTo>
                  <a:pt x="334613" y="125349"/>
                  <a:pt x="309467" y="114681"/>
                  <a:pt x="285369" y="107823"/>
                </a:cubicBezTo>
                <a:cubicBezTo>
                  <a:pt x="278511" y="83725"/>
                  <a:pt x="267843" y="58579"/>
                  <a:pt x="252317" y="39148"/>
                </a:cubicBezTo>
                <a:cubicBezTo>
                  <a:pt x="299561" y="56102"/>
                  <a:pt x="337089" y="93536"/>
                  <a:pt x="354044" y="140779"/>
                </a:cubicBezTo>
                <a:close/>
                <a:moveTo>
                  <a:pt x="286321" y="186214"/>
                </a:moveTo>
                <a:cubicBezTo>
                  <a:pt x="292417" y="186309"/>
                  <a:pt x="297275" y="191262"/>
                  <a:pt x="297275" y="197263"/>
                </a:cubicBezTo>
                <a:cubicBezTo>
                  <a:pt x="297275" y="203359"/>
                  <a:pt x="292322" y="208312"/>
                  <a:pt x="286321" y="208312"/>
                </a:cubicBezTo>
                <a:cubicBezTo>
                  <a:pt x="286321" y="208312"/>
                  <a:pt x="286226" y="208312"/>
                  <a:pt x="286226" y="208312"/>
                </a:cubicBezTo>
                <a:cubicBezTo>
                  <a:pt x="286035" y="208312"/>
                  <a:pt x="285845" y="208312"/>
                  <a:pt x="285655" y="208312"/>
                </a:cubicBezTo>
                <a:cubicBezTo>
                  <a:pt x="279749" y="208026"/>
                  <a:pt x="275082" y="203168"/>
                  <a:pt x="275082" y="197263"/>
                </a:cubicBezTo>
                <a:cubicBezTo>
                  <a:pt x="275082" y="197263"/>
                  <a:pt x="275082" y="197263"/>
                  <a:pt x="275082" y="197263"/>
                </a:cubicBezTo>
                <a:cubicBezTo>
                  <a:pt x="275082" y="197263"/>
                  <a:pt x="275082" y="197263"/>
                  <a:pt x="275082" y="197263"/>
                </a:cubicBezTo>
                <a:cubicBezTo>
                  <a:pt x="275082" y="191453"/>
                  <a:pt x="279654" y="186595"/>
                  <a:pt x="285369" y="186214"/>
                </a:cubicBezTo>
                <a:cubicBezTo>
                  <a:pt x="285369" y="186214"/>
                  <a:pt x="285464" y="186214"/>
                  <a:pt x="285464" y="186214"/>
                </a:cubicBezTo>
                <a:cubicBezTo>
                  <a:pt x="285655" y="186214"/>
                  <a:pt x="285940" y="186214"/>
                  <a:pt x="286131" y="186214"/>
                </a:cubicBezTo>
                <a:cubicBezTo>
                  <a:pt x="286226" y="186309"/>
                  <a:pt x="286226" y="186214"/>
                  <a:pt x="286321" y="186214"/>
                </a:cubicBezTo>
                <a:close/>
                <a:moveTo>
                  <a:pt x="206978" y="31147"/>
                </a:moveTo>
                <a:cubicBezTo>
                  <a:pt x="228219" y="38195"/>
                  <a:pt x="247650" y="64865"/>
                  <a:pt x="260318" y="101822"/>
                </a:cubicBezTo>
                <a:cubicBezTo>
                  <a:pt x="243268" y="98584"/>
                  <a:pt x="225361" y="96583"/>
                  <a:pt x="206978" y="96012"/>
                </a:cubicBezTo>
                <a:lnTo>
                  <a:pt x="206978" y="31147"/>
                </a:lnTo>
                <a:close/>
                <a:moveTo>
                  <a:pt x="206978" y="118300"/>
                </a:moveTo>
                <a:cubicBezTo>
                  <a:pt x="228029" y="118967"/>
                  <a:pt x="248316" y="121634"/>
                  <a:pt x="267176" y="126016"/>
                </a:cubicBezTo>
                <a:cubicBezTo>
                  <a:pt x="270129" y="138779"/>
                  <a:pt x="272415" y="152400"/>
                  <a:pt x="273653" y="166497"/>
                </a:cubicBezTo>
                <a:cubicBezTo>
                  <a:pt x="264890" y="170021"/>
                  <a:pt x="257937" y="177260"/>
                  <a:pt x="254794" y="186214"/>
                </a:cubicBezTo>
                <a:lnTo>
                  <a:pt x="206978" y="186214"/>
                </a:lnTo>
                <a:lnTo>
                  <a:pt x="206978" y="118300"/>
                </a:lnTo>
                <a:close/>
                <a:moveTo>
                  <a:pt x="206978" y="208407"/>
                </a:moveTo>
                <a:lnTo>
                  <a:pt x="254794" y="208407"/>
                </a:lnTo>
                <a:cubicBezTo>
                  <a:pt x="257937" y="217361"/>
                  <a:pt x="264890" y="224600"/>
                  <a:pt x="273653" y="228124"/>
                </a:cubicBezTo>
                <a:cubicBezTo>
                  <a:pt x="272415" y="241649"/>
                  <a:pt x="270320" y="254794"/>
                  <a:pt x="267462" y="267176"/>
                </a:cubicBezTo>
                <a:cubicBezTo>
                  <a:pt x="254508" y="270129"/>
                  <a:pt x="240887" y="272225"/>
                  <a:pt x="226695" y="273558"/>
                </a:cubicBezTo>
                <a:cubicBezTo>
                  <a:pt x="223171" y="264795"/>
                  <a:pt x="215932" y="257842"/>
                  <a:pt x="206883" y="254603"/>
                </a:cubicBezTo>
                <a:lnTo>
                  <a:pt x="206883" y="208407"/>
                </a:lnTo>
                <a:close/>
                <a:moveTo>
                  <a:pt x="139255" y="39338"/>
                </a:moveTo>
                <a:cubicBezTo>
                  <a:pt x="131826" y="48863"/>
                  <a:pt x="124968" y="60388"/>
                  <a:pt x="119063" y="73819"/>
                </a:cubicBezTo>
                <a:cubicBezTo>
                  <a:pt x="118776" y="73819"/>
                  <a:pt x="118396" y="73819"/>
                  <a:pt x="118110" y="73819"/>
                </a:cubicBezTo>
                <a:cubicBezTo>
                  <a:pt x="96964" y="73819"/>
                  <a:pt x="80963" y="93440"/>
                  <a:pt x="85630" y="114395"/>
                </a:cubicBezTo>
                <a:cubicBezTo>
                  <a:pt x="67341" y="121349"/>
                  <a:pt x="51721" y="130016"/>
                  <a:pt x="39338" y="139922"/>
                </a:cubicBezTo>
                <a:cubicBezTo>
                  <a:pt x="56197" y="93250"/>
                  <a:pt x="93059" y="56198"/>
                  <a:pt x="139255" y="39338"/>
                </a:cubicBezTo>
                <a:close/>
                <a:moveTo>
                  <a:pt x="129254" y="107061"/>
                </a:moveTo>
                <a:cubicBezTo>
                  <a:pt x="129254" y="113157"/>
                  <a:pt x="124301" y="118205"/>
                  <a:pt x="118110" y="118205"/>
                </a:cubicBezTo>
                <a:cubicBezTo>
                  <a:pt x="112014" y="118205"/>
                  <a:pt x="106966" y="113252"/>
                  <a:pt x="106966" y="107061"/>
                </a:cubicBezTo>
                <a:cubicBezTo>
                  <a:pt x="106966" y="100870"/>
                  <a:pt x="111919" y="95917"/>
                  <a:pt x="118110" y="95917"/>
                </a:cubicBezTo>
                <a:cubicBezTo>
                  <a:pt x="124301" y="95917"/>
                  <a:pt x="129254" y="100965"/>
                  <a:pt x="129254" y="107061"/>
                </a:cubicBezTo>
                <a:close/>
                <a:moveTo>
                  <a:pt x="97917" y="133541"/>
                </a:moveTo>
                <a:cubicBezTo>
                  <a:pt x="98870" y="134303"/>
                  <a:pt x="99917" y="134969"/>
                  <a:pt x="101060" y="135636"/>
                </a:cubicBezTo>
                <a:cubicBezTo>
                  <a:pt x="98393" y="151543"/>
                  <a:pt x="96678" y="168974"/>
                  <a:pt x="96107" y="186309"/>
                </a:cubicBezTo>
                <a:lnTo>
                  <a:pt x="31146" y="186309"/>
                </a:lnTo>
                <a:cubicBezTo>
                  <a:pt x="37814" y="165640"/>
                  <a:pt x="62389" y="146018"/>
                  <a:pt x="97917" y="133541"/>
                </a:cubicBezTo>
                <a:close/>
                <a:moveTo>
                  <a:pt x="96107" y="208407"/>
                </a:moveTo>
                <a:cubicBezTo>
                  <a:pt x="96678" y="226790"/>
                  <a:pt x="98488" y="244412"/>
                  <a:pt x="101536" y="260890"/>
                </a:cubicBezTo>
                <a:cubicBezTo>
                  <a:pt x="64389" y="248698"/>
                  <a:pt x="38005" y="229648"/>
                  <a:pt x="31146" y="208407"/>
                </a:cubicBezTo>
                <a:lnTo>
                  <a:pt x="96107" y="208407"/>
                </a:lnTo>
                <a:close/>
                <a:moveTo>
                  <a:pt x="39148" y="253746"/>
                </a:moveTo>
                <a:cubicBezTo>
                  <a:pt x="58483" y="268891"/>
                  <a:pt x="83248" y="279178"/>
                  <a:pt x="107156" y="285845"/>
                </a:cubicBezTo>
                <a:cubicBezTo>
                  <a:pt x="114776" y="313468"/>
                  <a:pt x="125825" y="336804"/>
                  <a:pt x="139351" y="354044"/>
                </a:cubicBezTo>
                <a:cubicBezTo>
                  <a:pt x="92964" y="337185"/>
                  <a:pt x="56007" y="300323"/>
                  <a:pt x="39148" y="253746"/>
                </a:cubicBezTo>
                <a:close/>
                <a:moveTo>
                  <a:pt x="184785" y="361950"/>
                </a:moveTo>
                <a:cubicBezTo>
                  <a:pt x="158401" y="353092"/>
                  <a:pt x="140970" y="317849"/>
                  <a:pt x="132207" y="291560"/>
                </a:cubicBezTo>
                <a:cubicBezTo>
                  <a:pt x="142494" y="293465"/>
                  <a:pt x="153162" y="294894"/>
                  <a:pt x="164020" y="295846"/>
                </a:cubicBezTo>
                <a:cubicBezTo>
                  <a:pt x="167068" y="305943"/>
                  <a:pt x="174879" y="314039"/>
                  <a:pt x="184785" y="317563"/>
                </a:cubicBezTo>
                <a:lnTo>
                  <a:pt x="184785" y="361950"/>
                </a:lnTo>
                <a:close/>
                <a:moveTo>
                  <a:pt x="184785" y="254794"/>
                </a:moveTo>
                <a:cubicBezTo>
                  <a:pt x="175831" y="257937"/>
                  <a:pt x="168592" y="264890"/>
                  <a:pt x="164972" y="273653"/>
                </a:cubicBezTo>
                <a:cubicBezTo>
                  <a:pt x="151162" y="272415"/>
                  <a:pt x="137922" y="270320"/>
                  <a:pt x="125539" y="267557"/>
                </a:cubicBezTo>
                <a:cubicBezTo>
                  <a:pt x="121444" y="249079"/>
                  <a:pt x="118967" y="229171"/>
                  <a:pt x="118300" y="208502"/>
                </a:cubicBezTo>
                <a:lnTo>
                  <a:pt x="184689" y="208502"/>
                </a:lnTo>
                <a:lnTo>
                  <a:pt x="184689" y="254794"/>
                </a:lnTo>
                <a:close/>
                <a:moveTo>
                  <a:pt x="184785" y="186214"/>
                </a:moveTo>
                <a:lnTo>
                  <a:pt x="118396" y="186214"/>
                </a:lnTo>
                <a:cubicBezTo>
                  <a:pt x="118872" y="170402"/>
                  <a:pt x="120396" y="154496"/>
                  <a:pt x="122872" y="140017"/>
                </a:cubicBezTo>
                <a:cubicBezTo>
                  <a:pt x="134016" y="138398"/>
                  <a:pt x="143446" y="131350"/>
                  <a:pt x="148209" y="121539"/>
                </a:cubicBezTo>
                <a:cubicBezTo>
                  <a:pt x="160115" y="119825"/>
                  <a:pt x="172402" y="118777"/>
                  <a:pt x="184785" y="118396"/>
                </a:cubicBezTo>
                <a:lnTo>
                  <a:pt x="184785" y="186214"/>
                </a:lnTo>
                <a:close/>
                <a:moveTo>
                  <a:pt x="184785" y="96107"/>
                </a:moveTo>
                <a:cubicBezTo>
                  <a:pt x="173164" y="96488"/>
                  <a:pt x="161639" y="97346"/>
                  <a:pt x="150400" y="98774"/>
                </a:cubicBezTo>
                <a:cubicBezTo>
                  <a:pt x="148685" y="92107"/>
                  <a:pt x="144970" y="86201"/>
                  <a:pt x="139827" y="81820"/>
                </a:cubicBezTo>
                <a:cubicBezTo>
                  <a:pt x="152019" y="54769"/>
                  <a:pt x="168021" y="36767"/>
                  <a:pt x="184689" y="31242"/>
                </a:cubicBezTo>
                <a:lnTo>
                  <a:pt x="184689" y="96107"/>
                </a:lnTo>
                <a:close/>
                <a:moveTo>
                  <a:pt x="195834" y="297275"/>
                </a:moveTo>
                <a:cubicBezTo>
                  <a:pt x="189738" y="297275"/>
                  <a:pt x="184785" y="292322"/>
                  <a:pt x="184785" y="286321"/>
                </a:cubicBezTo>
                <a:cubicBezTo>
                  <a:pt x="184785" y="286321"/>
                  <a:pt x="184785" y="286226"/>
                  <a:pt x="184785" y="286226"/>
                </a:cubicBezTo>
                <a:cubicBezTo>
                  <a:pt x="184785" y="286036"/>
                  <a:pt x="184785" y="285845"/>
                  <a:pt x="184785" y="285655"/>
                </a:cubicBezTo>
                <a:cubicBezTo>
                  <a:pt x="185071" y="279749"/>
                  <a:pt x="189929" y="275082"/>
                  <a:pt x="195834" y="275082"/>
                </a:cubicBezTo>
                <a:cubicBezTo>
                  <a:pt x="201739" y="275082"/>
                  <a:pt x="206597" y="279749"/>
                  <a:pt x="206883" y="285655"/>
                </a:cubicBezTo>
                <a:cubicBezTo>
                  <a:pt x="206883" y="285845"/>
                  <a:pt x="206883" y="286036"/>
                  <a:pt x="206883" y="286226"/>
                </a:cubicBezTo>
                <a:cubicBezTo>
                  <a:pt x="206883" y="286226"/>
                  <a:pt x="206883" y="286321"/>
                  <a:pt x="206883" y="286321"/>
                </a:cubicBezTo>
                <a:cubicBezTo>
                  <a:pt x="206883" y="292322"/>
                  <a:pt x="201930" y="297275"/>
                  <a:pt x="195834" y="297275"/>
                </a:cubicBezTo>
                <a:close/>
                <a:moveTo>
                  <a:pt x="206978" y="362045"/>
                </a:moveTo>
                <a:lnTo>
                  <a:pt x="206978" y="317563"/>
                </a:lnTo>
                <a:cubicBezTo>
                  <a:pt x="216884" y="314039"/>
                  <a:pt x="224599" y="305943"/>
                  <a:pt x="227743" y="295846"/>
                </a:cubicBezTo>
                <a:cubicBezTo>
                  <a:pt x="238982" y="294894"/>
                  <a:pt x="250031" y="293370"/>
                  <a:pt x="260699" y="291370"/>
                </a:cubicBezTo>
                <a:cubicBezTo>
                  <a:pt x="251746" y="317849"/>
                  <a:pt x="233553" y="353378"/>
                  <a:pt x="206978" y="362045"/>
                </a:cubicBezTo>
                <a:close/>
                <a:moveTo>
                  <a:pt x="252793" y="354044"/>
                </a:moveTo>
                <a:cubicBezTo>
                  <a:pt x="268414" y="334518"/>
                  <a:pt x="278987" y="309467"/>
                  <a:pt x="285655" y="285655"/>
                </a:cubicBezTo>
                <a:cubicBezTo>
                  <a:pt x="309467" y="279083"/>
                  <a:pt x="334518" y="268700"/>
                  <a:pt x="354044" y="253460"/>
                </a:cubicBezTo>
                <a:cubicBezTo>
                  <a:pt x="337185" y="300038"/>
                  <a:pt x="299847" y="337185"/>
                  <a:pt x="252793" y="354044"/>
                </a:cubicBezTo>
                <a:close/>
                <a:moveTo>
                  <a:pt x="291560" y="260795"/>
                </a:moveTo>
                <a:cubicBezTo>
                  <a:pt x="293465" y="250603"/>
                  <a:pt x="294894" y="240125"/>
                  <a:pt x="295846" y="229362"/>
                </a:cubicBezTo>
                <a:cubicBezTo>
                  <a:pt x="305943" y="226314"/>
                  <a:pt x="314039" y="218408"/>
                  <a:pt x="317563" y="208502"/>
                </a:cubicBezTo>
                <a:lnTo>
                  <a:pt x="361950" y="208502"/>
                </a:lnTo>
                <a:cubicBezTo>
                  <a:pt x="353187" y="234410"/>
                  <a:pt x="317659" y="252127"/>
                  <a:pt x="291560" y="260795"/>
                </a:cubicBezTo>
                <a:close/>
                <a:moveTo>
                  <a:pt x="317563" y="186214"/>
                </a:moveTo>
                <a:cubicBezTo>
                  <a:pt x="314039" y="176308"/>
                  <a:pt x="305943" y="168497"/>
                  <a:pt x="295846" y="165449"/>
                </a:cubicBezTo>
                <a:cubicBezTo>
                  <a:pt x="294894" y="154305"/>
                  <a:pt x="293370" y="143446"/>
                  <a:pt x="291369" y="132874"/>
                </a:cubicBezTo>
                <a:cubicBezTo>
                  <a:pt x="317849" y="141923"/>
                  <a:pt x="353187" y="159925"/>
                  <a:pt x="362045" y="186214"/>
                </a:cubicBezTo>
                <a:lnTo>
                  <a:pt x="317563" y="186214"/>
                </a:lnTo>
                <a:close/>
              </a:path>
            </a:pathLst>
          </a:custGeom>
          <a:solidFill>
            <a:srgbClr val="93683D"/>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nvGrpSpPr>
          <p:cNvPr id="95" name="그룹 202"/>
          <p:cNvGrpSpPr/>
          <p:nvPr/>
        </p:nvGrpSpPr>
        <p:grpSpPr>
          <a:xfrm>
            <a:off x="6515025" y="1588606"/>
            <a:ext cx="252371" cy="344907"/>
            <a:chOff x="6852886" y="4903660"/>
            <a:chExt cx="285750" cy="390525"/>
          </a:xfrm>
          <a:solidFill>
            <a:srgbClr val="93683D"/>
          </a:solidFill>
        </p:grpSpPr>
        <p:sp>
          <p:nvSpPr>
            <p:cNvPr id="96" name="자유형: 도형 203"/>
            <p:cNvSpPr/>
            <p:nvPr/>
          </p:nvSpPr>
          <p:spPr>
            <a:xfrm>
              <a:off x="6852886" y="4903660"/>
              <a:ext cx="285750" cy="390525"/>
            </a:xfrm>
            <a:custGeom>
              <a:avLst/>
              <a:gdLst>
                <a:gd name="connsiteX0" fmla="*/ 219513 w 285750"/>
                <a:gd name="connsiteY0" fmla="*/ 128873 h 390525"/>
                <a:gd name="connsiteX1" fmla="*/ 224370 w 285750"/>
                <a:gd name="connsiteY1" fmla="*/ 119729 h 390525"/>
                <a:gd name="connsiteX2" fmla="*/ 215988 w 285750"/>
                <a:gd name="connsiteY2" fmla="*/ 108966 h 390525"/>
                <a:gd name="connsiteX3" fmla="*/ 277806 w 285750"/>
                <a:gd name="connsiteY3" fmla="*/ 47149 h 390525"/>
                <a:gd name="connsiteX4" fmla="*/ 286283 w 285750"/>
                <a:gd name="connsiteY4" fmla="*/ 20193 h 390525"/>
                <a:gd name="connsiteX5" fmla="*/ 261232 w 285750"/>
                <a:gd name="connsiteY5" fmla="*/ 7144 h 390525"/>
                <a:gd name="connsiteX6" fmla="*/ 87972 w 285750"/>
                <a:gd name="connsiteY6" fmla="*/ 7144 h 390525"/>
                <a:gd name="connsiteX7" fmla="*/ 87972 w 285750"/>
                <a:gd name="connsiteY7" fmla="*/ 7144 h 390525"/>
                <a:gd name="connsiteX8" fmla="*/ 33584 w 285750"/>
                <a:gd name="connsiteY8" fmla="*/ 7144 h 390525"/>
                <a:gd name="connsiteX9" fmla="*/ 8534 w 285750"/>
                <a:gd name="connsiteY9" fmla="*/ 20193 h 390525"/>
                <a:gd name="connsiteX10" fmla="*/ 17011 w 285750"/>
                <a:gd name="connsiteY10" fmla="*/ 47149 h 390525"/>
                <a:gd name="connsiteX11" fmla="*/ 78828 w 285750"/>
                <a:gd name="connsiteY11" fmla="*/ 109061 h 390525"/>
                <a:gd name="connsiteX12" fmla="*/ 70446 w 285750"/>
                <a:gd name="connsiteY12" fmla="*/ 119824 h 390525"/>
                <a:gd name="connsiteX13" fmla="*/ 75304 w 285750"/>
                <a:gd name="connsiteY13" fmla="*/ 128968 h 390525"/>
                <a:gd name="connsiteX14" fmla="*/ 8724 w 285750"/>
                <a:gd name="connsiteY14" fmla="*/ 247459 h 390525"/>
                <a:gd name="connsiteX15" fmla="*/ 147408 w 285750"/>
                <a:gd name="connsiteY15" fmla="*/ 386143 h 390525"/>
                <a:gd name="connsiteX16" fmla="*/ 286092 w 285750"/>
                <a:gd name="connsiteY16" fmla="*/ 247459 h 390525"/>
                <a:gd name="connsiteX17" fmla="*/ 219513 w 285750"/>
                <a:gd name="connsiteY17" fmla="*/ 128873 h 390525"/>
                <a:gd name="connsiteX18" fmla="*/ 263709 w 285750"/>
                <a:gd name="connsiteY18" fmla="*/ 29432 h 390525"/>
                <a:gd name="connsiteX19" fmla="*/ 261994 w 285750"/>
                <a:gd name="connsiteY19" fmla="*/ 31337 h 390525"/>
                <a:gd name="connsiteX20" fmla="*/ 184841 w 285750"/>
                <a:gd name="connsiteY20" fmla="*/ 108490 h 390525"/>
                <a:gd name="connsiteX21" fmla="*/ 132263 w 285750"/>
                <a:gd name="connsiteY21" fmla="*/ 108490 h 390525"/>
                <a:gd name="connsiteX22" fmla="*/ 137788 w 285750"/>
                <a:gd name="connsiteY22" fmla="*/ 102965 h 390525"/>
                <a:gd name="connsiteX23" fmla="*/ 137788 w 285750"/>
                <a:gd name="connsiteY23" fmla="*/ 102965 h 390525"/>
                <a:gd name="connsiteX24" fmla="*/ 148265 w 285750"/>
                <a:gd name="connsiteY24" fmla="*/ 92488 h 390525"/>
                <a:gd name="connsiteX25" fmla="*/ 211511 w 285750"/>
                <a:gd name="connsiteY25" fmla="*/ 29242 h 390525"/>
                <a:gd name="connsiteX26" fmla="*/ 261232 w 285750"/>
                <a:gd name="connsiteY26" fmla="*/ 29242 h 390525"/>
                <a:gd name="connsiteX27" fmla="*/ 263709 w 285750"/>
                <a:gd name="connsiteY27" fmla="*/ 29432 h 390525"/>
                <a:gd name="connsiteX28" fmla="*/ 147408 w 285750"/>
                <a:gd name="connsiteY28" fmla="*/ 62008 h 390525"/>
                <a:gd name="connsiteX29" fmla="*/ 114738 w 285750"/>
                <a:gd name="connsiteY29" fmla="*/ 29337 h 390525"/>
                <a:gd name="connsiteX30" fmla="*/ 180079 w 285750"/>
                <a:gd name="connsiteY30" fmla="*/ 29337 h 390525"/>
                <a:gd name="connsiteX31" fmla="*/ 147408 w 285750"/>
                <a:gd name="connsiteY31" fmla="*/ 62008 h 390525"/>
                <a:gd name="connsiteX32" fmla="*/ 30918 w 285750"/>
                <a:gd name="connsiteY32" fmla="*/ 29432 h 390525"/>
                <a:gd name="connsiteX33" fmla="*/ 33584 w 285750"/>
                <a:gd name="connsiteY33" fmla="*/ 29337 h 390525"/>
                <a:gd name="connsiteX34" fmla="*/ 83305 w 285750"/>
                <a:gd name="connsiteY34" fmla="*/ 29337 h 390525"/>
                <a:gd name="connsiteX35" fmla="*/ 131692 w 285750"/>
                <a:gd name="connsiteY35" fmla="*/ 77724 h 390525"/>
                <a:gd name="connsiteX36" fmla="*/ 105308 w 285750"/>
                <a:gd name="connsiteY36" fmla="*/ 104108 h 390525"/>
                <a:gd name="connsiteX37" fmla="*/ 32727 w 285750"/>
                <a:gd name="connsiteY37" fmla="*/ 31528 h 390525"/>
                <a:gd name="connsiteX38" fmla="*/ 30918 w 285750"/>
                <a:gd name="connsiteY38" fmla="*/ 29432 h 390525"/>
                <a:gd name="connsiteX39" fmla="*/ 147408 w 285750"/>
                <a:gd name="connsiteY39" fmla="*/ 363855 h 390525"/>
                <a:gd name="connsiteX40" fmla="*/ 30918 w 285750"/>
                <a:gd name="connsiteY40" fmla="*/ 247364 h 390525"/>
                <a:gd name="connsiteX41" fmla="*/ 147408 w 285750"/>
                <a:gd name="connsiteY41" fmla="*/ 130873 h 390525"/>
                <a:gd name="connsiteX42" fmla="*/ 263899 w 285750"/>
                <a:gd name="connsiteY42" fmla="*/ 247364 h 390525"/>
                <a:gd name="connsiteX43" fmla="*/ 147408 w 285750"/>
                <a:gd name="connsiteY43" fmla="*/ 36385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5750" h="390525">
                  <a:moveTo>
                    <a:pt x="219513" y="128873"/>
                  </a:moveTo>
                  <a:cubicBezTo>
                    <a:pt x="222465" y="126873"/>
                    <a:pt x="224370" y="123539"/>
                    <a:pt x="224370" y="119729"/>
                  </a:cubicBezTo>
                  <a:cubicBezTo>
                    <a:pt x="224370" y="114490"/>
                    <a:pt x="220751" y="110204"/>
                    <a:pt x="215988" y="108966"/>
                  </a:cubicBezTo>
                  <a:lnTo>
                    <a:pt x="277806" y="47149"/>
                  </a:lnTo>
                  <a:cubicBezTo>
                    <a:pt x="289902" y="35052"/>
                    <a:pt x="288378" y="25051"/>
                    <a:pt x="286283" y="20193"/>
                  </a:cubicBezTo>
                  <a:cubicBezTo>
                    <a:pt x="284282" y="15335"/>
                    <a:pt x="278377" y="7144"/>
                    <a:pt x="261232" y="7144"/>
                  </a:cubicBezTo>
                  <a:lnTo>
                    <a:pt x="87972" y="7144"/>
                  </a:lnTo>
                  <a:cubicBezTo>
                    <a:pt x="87972" y="7144"/>
                    <a:pt x="87972" y="7144"/>
                    <a:pt x="87972" y="7144"/>
                  </a:cubicBezTo>
                  <a:lnTo>
                    <a:pt x="33584" y="7144"/>
                  </a:lnTo>
                  <a:cubicBezTo>
                    <a:pt x="16439" y="7144"/>
                    <a:pt x="10534" y="15335"/>
                    <a:pt x="8534" y="20193"/>
                  </a:cubicBezTo>
                  <a:cubicBezTo>
                    <a:pt x="6534" y="25051"/>
                    <a:pt x="4914" y="35052"/>
                    <a:pt x="17011" y="47149"/>
                  </a:cubicBezTo>
                  <a:lnTo>
                    <a:pt x="78828" y="109061"/>
                  </a:lnTo>
                  <a:cubicBezTo>
                    <a:pt x="73970" y="110299"/>
                    <a:pt x="70446" y="114586"/>
                    <a:pt x="70446" y="119824"/>
                  </a:cubicBezTo>
                  <a:cubicBezTo>
                    <a:pt x="70446" y="123634"/>
                    <a:pt x="72351" y="126968"/>
                    <a:pt x="75304" y="128968"/>
                  </a:cubicBezTo>
                  <a:cubicBezTo>
                    <a:pt x="35394" y="153353"/>
                    <a:pt x="8724" y="197358"/>
                    <a:pt x="8724" y="247459"/>
                  </a:cubicBezTo>
                  <a:cubicBezTo>
                    <a:pt x="8724" y="323945"/>
                    <a:pt x="70922" y="386143"/>
                    <a:pt x="147408" y="386143"/>
                  </a:cubicBezTo>
                  <a:cubicBezTo>
                    <a:pt x="223894" y="386143"/>
                    <a:pt x="286092" y="323945"/>
                    <a:pt x="286092" y="247459"/>
                  </a:cubicBezTo>
                  <a:cubicBezTo>
                    <a:pt x="286092" y="197263"/>
                    <a:pt x="259422" y="153257"/>
                    <a:pt x="219513" y="128873"/>
                  </a:cubicBezTo>
                  <a:close/>
                  <a:moveTo>
                    <a:pt x="263709" y="29432"/>
                  </a:moveTo>
                  <a:cubicBezTo>
                    <a:pt x="263232" y="30004"/>
                    <a:pt x="262661" y="30671"/>
                    <a:pt x="261994" y="31337"/>
                  </a:cubicBezTo>
                  <a:lnTo>
                    <a:pt x="184841" y="108490"/>
                  </a:lnTo>
                  <a:lnTo>
                    <a:pt x="132263" y="108490"/>
                  </a:lnTo>
                  <a:lnTo>
                    <a:pt x="137788" y="102965"/>
                  </a:lnTo>
                  <a:cubicBezTo>
                    <a:pt x="137788" y="102965"/>
                    <a:pt x="137788" y="102965"/>
                    <a:pt x="137788" y="102965"/>
                  </a:cubicBezTo>
                  <a:lnTo>
                    <a:pt x="148265" y="92488"/>
                  </a:lnTo>
                  <a:lnTo>
                    <a:pt x="211511" y="29242"/>
                  </a:lnTo>
                  <a:lnTo>
                    <a:pt x="261232" y="29242"/>
                  </a:lnTo>
                  <a:cubicBezTo>
                    <a:pt x="262184" y="29337"/>
                    <a:pt x="263042" y="29337"/>
                    <a:pt x="263709" y="29432"/>
                  </a:cubicBezTo>
                  <a:close/>
                  <a:moveTo>
                    <a:pt x="147408" y="62008"/>
                  </a:moveTo>
                  <a:lnTo>
                    <a:pt x="114738" y="29337"/>
                  </a:lnTo>
                  <a:lnTo>
                    <a:pt x="180079" y="29337"/>
                  </a:lnTo>
                  <a:lnTo>
                    <a:pt x="147408" y="62008"/>
                  </a:lnTo>
                  <a:close/>
                  <a:moveTo>
                    <a:pt x="30918" y="29432"/>
                  </a:moveTo>
                  <a:cubicBezTo>
                    <a:pt x="31679" y="29337"/>
                    <a:pt x="32537" y="29337"/>
                    <a:pt x="33584" y="29337"/>
                  </a:cubicBezTo>
                  <a:lnTo>
                    <a:pt x="83305" y="29337"/>
                  </a:lnTo>
                  <a:lnTo>
                    <a:pt x="131692" y="77724"/>
                  </a:lnTo>
                  <a:lnTo>
                    <a:pt x="105308" y="104108"/>
                  </a:lnTo>
                  <a:lnTo>
                    <a:pt x="32727" y="31528"/>
                  </a:lnTo>
                  <a:cubicBezTo>
                    <a:pt x="31965" y="30671"/>
                    <a:pt x="31394" y="30004"/>
                    <a:pt x="30918" y="29432"/>
                  </a:cubicBezTo>
                  <a:close/>
                  <a:moveTo>
                    <a:pt x="147408" y="363855"/>
                  </a:moveTo>
                  <a:cubicBezTo>
                    <a:pt x="83114" y="363855"/>
                    <a:pt x="30918" y="311563"/>
                    <a:pt x="30918" y="247364"/>
                  </a:cubicBezTo>
                  <a:cubicBezTo>
                    <a:pt x="30918" y="183166"/>
                    <a:pt x="83210" y="130873"/>
                    <a:pt x="147408" y="130873"/>
                  </a:cubicBezTo>
                  <a:cubicBezTo>
                    <a:pt x="211607" y="130873"/>
                    <a:pt x="263899" y="183166"/>
                    <a:pt x="263899" y="247364"/>
                  </a:cubicBezTo>
                  <a:cubicBezTo>
                    <a:pt x="263899" y="311563"/>
                    <a:pt x="211607" y="363855"/>
                    <a:pt x="147408" y="36385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97" name="자유형: 도형 204"/>
            <p:cNvSpPr/>
            <p:nvPr/>
          </p:nvSpPr>
          <p:spPr>
            <a:xfrm>
              <a:off x="6906969" y="5053869"/>
              <a:ext cx="180975" cy="171450"/>
            </a:xfrm>
            <a:custGeom>
              <a:avLst/>
              <a:gdLst>
                <a:gd name="connsiteX0" fmla="*/ 123901 w 180975"/>
                <a:gd name="connsiteY0" fmla="*/ 55150 h 171450"/>
                <a:gd name="connsiteX1" fmla="*/ 103232 w 180975"/>
                <a:gd name="connsiteY1" fmla="*/ 13335 h 171450"/>
                <a:gd name="connsiteX2" fmla="*/ 93326 w 180975"/>
                <a:gd name="connsiteY2" fmla="*/ 7144 h 171450"/>
                <a:gd name="connsiteX3" fmla="*/ 93326 w 180975"/>
                <a:gd name="connsiteY3" fmla="*/ 7144 h 171450"/>
                <a:gd name="connsiteX4" fmla="*/ 83420 w 180975"/>
                <a:gd name="connsiteY4" fmla="*/ 13335 h 171450"/>
                <a:gd name="connsiteX5" fmla="*/ 62750 w 180975"/>
                <a:gd name="connsiteY5" fmla="*/ 55150 h 171450"/>
                <a:gd name="connsiteX6" fmla="*/ 16650 w 180975"/>
                <a:gd name="connsiteY6" fmla="*/ 61817 h 171450"/>
                <a:gd name="connsiteX7" fmla="*/ 7696 w 180975"/>
                <a:gd name="connsiteY7" fmla="*/ 69342 h 171450"/>
                <a:gd name="connsiteX8" fmla="*/ 10458 w 180975"/>
                <a:gd name="connsiteY8" fmla="*/ 80677 h 171450"/>
                <a:gd name="connsiteX9" fmla="*/ 43796 w 180975"/>
                <a:gd name="connsiteY9" fmla="*/ 113252 h 171450"/>
                <a:gd name="connsiteX10" fmla="*/ 35890 w 180975"/>
                <a:gd name="connsiteY10" fmla="*/ 159163 h 171450"/>
                <a:gd name="connsiteX11" fmla="*/ 40271 w 180975"/>
                <a:gd name="connsiteY11" fmla="*/ 170021 h 171450"/>
                <a:gd name="connsiteX12" fmla="*/ 51987 w 180975"/>
                <a:gd name="connsiteY12" fmla="*/ 170879 h 171450"/>
                <a:gd name="connsiteX13" fmla="*/ 93230 w 180975"/>
                <a:gd name="connsiteY13" fmla="*/ 149162 h 171450"/>
                <a:gd name="connsiteX14" fmla="*/ 134474 w 180975"/>
                <a:gd name="connsiteY14" fmla="*/ 170879 h 171450"/>
                <a:gd name="connsiteX15" fmla="*/ 139617 w 180975"/>
                <a:gd name="connsiteY15" fmla="*/ 172117 h 171450"/>
                <a:gd name="connsiteX16" fmla="*/ 139617 w 180975"/>
                <a:gd name="connsiteY16" fmla="*/ 172117 h 171450"/>
                <a:gd name="connsiteX17" fmla="*/ 150190 w 180975"/>
                <a:gd name="connsiteY17" fmla="*/ 164497 h 171450"/>
                <a:gd name="connsiteX18" fmla="*/ 150476 w 180975"/>
                <a:gd name="connsiteY18" fmla="*/ 158591 h 171450"/>
                <a:gd name="connsiteX19" fmla="*/ 142665 w 180975"/>
                <a:gd name="connsiteY19" fmla="*/ 113252 h 171450"/>
                <a:gd name="connsiteX20" fmla="*/ 176003 w 180975"/>
                <a:gd name="connsiteY20" fmla="*/ 80677 h 171450"/>
                <a:gd name="connsiteX21" fmla="*/ 178765 w 180975"/>
                <a:gd name="connsiteY21" fmla="*/ 69342 h 171450"/>
                <a:gd name="connsiteX22" fmla="*/ 169811 w 180975"/>
                <a:gd name="connsiteY22" fmla="*/ 61817 h 171450"/>
                <a:gd name="connsiteX23" fmla="*/ 123901 w 180975"/>
                <a:gd name="connsiteY23" fmla="*/ 55150 h 171450"/>
                <a:gd name="connsiteX24" fmla="*/ 123139 w 180975"/>
                <a:gd name="connsiteY24" fmla="*/ 101822 h 171450"/>
                <a:gd name="connsiteX25" fmla="*/ 119900 w 180975"/>
                <a:gd name="connsiteY25" fmla="*/ 111633 h 171450"/>
                <a:gd name="connsiteX26" fmla="*/ 124949 w 180975"/>
                <a:gd name="connsiteY26" fmla="*/ 141161 h 171450"/>
                <a:gd name="connsiteX27" fmla="*/ 98374 w 180975"/>
                <a:gd name="connsiteY27" fmla="*/ 127254 h 171450"/>
                <a:gd name="connsiteX28" fmla="*/ 88087 w 180975"/>
                <a:gd name="connsiteY28" fmla="*/ 127254 h 171450"/>
                <a:gd name="connsiteX29" fmla="*/ 61512 w 180975"/>
                <a:gd name="connsiteY29" fmla="*/ 141161 h 171450"/>
                <a:gd name="connsiteX30" fmla="*/ 66561 w 180975"/>
                <a:gd name="connsiteY30" fmla="*/ 111633 h 171450"/>
                <a:gd name="connsiteX31" fmla="*/ 63322 w 180975"/>
                <a:gd name="connsiteY31" fmla="*/ 101822 h 171450"/>
                <a:gd name="connsiteX32" fmla="*/ 41891 w 180975"/>
                <a:gd name="connsiteY32" fmla="*/ 80867 h 171450"/>
                <a:gd name="connsiteX33" fmla="*/ 71514 w 180975"/>
                <a:gd name="connsiteY33" fmla="*/ 76581 h 171450"/>
                <a:gd name="connsiteX34" fmla="*/ 79895 w 180975"/>
                <a:gd name="connsiteY34" fmla="*/ 70485 h 171450"/>
                <a:gd name="connsiteX35" fmla="*/ 93135 w 180975"/>
                <a:gd name="connsiteY35" fmla="*/ 43625 h 171450"/>
                <a:gd name="connsiteX36" fmla="*/ 106375 w 180975"/>
                <a:gd name="connsiteY36" fmla="*/ 70485 h 171450"/>
                <a:gd name="connsiteX37" fmla="*/ 114757 w 180975"/>
                <a:gd name="connsiteY37" fmla="*/ 76581 h 171450"/>
                <a:gd name="connsiteX38" fmla="*/ 144380 w 180975"/>
                <a:gd name="connsiteY38" fmla="*/ 80867 h 171450"/>
                <a:gd name="connsiteX39" fmla="*/ 123139 w 180975"/>
                <a:gd name="connsiteY39" fmla="*/ 101822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975" h="171450">
                  <a:moveTo>
                    <a:pt x="123901" y="55150"/>
                  </a:moveTo>
                  <a:lnTo>
                    <a:pt x="103232" y="13335"/>
                  </a:lnTo>
                  <a:cubicBezTo>
                    <a:pt x="101326" y="9525"/>
                    <a:pt x="97517" y="7144"/>
                    <a:pt x="93326" y="7144"/>
                  </a:cubicBezTo>
                  <a:lnTo>
                    <a:pt x="93326" y="7144"/>
                  </a:lnTo>
                  <a:cubicBezTo>
                    <a:pt x="89135" y="7144"/>
                    <a:pt x="85229" y="9525"/>
                    <a:pt x="83420" y="13335"/>
                  </a:cubicBezTo>
                  <a:lnTo>
                    <a:pt x="62750" y="55150"/>
                  </a:lnTo>
                  <a:lnTo>
                    <a:pt x="16650" y="61817"/>
                  </a:lnTo>
                  <a:cubicBezTo>
                    <a:pt x="12459" y="62389"/>
                    <a:pt x="9029" y="65342"/>
                    <a:pt x="7696" y="69342"/>
                  </a:cubicBezTo>
                  <a:cubicBezTo>
                    <a:pt x="6363" y="73343"/>
                    <a:pt x="7505" y="77724"/>
                    <a:pt x="10458" y="80677"/>
                  </a:cubicBezTo>
                  <a:lnTo>
                    <a:pt x="43796" y="113252"/>
                  </a:lnTo>
                  <a:lnTo>
                    <a:pt x="35890" y="159163"/>
                  </a:lnTo>
                  <a:cubicBezTo>
                    <a:pt x="35223" y="163354"/>
                    <a:pt x="36843" y="167545"/>
                    <a:pt x="40271" y="170021"/>
                  </a:cubicBezTo>
                  <a:cubicBezTo>
                    <a:pt x="43700" y="172498"/>
                    <a:pt x="48177" y="172784"/>
                    <a:pt x="51987" y="170879"/>
                  </a:cubicBezTo>
                  <a:lnTo>
                    <a:pt x="93230" y="149162"/>
                  </a:lnTo>
                  <a:lnTo>
                    <a:pt x="134474" y="170879"/>
                  </a:lnTo>
                  <a:cubicBezTo>
                    <a:pt x="136093" y="171736"/>
                    <a:pt x="137903" y="172117"/>
                    <a:pt x="139617" y="172117"/>
                  </a:cubicBezTo>
                  <a:lnTo>
                    <a:pt x="139617" y="172117"/>
                  </a:lnTo>
                  <a:cubicBezTo>
                    <a:pt x="144380" y="172117"/>
                    <a:pt x="148761" y="169069"/>
                    <a:pt x="150190" y="164497"/>
                  </a:cubicBezTo>
                  <a:cubicBezTo>
                    <a:pt x="150761" y="162401"/>
                    <a:pt x="150857" y="160401"/>
                    <a:pt x="150476" y="158591"/>
                  </a:cubicBezTo>
                  <a:lnTo>
                    <a:pt x="142665" y="113252"/>
                  </a:lnTo>
                  <a:lnTo>
                    <a:pt x="176003" y="80677"/>
                  </a:lnTo>
                  <a:cubicBezTo>
                    <a:pt x="179051" y="77724"/>
                    <a:pt x="180098" y="73343"/>
                    <a:pt x="178765" y="69342"/>
                  </a:cubicBezTo>
                  <a:cubicBezTo>
                    <a:pt x="177432" y="65342"/>
                    <a:pt x="174002" y="62389"/>
                    <a:pt x="169811" y="61817"/>
                  </a:cubicBezTo>
                  <a:lnTo>
                    <a:pt x="123901" y="55150"/>
                  </a:lnTo>
                  <a:close/>
                  <a:moveTo>
                    <a:pt x="123139" y="101822"/>
                  </a:moveTo>
                  <a:cubicBezTo>
                    <a:pt x="120567" y="104394"/>
                    <a:pt x="119329" y="108013"/>
                    <a:pt x="119900" y="111633"/>
                  </a:cubicBezTo>
                  <a:lnTo>
                    <a:pt x="124949" y="141161"/>
                  </a:lnTo>
                  <a:lnTo>
                    <a:pt x="98374" y="127254"/>
                  </a:lnTo>
                  <a:cubicBezTo>
                    <a:pt x="95136" y="125539"/>
                    <a:pt x="91230" y="125539"/>
                    <a:pt x="88087" y="127254"/>
                  </a:cubicBezTo>
                  <a:lnTo>
                    <a:pt x="61512" y="141161"/>
                  </a:lnTo>
                  <a:lnTo>
                    <a:pt x="66561" y="111633"/>
                  </a:lnTo>
                  <a:cubicBezTo>
                    <a:pt x="67227" y="108013"/>
                    <a:pt x="65989" y="104394"/>
                    <a:pt x="63322" y="101822"/>
                  </a:cubicBezTo>
                  <a:lnTo>
                    <a:pt x="41891" y="80867"/>
                  </a:lnTo>
                  <a:lnTo>
                    <a:pt x="71514" y="76581"/>
                  </a:lnTo>
                  <a:cubicBezTo>
                    <a:pt x="75133" y="76010"/>
                    <a:pt x="78276" y="73819"/>
                    <a:pt x="79895" y="70485"/>
                  </a:cubicBezTo>
                  <a:lnTo>
                    <a:pt x="93135" y="43625"/>
                  </a:lnTo>
                  <a:lnTo>
                    <a:pt x="106375" y="70485"/>
                  </a:lnTo>
                  <a:cubicBezTo>
                    <a:pt x="107994" y="73723"/>
                    <a:pt x="111138" y="76010"/>
                    <a:pt x="114757" y="76581"/>
                  </a:cubicBezTo>
                  <a:lnTo>
                    <a:pt x="144380" y="80867"/>
                  </a:lnTo>
                  <a:lnTo>
                    <a:pt x="123139" y="101822"/>
                  </a:ln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grpSp>
      <p:cxnSp>
        <p:nvCxnSpPr>
          <p:cNvPr id="26" name="直线连接符 25"/>
          <p:cNvCxnSpPr/>
          <p:nvPr/>
        </p:nvCxnSpPr>
        <p:spPr>
          <a:xfrm>
            <a:off x="1174368" y="3761490"/>
            <a:ext cx="0" cy="306206"/>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24" name="直线连接符 123"/>
          <p:cNvCxnSpPr/>
          <p:nvPr/>
        </p:nvCxnSpPr>
        <p:spPr>
          <a:xfrm>
            <a:off x="2482899" y="36771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25" name="直线连接符 124"/>
          <p:cNvCxnSpPr/>
          <p:nvPr/>
        </p:nvCxnSpPr>
        <p:spPr>
          <a:xfrm>
            <a:off x="3884710" y="36771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26" name="直线连接符 125"/>
          <p:cNvCxnSpPr/>
          <p:nvPr/>
        </p:nvCxnSpPr>
        <p:spPr>
          <a:xfrm>
            <a:off x="5269010" y="36771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27" name="直线连接符 126"/>
          <p:cNvCxnSpPr/>
          <p:nvPr/>
        </p:nvCxnSpPr>
        <p:spPr>
          <a:xfrm>
            <a:off x="9416668" y="36771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29" name="直线连接符 128"/>
          <p:cNvCxnSpPr/>
          <p:nvPr/>
        </p:nvCxnSpPr>
        <p:spPr>
          <a:xfrm>
            <a:off x="1174368"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31" name="直线连接符 130"/>
          <p:cNvCxnSpPr/>
          <p:nvPr/>
        </p:nvCxnSpPr>
        <p:spPr>
          <a:xfrm>
            <a:off x="2482899"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32" name="直线连接符 131"/>
          <p:cNvCxnSpPr/>
          <p:nvPr/>
        </p:nvCxnSpPr>
        <p:spPr>
          <a:xfrm>
            <a:off x="3884710"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33" name="直线连接符 132"/>
          <p:cNvCxnSpPr/>
          <p:nvPr/>
        </p:nvCxnSpPr>
        <p:spPr>
          <a:xfrm>
            <a:off x="5269010"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34" name="直线连接符 133"/>
          <p:cNvCxnSpPr/>
          <p:nvPr/>
        </p:nvCxnSpPr>
        <p:spPr>
          <a:xfrm>
            <a:off x="9416668"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35" name="直线连接符 134"/>
          <p:cNvCxnSpPr/>
          <p:nvPr/>
        </p:nvCxnSpPr>
        <p:spPr>
          <a:xfrm>
            <a:off x="10826368"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136" name="直线连接符 135"/>
          <p:cNvCxnSpPr/>
          <p:nvPr/>
        </p:nvCxnSpPr>
        <p:spPr>
          <a:xfrm>
            <a:off x="6641210"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sp>
        <p:nvSpPr>
          <p:cNvPr id="142" name="椭圆 141"/>
          <p:cNvSpPr/>
          <p:nvPr/>
        </p:nvSpPr>
        <p:spPr>
          <a:xfrm>
            <a:off x="10116557" y="6073505"/>
            <a:ext cx="134478" cy="134478"/>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6" name="矩形 19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0" name="椭圆 139"/>
          <p:cNvSpPr/>
          <p:nvPr/>
        </p:nvSpPr>
        <p:spPr>
          <a:xfrm>
            <a:off x="2498372" y="6081762"/>
            <a:ext cx="134478" cy="134478"/>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1" name="椭圆 140"/>
          <p:cNvSpPr/>
          <p:nvPr/>
        </p:nvSpPr>
        <p:spPr>
          <a:xfrm>
            <a:off x="7691924" y="5819221"/>
            <a:ext cx="134478" cy="134478"/>
          </a:xfrm>
          <a:prstGeom prst="ellipse">
            <a:avLst/>
          </a:prstGeom>
          <a:gradFill flip="none" rotWithShape="1">
            <a:gsLst>
              <a:gs pos="0">
                <a:schemeClr val="accent4">
                  <a:lumMod val="20000"/>
                  <a:lumOff val="80000"/>
                </a:schemeClr>
              </a:gs>
              <a:gs pos="97000">
                <a:srgbClr val="93683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93" name="直线连接符 92"/>
          <p:cNvCxnSpPr/>
          <p:nvPr/>
        </p:nvCxnSpPr>
        <p:spPr>
          <a:xfrm>
            <a:off x="588836" y="6361101"/>
            <a:ext cx="4213188" cy="0"/>
          </a:xfrm>
          <a:prstGeom prst="line">
            <a:avLst/>
          </a:prstGeom>
          <a:ln w="9525">
            <a:gradFill>
              <a:gsLst>
                <a:gs pos="0">
                  <a:srgbClr val="93683D"/>
                </a:gs>
                <a:gs pos="100000">
                  <a:srgbClr val="93683D">
                    <a:alpha val="0"/>
                  </a:srgbClr>
                </a:gs>
              </a:gsLst>
              <a:lin ang="0" scaled="0"/>
            </a:gradFill>
          </a:ln>
        </p:spPr>
        <p:style>
          <a:lnRef idx="1">
            <a:schemeClr val="accent1"/>
          </a:lnRef>
          <a:fillRef idx="0">
            <a:schemeClr val="accent1"/>
          </a:fillRef>
          <a:effectRef idx="0">
            <a:schemeClr val="accent1"/>
          </a:effectRef>
          <a:fontRef idx="minor">
            <a:schemeClr val="tx1"/>
          </a:fontRef>
        </p:style>
      </p:cxnSp>
      <p:sp>
        <p:nvSpPr>
          <p:cNvPr id="49" name="文本框 6"/>
          <p:cNvSpPr txBox="1"/>
          <p:nvPr/>
        </p:nvSpPr>
        <p:spPr>
          <a:xfrm>
            <a:off x="529872" y="6366862"/>
            <a:ext cx="6042025" cy="215444"/>
          </a:xfrm>
          <a:prstGeom prst="rect">
            <a:avLst/>
          </a:prstGeom>
          <a:gradFill>
            <a:gsLst>
              <a:gs pos="2100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pitchFamily="34" charset="-122"/>
                <a:ea typeface="微软雅黑" pitchFamily="34" charset="-122"/>
                <a:cs typeface="微软雅黑" pitchFamily="34" charset="-122"/>
                <a:sym typeface="微软雅黑" pitchFamily="34" charset="-122"/>
              </a:defRPr>
            </a:pPr>
            <a:r>
              <a:rPr lang="zh-CN"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a:t>
            </a:r>
            <a:r>
              <a:rPr lang="en-US" altLang="zh-CN"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 Currency in RMB and data as of 31 December 2022 unless otherwise specified</a:t>
            </a:r>
            <a:endParaRPr lang="zh-CN"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3" name="文本框 2"/>
          <p:cNvSpPr txBox="1"/>
          <p:nvPr/>
        </p:nvSpPr>
        <p:spPr>
          <a:xfrm>
            <a:off x="10063582" y="2098522"/>
            <a:ext cx="1415846" cy="461665"/>
          </a:xfrm>
          <a:prstGeom prst="rect">
            <a:avLst/>
          </a:prstGeom>
          <a:noFill/>
        </p:spPr>
        <p:txBody>
          <a:bodyPr wrap="square" rtlCol="0">
            <a:spAutoFit/>
          </a:bodyPr>
          <a:lstStyle/>
          <a:p>
            <a:pPr algn="ctr"/>
            <a:r>
              <a:rPr lang="en-CA" altLang="zh-CN" sz="12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Number of C-end Customers</a:t>
            </a:r>
            <a:endParaRPr lang="zh-CN" altLang="en-US" sz="12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endParaRPr>
          </a:p>
        </p:txBody>
      </p:sp>
      <p:sp>
        <p:nvSpPr>
          <p:cNvPr id="39" name="文本框 51"/>
          <p:cNvSpPr txBox="1"/>
          <p:nvPr/>
        </p:nvSpPr>
        <p:spPr>
          <a:xfrm>
            <a:off x="10080623" y="4614467"/>
            <a:ext cx="1398805" cy="430885"/>
          </a:xfrm>
          <a:prstGeom prst="rect">
            <a:avLst/>
          </a:prstGeom>
          <a:noFill/>
          <a:ln w="12700" cap="flat">
            <a:noFill/>
            <a:miter lim="400000"/>
          </a:ln>
          <a:effectLst/>
        </p:spPr>
        <p:txBody>
          <a:bodyPr wrap="square" lIns="45719" tIns="45719" rIns="45719" bIns="45719" numCol="1" anchor="t">
            <a:spAutoFit/>
          </a:bodyPr>
          <a:lstStyle>
            <a:lvl1pPr>
              <a:defRPr sz="1100">
                <a:solidFill>
                  <a:srgbClr val="404040"/>
                </a:solidFill>
                <a:latin typeface="微软雅黑"/>
                <a:ea typeface="微软雅黑"/>
                <a:cs typeface="微软雅黑"/>
                <a:sym typeface="微软雅黑"/>
              </a:defRPr>
            </a:lvl1pPr>
          </a:lstStyle>
          <a:p>
            <a:pPr algn="ctr"/>
            <a:r>
              <a:rPr lang="en-CA" altLang="zh-CN"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Cumulative number of operational members</a:t>
            </a:r>
            <a:r>
              <a:rPr lang="en-CA" altLang="zh-CN" baseline="30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1</a:t>
            </a:r>
            <a:endParaRPr lang="zh-CN" altLang="en-US" baseline="30000" dirty="0">
              <a:solidFill>
                <a:schemeClr val="tx1">
                  <a:lumMod val="65000"/>
                  <a:lumOff val="35000"/>
                </a:schemeClr>
              </a:solidFill>
              <a:latin typeface="HYQIHEIX1-55W BOOK" pitchFamily="18" charset="-122"/>
              <a:ea typeface="HYQIHEIX1-55W BOOK" pitchFamily="18" charset="-122"/>
              <a:cs typeface="Arial" panose="020B0604020202020204" pitchFamily="34" charset="0"/>
            </a:endParaRPr>
          </a:p>
        </p:txBody>
      </p:sp>
      <p:cxnSp>
        <p:nvCxnSpPr>
          <p:cNvPr id="128" name="直线连接符 127"/>
          <p:cNvCxnSpPr/>
          <p:nvPr/>
        </p:nvCxnSpPr>
        <p:spPr>
          <a:xfrm>
            <a:off x="10826368" y="36771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sp>
        <p:nvSpPr>
          <p:cNvPr id="100" name="文本框 6"/>
          <p:cNvSpPr txBox="1"/>
          <p:nvPr/>
        </p:nvSpPr>
        <p:spPr>
          <a:xfrm>
            <a:off x="524661" y="6539550"/>
            <a:ext cx="11670897" cy="338554"/>
          </a:xfrm>
          <a:prstGeom prst="rect">
            <a:avLst/>
          </a:prstGeom>
          <a:gradFill>
            <a:gsLst>
              <a:gs pos="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a:ea typeface="微软雅黑"/>
                <a:cs typeface="微软雅黑"/>
                <a:sym typeface="微软雅黑"/>
              </a:defRPr>
            </a:pPr>
            <a:r>
              <a:rPr lang="en-CA" altLang="zh-CN" sz="800" baseline="30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1</a:t>
            </a:r>
            <a:r>
              <a:rPr lang="en-CA" altLang="zh-CN"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 Operational members: customers who have agreed to the official membership terms of the brand and granted privacy in any channel, and actively retained personal information including mobile phone numbers, to meet the needs of identifiable, reachable and traceable consumers are defined as registered members (i.e. operational members).    From 2022 onwards, this statistic includes consumers in the Fosun Health ecosystem</a:t>
            </a:r>
            <a:endParaRPr lang="zh-CN"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endParaRPr>
          </a:p>
        </p:txBody>
      </p:sp>
      <p:sp>
        <p:nvSpPr>
          <p:cNvPr id="98" name="文本框 97"/>
          <p:cNvSpPr txBox="1"/>
          <p:nvPr/>
        </p:nvSpPr>
        <p:spPr>
          <a:xfrm>
            <a:off x="670118" y="3499880"/>
            <a:ext cx="991293" cy="184666"/>
          </a:xfrm>
          <a:prstGeom prst="rect">
            <a:avLst/>
          </a:prstGeom>
          <a:noFill/>
        </p:spPr>
        <p:txBody>
          <a:bodyPr wrap="square">
            <a:spAutoFit/>
          </a:bodyPr>
          <a:lstStyle/>
          <a:p>
            <a:pPr algn="ctr">
              <a:defRPr sz="3600" b="1">
                <a:solidFill>
                  <a:srgbClr val="404040"/>
                </a:solidFill>
                <a:latin typeface="微软雅黑"/>
                <a:ea typeface="微软雅黑"/>
                <a:cs typeface="微软雅黑"/>
                <a:sym typeface="微软雅黑"/>
              </a:defRPr>
            </a:pPr>
            <a:r>
              <a:rPr lang="en-CA" altLang="zh-CN" sz="6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a:t>
            </a:r>
            <a:r>
              <a:rPr lang="en-US" altLang="zh-CN" sz="6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2022</a:t>
            </a:r>
            <a:r>
              <a:rPr lang="en-CA" altLang="zh-CN" sz="6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a:t>
            </a:r>
            <a:endParaRPr lang="zh-CN" altLang="en-US" sz="6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2" name="文本框 1"/>
          <p:cNvSpPr txBox="1"/>
          <p:nvPr/>
        </p:nvSpPr>
        <p:spPr>
          <a:xfrm>
            <a:off x="1550257" y="3128341"/>
            <a:ext cx="251992" cy="276999"/>
          </a:xfrm>
          <a:prstGeom prst="rect">
            <a:avLst/>
          </a:prstGeom>
          <a:noFill/>
        </p:spPr>
        <p:txBody>
          <a:bodyPr wrap="none" rtlCol="0">
            <a:spAutoFit/>
          </a:bodyPr>
          <a:lstStyle/>
          <a:p>
            <a:pPr algn="ctr">
              <a:defRPr sz="3600" b="1">
                <a:solidFill>
                  <a:srgbClr val="404040"/>
                </a:solidFill>
                <a:latin typeface="微软雅黑"/>
                <a:ea typeface="微软雅黑"/>
                <a:cs typeface="微软雅黑"/>
                <a:sym typeface="微软雅黑"/>
              </a:defRPr>
            </a:pPr>
            <a:r>
              <a:rPr lang="zh-CN" altLang="en-US" sz="1800" baseline="30000" dirty="0">
                <a:solidFill>
                  <a:srgbClr val="93683D"/>
                </a:solidFill>
                <a:latin typeface="Politica" panose="02000503000000000000" pitchFamily="2" charset="0"/>
                <a:ea typeface="微软雅黑" pitchFamily="34" charset="-122"/>
                <a:cs typeface="Arial" panose="020B0604020202020204" pitchFamily="34" charset="0"/>
              </a:rPr>
              <a:t>*</a:t>
            </a:r>
            <a:endParaRPr lang="en-US" altLang="zh-CN" sz="1800" baseline="30000" dirty="0">
              <a:solidFill>
                <a:srgbClr val="93683D"/>
              </a:solidFill>
              <a:latin typeface="Politica" panose="02000503000000000000" pitchFamily="2" charset="0"/>
              <a:ea typeface="微软雅黑" pitchFamily="34" charset="-122"/>
              <a:cs typeface="Arial" panose="020B0604020202020204" pitchFamily="34" charset="0"/>
            </a:endParaRPr>
          </a:p>
        </p:txBody>
      </p:sp>
      <p:sp>
        <p:nvSpPr>
          <p:cNvPr id="4" name="文本框 3"/>
          <p:cNvSpPr txBox="1"/>
          <p:nvPr/>
        </p:nvSpPr>
        <p:spPr>
          <a:xfrm>
            <a:off x="917259" y="4062708"/>
            <a:ext cx="503664" cy="261608"/>
          </a:xfrm>
          <a:prstGeom prst="rect">
            <a:avLst/>
          </a:prstGeom>
          <a:noFill/>
          <a:ln w="12700" cap="flat">
            <a:noFill/>
            <a:miter lim="400000"/>
          </a:ln>
          <a:effectLst/>
        </p:spPr>
        <p:txBody>
          <a:bodyPr wrap="square" lIns="45719" tIns="45719" rIns="45719" bIns="45719" numCol="1" anchor="t">
            <a:spAutoFit/>
          </a:bodyPr>
          <a:lstStyle>
            <a:defPPr>
              <a:defRPr lang="zh-CN"/>
            </a:defPPr>
            <a:lvl1pPr algn="ctr">
              <a:defRPr sz="1200" b="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defRPr>
            </a:lvl1pPr>
          </a:lstStyle>
          <a:p>
            <a:r>
              <a:rPr lang="en-CA" altLang="zh-CN" sz="1100" b="1" dirty="0"/>
              <a:t>billion</a:t>
            </a:r>
            <a:endParaRPr lang="zh-CN" altLang="en-US" sz="1100" b="1" dirty="0"/>
          </a:p>
        </p:txBody>
      </p:sp>
      <p:sp>
        <p:nvSpPr>
          <p:cNvPr id="6" name="자유형: 도형 444"/>
          <p:cNvSpPr/>
          <p:nvPr/>
        </p:nvSpPr>
        <p:spPr>
          <a:xfrm>
            <a:off x="7863739" y="1588606"/>
            <a:ext cx="299256" cy="299256"/>
          </a:xfrm>
          <a:custGeom>
            <a:avLst/>
            <a:gdLst>
              <a:gd name="connsiteX0" fmla="*/ 370998 w 390525"/>
              <a:gd name="connsiteY0" fmla="*/ 123634 h 390525"/>
              <a:gd name="connsiteX1" fmla="*/ 195834 w 390525"/>
              <a:gd name="connsiteY1" fmla="*/ 7144 h 390525"/>
              <a:gd name="connsiteX2" fmla="*/ 7144 w 390525"/>
              <a:gd name="connsiteY2" fmla="*/ 197358 h 390525"/>
              <a:gd name="connsiteX3" fmla="*/ 195834 w 390525"/>
              <a:gd name="connsiteY3" fmla="*/ 386048 h 390525"/>
              <a:gd name="connsiteX4" fmla="*/ 386048 w 390525"/>
              <a:gd name="connsiteY4" fmla="*/ 197358 h 390525"/>
              <a:gd name="connsiteX5" fmla="*/ 370998 w 390525"/>
              <a:gd name="connsiteY5" fmla="*/ 123634 h 390525"/>
              <a:gd name="connsiteX6" fmla="*/ 354044 w 390525"/>
              <a:gd name="connsiteY6" fmla="*/ 140779 h 390525"/>
              <a:gd name="connsiteX7" fmla="*/ 285369 w 390525"/>
              <a:gd name="connsiteY7" fmla="*/ 107823 h 390525"/>
              <a:gd name="connsiteX8" fmla="*/ 252317 w 390525"/>
              <a:gd name="connsiteY8" fmla="*/ 39148 h 390525"/>
              <a:gd name="connsiteX9" fmla="*/ 354044 w 390525"/>
              <a:gd name="connsiteY9" fmla="*/ 140779 h 390525"/>
              <a:gd name="connsiteX10" fmla="*/ 286321 w 390525"/>
              <a:gd name="connsiteY10" fmla="*/ 186214 h 390525"/>
              <a:gd name="connsiteX11" fmla="*/ 297275 w 390525"/>
              <a:gd name="connsiteY11" fmla="*/ 197263 h 390525"/>
              <a:gd name="connsiteX12" fmla="*/ 286321 w 390525"/>
              <a:gd name="connsiteY12" fmla="*/ 208312 h 390525"/>
              <a:gd name="connsiteX13" fmla="*/ 286226 w 390525"/>
              <a:gd name="connsiteY13" fmla="*/ 208312 h 390525"/>
              <a:gd name="connsiteX14" fmla="*/ 285655 w 390525"/>
              <a:gd name="connsiteY14" fmla="*/ 208312 h 390525"/>
              <a:gd name="connsiteX15" fmla="*/ 275082 w 390525"/>
              <a:gd name="connsiteY15" fmla="*/ 197263 h 390525"/>
              <a:gd name="connsiteX16" fmla="*/ 275082 w 390525"/>
              <a:gd name="connsiteY16" fmla="*/ 197263 h 390525"/>
              <a:gd name="connsiteX17" fmla="*/ 275082 w 390525"/>
              <a:gd name="connsiteY17" fmla="*/ 197263 h 390525"/>
              <a:gd name="connsiteX18" fmla="*/ 285369 w 390525"/>
              <a:gd name="connsiteY18" fmla="*/ 186214 h 390525"/>
              <a:gd name="connsiteX19" fmla="*/ 285464 w 390525"/>
              <a:gd name="connsiteY19" fmla="*/ 186214 h 390525"/>
              <a:gd name="connsiteX20" fmla="*/ 286131 w 390525"/>
              <a:gd name="connsiteY20" fmla="*/ 186214 h 390525"/>
              <a:gd name="connsiteX21" fmla="*/ 286321 w 390525"/>
              <a:gd name="connsiteY21" fmla="*/ 186214 h 390525"/>
              <a:gd name="connsiteX22" fmla="*/ 206978 w 390525"/>
              <a:gd name="connsiteY22" fmla="*/ 31147 h 390525"/>
              <a:gd name="connsiteX23" fmla="*/ 260318 w 390525"/>
              <a:gd name="connsiteY23" fmla="*/ 101822 h 390525"/>
              <a:gd name="connsiteX24" fmla="*/ 206978 w 390525"/>
              <a:gd name="connsiteY24" fmla="*/ 96012 h 390525"/>
              <a:gd name="connsiteX25" fmla="*/ 206978 w 390525"/>
              <a:gd name="connsiteY25" fmla="*/ 31147 h 390525"/>
              <a:gd name="connsiteX26" fmla="*/ 206978 w 390525"/>
              <a:gd name="connsiteY26" fmla="*/ 118300 h 390525"/>
              <a:gd name="connsiteX27" fmla="*/ 267176 w 390525"/>
              <a:gd name="connsiteY27" fmla="*/ 126016 h 390525"/>
              <a:gd name="connsiteX28" fmla="*/ 273653 w 390525"/>
              <a:gd name="connsiteY28" fmla="*/ 166497 h 390525"/>
              <a:gd name="connsiteX29" fmla="*/ 254794 w 390525"/>
              <a:gd name="connsiteY29" fmla="*/ 186214 h 390525"/>
              <a:gd name="connsiteX30" fmla="*/ 206978 w 390525"/>
              <a:gd name="connsiteY30" fmla="*/ 186214 h 390525"/>
              <a:gd name="connsiteX31" fmla="*/ 206978 w 390525"/>
              <a:gd name="connsiteY31" fmla="*/ 118300 h 390525"/>
              <a:gd name="connsiteX32" fmla="*/ 206978 w 390525"/>
              <a:gd name="connsiteY32" fmla="*/ 208407 h 390525"/>
              <a:gd name="connsiteX33" fmla="*/ 254794 w 390525"/>
              <a:gd name="connsiteY33" fmla="*/ 208407 h 390525"/>
              <a:gd name="connsiteX34" fmla="*/ 273653 w 390525"/>
              <a:gd name="connsiteY34" fmla="*/ 228124 h 390525"/>
              <a:gd name="connsiteX35" fmla="*/ 267462 w 390525"/>
              <a:gd name="connsiteY35" fmla="*/ 267176 h 390525"/>
              <a:gd name="connsiteX36" fmla="*/ 226695 w 390525"/>
              <a:gd name="connsiteY36" fmla="*/ 273558 h 390525"/>
              <a:gd name="connsiteX37" fmla="*/ 206883 w 390525"/>
              <a:gd name="connsiteY37" fmla="*/ 254603 h 390525"/>
              <a:gd name="connsiteX38" fmla="*/ 206883 w 390525"/>
              <a:gd name="connsiteY38" fmla="*/ 208407 h 390525"/>
              <a:gd name="connsiteX39" fmla="*/ 139255 w 390525"/>
              <a:gd name="connsiteY39" fmla="*/ 39338 h 390525"/>
              <a:gd name="connsiteX40" fmla="*/ 119063 w 390525"/>
              <a:gd name="connsiteY40" fmla="*/ 73819 h 390525"/>
              <a:gd name="connsiteX41" fmla="*/ 118110 w 390525"/>
              <a:gd name="connsiteY41" fmla="*/ 73819 h 390525"/>
              <a:gd name="connsiteX42" fmla="*/ 85630 w 390525"/>
              <a:gd name="connsiteY42" fmla="*/ 114395 h 390525"/>
              <a:gd name="connsiteX43" fmla="*/ 39338 w 390525"/>
              <a:gd name="connsiteY43" fmla="*/ 139922 h 390525"/>
              <a:gd name="connsiteX44" fmla="*/ 139255 w 390525"/>
              <a:gd name="connsiteY44" fmla="*/ 39338 h 390525"/>
              <a:gd name="connsiteX45" fmla="*/ 129254 w 390525"/>
              <a:gd name="connsiteY45" fmla="*/ 107061 h 390525"/>
              <a:gd name="connsiteX46" fmla="*/ 118110 w 390525"/>
              <a:gd name="connsiteY46" fmla="*/ 118205 h 390525"/>
              <a:gd name="connsiteX47" fmla="*/ 106966 w 390525"/>
              <a:gd name="connsiteY47" fmla="*/ 107061 h 390525"/>
              <a:gd name="connsiteX48" fmla="*/ 118110 w 390525"/>
              <a:gd name="connsiteY48" fmla="*/ 95917 h 390525"/>
              <a:gd name="connsiteX49" fmla="*/ 129254 w 390525"/>
              <a:gd name="connsiteY49" fmla="*/ 107061 h 390525"/>
              <a:gd name="connsiteX50" fmla="*/ 97917 w 390525"/>
              <a:gd name="connsiteY50" fmla="*/ 133541 h 390525"/>
              <a:gd name="connsiteX51" fmla="*/ 101060 w 390525"/>
              <a:gd name="connsiteY51" fmla="*/ 135636 h 390525"/>
              <a:gd name="connsiteX52" fmla="*/ 96107 w 390525"/>
              <a:gd name="connsiteY52" fmla="*/ 186309 h 390525"/>
              <a:gd name="connsiteX53" fmla="*/ 31146 w 390525"/>
              <a:gd name="connsiteY53" fmla="*/ 186309 h 390525"/>
              <a:gd name="connsiteX54" fmla="*/ 97917 w 390525"/>
              <a:gd name="connsiteY54" fmla="*/ 133541 h 390525"/>
              <a:gd name="connsiteX55" fmla="*/ 96107 w 390525"/>
              <a:gd name="connsiteY55" fmla="*/ 208407 h 390525"/>
              <a:gd name="connsiteX56" fmla="*/ 101536 w 390525"/>
              <a:gd name="connsiteY56" fmla="*/ 260890 h 390525"/>
              <a:gd name="connsiteX57" fmla="*/ 31146 w 390525"/>
              <a:gd name="connsiteY57" fmla="*/ 208407 h 390525"/>
              <a:gd name="connsiteX58" fmla="*/ 96107 w 390525"/>
              <a:gd name="connsiteY58" fmla="*/ 208407 h 390525"/>
              <a:gd name="connsiteX59" fmla="*/ 39148 w 390525"/>
              <a:gd name="connsiteY59" fmla="*/ 253746 h 390525"/>
              <a:gd name="connsiteX60" fmla="*/ 107156 w 390525"/>
              <a:gd name="connsiteY60" fmla="*/ 285845 h 390525"/>
              <a:gd name="connsiteX61" fmla="*/ 139351 w 390525"/>
              <a:gd name="connsiteY61" fmla="*/ 354044 h 390525"/>
              <a:gd name="connsiteX62" fmla="*/ 39148 w 390525"/>
              <a:gd name="connsiteY62" fmla="*/ 253746 h 390525"/>
              <a:gd name="connsiteX63" fmla="*/ 184785 w 390525"/>
              <a:gd name="connsiteY63" fmla="*/ 361950 h 390525"/>
              <a:gd name="connsiteX64" fmla="*/ 132207 w 390525"/>
              <a:gd name="connsiteY64" fmla="*/ 291560 h 390525"/>
              <a:gd name="connsiteX65" fmla="*/ 164020 w 390525"/>
              <a:gd name="connsiteY65" fmla="*/ 295846 h 390525"/>
              <a:gd name="connsiteX66" fmla="*/ 184785 w 390525"/>
              <a:gd name="connsiteY66" fmla="*/ 317563 h 390525"/>
              <a:gd name="connsiteX67" fmla="*/ 184785 w 390525"/>
              <a:gd name="connsiteY67" fmla="*/ 361950 h 390525"/>
              <a:gd name="connsiteX68" fmla="*/ 184785 w 390525"/>
              <a:gd name="connsiteY68" fmla="*/ 254794 h 390525"/>
              <a:gd name="connsiteX69" fmla="*/ 164972 w 390525"/>
              <a:gd name="connsiteY69" fmla="*/ 273653 h 390525"/>
              <a:gd name="connsiteX70" fmla="*/ 125539 w 390525"/>
              <a:gd name="connsiteY70" fmla="*/ 267557 h 390525"/>
              <a:gd name="connsiteX71" fmla="*/ 118300 w 390525"/>
              <a:gd name="connsiteY71" fmla="*/ 208502 h 390525"/>
              <a:gd name="connsiteX72" fmla="*/ 184689 w 390525"/>
              <a:gd name="connsiteY72" fmla="*/ 208502 h 390525"/>
              <a:gd name="connsiteX73" fmla="*/ 184689 w 390525"/>
              <a:gd name="connsiteY73" fmla="*/ 254794 h 390525"/>
              <a:gd name="connsiteX74" fmla="*/ 184785 w 390525"/>
              <a:gd name="connsiteY74" fmla="*/ 186214 h 390525"/>
              <a:gd name="connsiteX75" fmla="*/ 118396 w 390525"/>
              <a:gd name="connsiteY75" fmla="*/ 186214 h 390525"/>
              <a:gd name="connsiteX76" fmla="*/ 122872 w 390525"/>
              <a:gd name="connsiteY76" fmla="*/ 140017 h 390525"/>
              <a:gd name="connsiteX77" fmla="*/ 148209 w 390525"/>
              <a:gd name="connsiteY77" fmla="*/ 121539 h 390525"/>
              <a:gd name="connsiteX78" fmla="*/ 184785 w 390525"/>
              <a:gd name="connsiteY78" fmla="*/ 118396 h 390525"/>
              <a:gd name="connsiteX79" fmla="*/ 184785 w 390525"/>
              <a:gd name="connsiteY79" fmla="*/ 186214 h 390525"/>
              <a:gd name="connsiteX80" fmla="*/ 184785 w 390525"/>
              <a:gd name="connsiteY80" fmla="*/ 96107 h 390525"/>
              <a:gd name="connsiteX81" fmla="*/ 150400 w 390525"/>
              <a:gd name="connsiteY81" fmla="*/ 98774 h 390525"/>
              <a:gd name="connsiteX82" fmla="*/ 139827 w 390525"/>
              <a:gd name="connsiteY82" fmla="*/ 81820 h 390525"/>
              <a:gd name="connsiteX83" fmla="*/ 184689 w 390525"/>
              <a:gd name="connsiteY83" fmla="*/ 31242 h 390525"/>
              <a:gd name="connsiteX84" fmla="*/ 184689 w 390525"/>
              <a:gd name="connsiteY84" fmla="*/ 96107 h 390525"/>
              <a:gd name="connsiteX85" fmla="*/ 195834 w 390525"/>
              <a:gd name="connsiteY85" fmla="*/ 297275 h 390525"/>
              <a:gd name="connsiteX86" fmla="*/ 184785 w 390525"/>
              <a:gd name="connsiteY86" fmla="*/ 286321 h 390525"/>
              <a:gd name="connsiteX87" fmla="*/ 184785 w 390525"/>
              <a:gd name="connsiteY87" fmla="*/ 286226 h 390525"/>
              <a:gd name="connsiteX88" fmla="*/ 184785 w 390525"/>
              <a:gd name="connsiteY88" fmla="*/ 285655 h 390525"/>
              <a:gd name="connsiteX89" fmla="*/ 195834 w 390525"/>
              <a:gd name="connsiteY89" fmla="*/ 275082 h 390525"/>
              <a:gd name="connsiteX90" fmla="*/ 206883 w 390525"/>
              <a:gd name="connsiteY90" fmla="*/ 285655 h 390525"/>
              <a:gd name="connsiteX91" fmla="*/ 206883 w 390525"/>
              <a:gd name="connsiteY91" fmla="*/ 286226 h 390525"/>
              <a:gd name="connsiteX92" fmla="*/ 206883 w 390525"/>
              <a:gd name="connsiteY92" fmla="*/ 286321 h 390525"/>
              <a:gd name="connsiteX93" fmla="*/ 195834 w 390525"/>
              <a:gd name="connsiteY93" fmla="*/ 297275 h 390525"/>
              <a:gd name="connsiteX94" fmla="*/ 206978 w 390525"/>
              <a:gd name="connsiteY94" fmla="*/ 362045 h 390525"/>
              <a:gd name="connsiteX95" fmla="*/ 206978 w 390525"/>
              <a:gd name="connsiteY95" fmla="*/ 317563 h 390525"/>
              <a:gd name="connsiteX96" fmla="*/ 227743 w 390525"/>
              <a:gd name="connsiteY96" fmla="*/ 295846 h 390525"/>
              <a:gd name="connsiteX97" fmla="*/ 260699 w 390525"/>
              <a:gd name="connsiteY97" fmla="*/ 291370 h 390525"/>
              <a:gd name="connsiteX98" fmla="*/ 206978 w 390525"/>
              <a:gd name="connsiteY98" fmla="*/ 362045 h 390525"/>
              <a:gd name="connsiteX99" fmla="*/ 252793 w 390525"/>
              <a:gd name="connsiteY99" fmla="*/ 354044 h 390525"/>
              <a:gd name="connsiteX100" fmla="*/ 285655 w 390525"/>
              <a:gd name="connsiteY100" fmla="*/ 285655 h 390525"/>
              <a:gd name="connsiteX101" fmla="*/ 354044 w 390525"/>
              <a:gd name="connsiteY101" fmla="*/ 253460 h 390525"/>
              <a:gd name="connsiteX102" fmla="*/ 252793 w 390525"/>
              <a:gd name="connsiteY102" fmla="*/ 354044 h 390525"/>
              <a:gd name="connsiteX103" fmla="*/ 291560 w 390525"/>
              <a:gd name="connsiteY103" fmla="*/ 260795 h 390525"/>
              <a:gd name="connsiteX104" fmla="*/ 295846 w 390525"/>
              <a:gd name="connsiteY104" fmla="*/ 229362 h 390525"/>
              <a:gd name="connsiteX105" fmla="*/ 317563 w 390525"/>
              <a:gd name="connsiteY105" fmla="*/ 208502 h 390525"/>
              <a:gd name="connsiteX106" fmla="*/ 361950 w 390525"/>
              <a:gd name="connsiteY106" fmla="*/ 208502 h 390525"/>
              <a:gd name="connsiteX107" fmla="*/ 291560 w 390525"/>
              <a:gd name="connsiteY107" fmla="*/ 260795 h 390525"/>
              <a:gd name="connsiteX108" fmla="*/ 317563 w 390525"/>
              <a:gd name="connsiteY108" fmla="*/ 186214 h 390525"/>
              <a:gd name="connsiteX109" fmla="*/ 295846 w 390525"/>
              <a:gd name="connsiteY109" fmla="*/ 165449 h 390525"/>
              <a:gd name="connsiteX110" fmla="*/ 291369 w 390525"/>
              <a:gd name="connsiteY110" fmla="*/ 132874 h 390525"/>
              <a:gd name="connsiteX111" fmla="*/ 362045 w 390525"/>
              <a:gd name="connsiteY111" fmla="*/ 186214 h 390525"/>
              <a:gd name="connsiteX112" fmla="*/ 317563 w 390525"/>
              <a:gd name="connsiteY112" fmla="*/ 186214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390525" h="390525">
                <a:moveTo>
                  <a:pt x="370998" y="123634"/>
                </a:moveTo>
                <a:cubicBezTo>
                  <a:pt x="341566" y="54674"/>
                  <a:pt x="273177" y="7144"/>
                  <a:pt x="195834" y="7144"/>
                </a:cubicBezTo>
                <a:cubicBezTo>
                  <a:pt x="90678" y="7144"/>
                  <a:pt x="7144" y="93917"/>
                  <a:pt x="7144" y="197358"/>
                </a:cubicBezTo>
                <a:cubicBezTo>
                  <a:pt x="7144" y="301657"/>
                  <a:pt x="91535" y="386048"/>
                  <a:pt x="195834" y="386048"/>
                </a:cubicBezTo>
                <a:cubicBezTo>
                  <a:pt x="299371" y="386048"/>
                  <a:pt x="386048" y="302419"/>
                  <a:pt x="386048" y="197358"/>
                </a:cubicBezTo>
                <a:cubicBezTo>
                  <a:pt x="386048" y="171831"/>
                  <a:pt x="381000" y="147066"/>
                  <a:pt x="370998" y="123634"/>
                </a:cubicBezTo>
                <a:close/>
                <a:moveTo>
                  <a:pt x="354044" y="140779"/>
                </a:moveTo>
                <a:cubicBezTo>
                  <a:pt x="334613" y="125349"/>
                  <a:pt x="309467" y="114681"/>
                  <a:pt x="285369" y="107823"/>
                </a:cubicBezTo>
                <a:cubicBezTo>
                  <a:pt x="278511" y="83725"/>
                  <a:pt x="267843" y="58579"/>
                  <a:pt x="252317" y="39148"/>
                </a:cubicBezTo>
                <a:cubicBezTo>
                  <a:pt x="299561" y="56102"/>
                  <a:pt x="337089" y="93536"/>
                  <a:pt x="354044" y="140779"/>
                </a:cubicBezTo>
                <a:close/>
                <a:moveTo>
                  <a:pt x="286321" y="186214"/>
                </a:moveTo>
                <a:cubicBezTo>
                  <a:pt x="292417" y="186309"/>
                  <a:pt x="297275" y="191262"/>
                  <a:pt x="297275" y="197263"/>
                </a:cubicBezTo>
                <a:cubicBezTo>
                  <a:pt x="297275" y="203359"/>
                  <a:pt x="292322" y="208312"/>
                  <a:pt x="286321" y="208312"/>
                </a:cubicBezTo>
                <a:cubicBezTo>
                  <a:pt x="286321" y="208312"/>
                  <a:pt x="286226" y="208312"/>
                  <a:pt x="286226" y="208312"/>
                </a:cubicBezTo>
                <a:cubicBezTo>
                  <a:pt x="286035" y="208312"/>
                  <a:pt x="285845" y="208312"/>
                  <a:pt x="285655" y="208312"/>
                </a:cubicBezTo>
                <a:cubicBezTo>
                  <a:pt x="279749" y="208026"/>
                  <a:pt x="275082" y="203168"/>
                  <a:pt x="275082" y="197263"/>
                </a:cubicBezTo>
                <a:cubicBezTo>
                  <a:pt x="275082" y="197263"/>
                  <a:pt x="275082" y="197263"/>
                  <a:pt x="275082" y="197263"/>
                </a:cubicBezTo>
                <a:cubicBezTo>
                  <a:pt x="275082" y="197263"/>
                  <a:pt x="275082" y="197263"/>
                  <a:pt x="275082" y="197263"/>
                </a:cubicBezTo>
                <a:cubicBezTo>
                  <a:pt x="275082" y="191453"/>
                  <a:pt x="279654" y="186595"/>
                  <a:pt x="285369" y="186214"/>
                </a:cubicBezTo>
                <a:cubicBezTo>
                  <a:pt x="285369" y="186214"/>
                  <a:pt x="285464" y="186214"/>
                  <a:pt x="285464" y="186214"/>
                </a:cubicBezTo>
                <a:cubicBezTo>
                  <a:pt x="285655" y="186214"/>
                  <a:pt x="285940" y="186214"/>
                  <a:pt x="286131" y="186214"/>
                </a:cubicBezTo>
                <a:cubicBezTo>
                  <a:pt x="286226" y="186309"/>
                  <a:pt x="286226" y="186214"/>
                  <a:pt x="286321" y="186214"/>
                </a:cubicBezTo>
                <a:close/>
                <a:moveTo>
                  <a:pt x="206978" y="31147"/>
                </a:moveTo>
                <a:cubicBezTo>
                  <a:pt x="228219" y="38195"/>
                  <a:pt x="247650" y="64865"/>
                  <a:pt x="260318" y="101822"/>
                </a:cubicBezTo>
                <a:cubicBezTo>
                  <a:pt x="243268" y="98584"/>
                  <a:pt x="225361" y="96583"/>
                  <a:pt x="206978" y="96012"/>
                </a:cubicBezTo>
                <a:lnTo>
                  <a:pt x="206978" y="31147"/>
                </a:lnTo>
                <a:close/>
                <a:moveTo>
                  <a:pt x="206978" y="118300"/>
                </a:moveTo>
                <a:cubicBezTo>
                  <a:pt x="228029" y="118967"/>
                  <a:pt x="248316" y="121634"/>
                  <a:pt x="267176" y="126016"/>
                </a:cubicBezTo>
                <a:cubicBezTo>
                  <a:pt x="270129" y="138779"/>
                  <a:pt x="272415" y="152400"/>
                  <a:pt x="273653" y="166497"/>
                </a:cubicBezTo>
                <a:cubicBezTo>
                  <a:pt x="264890" y="170021"/>
                  <a:pt x="257937" y="177260"/>
                  <a:pt x="254794" y="186214"/>
                </a:cubicBezTo>
                <a:lnTo>
                  <a:pt x="206978" y="186214"/>
                </a:lnTo>
                <a:lnTo>
                  <a:pt x="206978" y="118300"/>
                </a:lnTo>
                <a:close/>
                <a:moveTo>
                  <a:pt x="206978" y="208407"/>
                </a:moveTo>
                <a:lnTo>
                  <a:pt x="254794" y="208407"/>
                </a:lnTo>
                <a:cubicBezTo>
                  <a:pt x="257937" y="217361"/>
                  <a:pt x="264890" y="224600"/>
                  <a:pt x="273653" y="228124"/>
                </a:cubicBezTo>
                <a:cubicBezTo>
                  <a:pt x="272415" y="241649"/>
                  <a:pt x="270320" y="254794"/>
                  <a:pt x="267462" y="267176"/>
                </a:cubicBezTo>
                <a:cubicBezTo>
                  <a:pt x="254508" y="270129"/>
                  <a:pt x="240887" y="272225"/>
                  <a:pt x="226695" y="273558"/>
                </a:cubicBezTo>
                <a:cubicBezTo>
                  <a:pt x="223171" y="264795"/>
                  <a:pt x="215932" y="257842"/>
                  <a:pt x="206883" y="254603"/>
                </a:cubicBezTo>
                <a:lnTo>
                  <a:pt x="206883" y="208407"/>
                </a:lnTo>
                <a:close/>
                <a:moveTo>
                  <a:pt x="139255" y="39338"/>
                </a:moveTo>
                <a:cubicBezTo>
                  <a:pt x="131826" y="48863"/>
                  <a:pt x="124968" y="60388"/>
                  <a:pt x="119063" y="73819"/>
                </a:cubicBezTo>
                <a:cubicBezTo>
                  <a:pt x="118776" y="73819"/>
                  <a:pt x="118396" y="73819"/>
                  <a:pt x="118110" y="73819"/>
                </a:cubicBezTo>
                <a:cubicBezTo>
                  <a:pt x="96964" y="73819"/>
                  <a:pt x="80963" y="93440"/>
                  <a:pt x="85630" y="114395"/>
                </a:cubicBezTo>
                <a:cubicBezTo>
                  <a:pt x="67341" y="121349"/>
                  <a:pt x="51721" y="130016"/>
                  <a:pt x="39338" y="139922"/>
                </a:cubicBezTo>
                <a:cubicBezTo>
                  <a:pt x="56197" y="93250"/>
                  <a:pt x="93059" y="56198"/>
                  <a:pt x="139255" y="39338"/>
                </a:cubicBezTo>
                <a:close/>
                <a:moveTo>
                  <a:pt x="129254" y="107061"/>
                </a:moveTo>
                <a:cubicBezTo>
                  <a:pt x="129254" y="113157"/>
                  <a:pt x="124301" y="118205"/>
                  <a:pt x="118110" y="118205"/>
                </a:cubicBezTo>
                <a:cubicBezTo>
                  <a:pt x="112014" y="118205"/>
                  <a:pt x="106966" y="113252"/>
                  <a:pt x="106966" y="107061"/>
                </a:cubicBezTo>
                <a:cubicBezTo>
                  <a:pt x="106966" y="100870"/>
                  <a:pt x="111919" y="95917"/>
                  <a:pt x="118110" y="95917"/>
                </a:cubicBezTo>
                <a:cubicBezTo>
                  <a:pt x="124301" y="95917"/>
                  <a:pt x="129254" y="100965"/>
                  <a:pt x="129254" y="107061"/>
                </a:cubicBezTo>
                <a:close/>
                <a:moveTo>
                  <a:pt x="97917" y="133541"/>
                </a:moveTo>
                <a:cubicBezTo>
                  <a:pt x="98870" y="134303"/>
                  <a:pt x="99917" y="134969"/>
                  <a:pt x="101060" y="135636"/>
                </a:cubicBezTo>
                <a:cubicBezTo>
                  <a:pt x="98393" y="151543"/>
                  <a:pt x="96678" y="168974"/>
                  <a:pt x="96107" y="186309"/>
                </a:cubicBezTo>
                <a:lnTo>
                  <a:pt x="31146" y="186309"/>
                </a:lnTo>
                <a:cubicBezTo>
                  <a:pt x="37814" y="165640"/>
                  <a:pt x="62389" y="146018"/>
                  <a:pt x="97917" y="133541"/>
                </a:cubicBezTo>
                <a:close/>
                <a:moveTo>
                  <a:pt x="96107" y="208407"/>
                </a:moveTo>
                <a:cubicBezTo>
                  <a:pt x="96678" y="226790"/>
                  <a:pt x="98488" y="244412"/>
                  <a:pt x="101536" y="260890"/>
                </a:cubicBezTo>
                <a:cubicBezTo>
                  <a:pt x="64389" y="248698"/>
                  <a:pt x="38005" y="229648"/>
                  <a:pt x="31146" y="208407"/>
                </a:cubicBezTo>
                <a:lnTo>
                  <a:pt x="96107" y="208407"/>
                </a:lnTo>
                <a:close/>
                <a:moveTo>
                  <a:pt x="39148" y="253746"/>
                </a:moveTo>
                <a:cubicBezTo>
                  <a:pt x="58483" y="268891"/>
                  <a:pt x="83248" y="279178"/>
                  <a:pt x="107156" y="285845"/>
                </a:cubicBezTo>
                <a:cubicBezTo>
                  <a:pt x="114776" y="313468"/>
                  <a:pt x="125825" y="336804"/>
                  <a:pt x="139351" y="354044"/>
                </a:cubicBezTo>
                <a:cubicBezTo>
                  <a:pt x="92964" y="337185"/>
                  <a:pt x="56007" y="300323"/>
                  <a:pt x="39148" y="253746"/>
                </a:cubicBezTo>
                <a:close/>
                <a:moveTo>
                  <a:pt x="184785" y="361950"/>
                </a:moveTo>
                <a:cubicBezTo>
                  <a:pt x="158401" y="353092"/>
                  <a:pt x="140970" y="317849"/>
                  <a:pt x="132207" y="291560"/>
                </a:cubicBezTo>
                <a:cubicBezTo>
                  <a:pt x="142494" y="293465"/>
                  <a:pt x="153162" y="294894"/>
                  <a:pt x="164020" y="295846"/>
                </a:cubicBezTo>
                <a:cubicBezTo>
                  <a:pt x="167068" y="305943"/>
                  <a:pt x="174879" y="314039"/>
                  <a:pt x="184785" y="317563"/>
                </a:cubicBezTo>
                <a:lnTo>
                  <a:pt x="184785" y="361950"/>
                </a:lnTo>
                <a:close/>
                <a:moveTo>
                  <a:pt x="184785" y="254794"/>
                </a:moveTo>
                <a:cubicBezTo>
                  <a:pt x="175831" y="257937"/>
                  <a:pt x="168592" y="264890"/>
                  <a:pt x="164972" y="273653"/>
                </a:cubicBezTo>
                <a:cubicBezTo>
                  <a:pt x="151162" y="272415"/>
                  <a:pt x="137922" y="270320"/>
                  <a:pt x="125539" y="267557"/>
                </a:cubicBezTo>
                <a:cubicBezTo>
                  <a:pt x="121444" y="249079"/>
                  <a:pt x="118967" y="229171"/>
                  <a:pt x="118300" y="208502"/>
                </a:cubicBezTo>
                <a:lnTo>
                  <a:pt x="184689" y="208502"/>
                </a:lnTo>
                <a:lnTo>
                  <a:pt x="184689" y="254794"/>
                </a:lnTo>
                <a:close/>
                <a:moveTo>
                  <a:pt x="184785" y="186214"/>
                </a:moveTo>
                <a:lnTo>
                  <a:pt x="118396" y="186214"/>
                </a:lnTo>
                <a:cubicBezTo>
                  <a:pt x="118872" y="170402"/>
                  <a:pt x="120396" y="154496"/>
                  <a:pt x="122872" y="140017"/>
                </a:cubicBezTo>
                <a:cubicBezTo>
                  <a:pt x="134016" y="138398"/>
                  <a:pt x="143446" y="131350"/>
                  <a:pt x="148209" y="121539"/>
                </a:cubicBezTo>
                <a:cubicBezTo>
                  <a:pt x="160115" y="119825"/>
                  <a:pt x="172402" y="118777"/>
                  <a:pt x="184785" y="118396"/>
                </a:cubicBezTo>
                <a:lnTo>
                  <a:pt x="184785" y="186214"/>
                </a:lnTo>
                <a:close/>
                <a:moveTo>
                  <a:pt x="184785" y="96107"/>
                </a:moveTo>
                <a:cubicBezTo>
                  <a:pt x="173164" y="96488"/>
                  <a:pt x="161639" y="97346"/>
                  <a:pt x="150400" y="98774"/>
                </a:cubicBezTo>
                <a:cubicBezTo>
                  <a:pt x="148685" y="92107"/>
                  <a:pt x="144970" y="86201"/>
                  <a:pt x="139827" y="81820"/>
                </a:cubicBezTo>
                <a:cubicBezTo>
                  <a:pt x="152019" y="54769"/>
                  <a:pt x="168021" y="36767"/>
                  <a:pt x="184689" y="31242"/>
                </a:cubicBezTo>
                <a:lnTo>
                  <a:pt x="184689" y="96107"/>
                </a:lnTo>
                <a:close/>
                <a:moveTo>
                  <a:pt x="195834" y="297275"/>
                </a:moveTo>
                <a:cubicBezTo>
                  <a:pt x="189738" y="297275"/>
                  <a:pt x="184785" y="292322"/>
                  <a:pt x="184785" y="286321"/>
                </a:cubicBezTo>
                <a:cubicBezTo>
                  <a:pt x="184785" y="286321"/>
                  <a:pt x="184785" y="286226"/>
                  <a:pt x="184785" y="286226"/>
                </a:cubicBezTo>
                <a:cubicBezTo>
                  <a:pt x="184785" y="286036"/>
                  <a:pt x="184785" y="285845"/>
                  <a:pt x="184785" y="285655"/>
                </a:cubicBezTo>
                <a:cubicBezTo>
                  <a:pt x="185071" y="279749"/>
                  <a:pt x="189929" y="275082"/>
                  <a:pt x="195834" y="275082"/>
                </a:cubicBezTo>
                <a:cubicBezTo>
                  <a:pt x="201739" y="275082"/>
                  <a:pt x="206597" y="279749"/>
                  <a:pt x="206883" y="285655"/>
                </a:cubicBezTo>
                <a:cubicBezTo>
                  <a:pt x="206883" y="285845"/>
                  <a:pt x="206883" y="286036"/>
                  <a:pt x="206883" y="286226"/>
                </a:cubicBezTo>
                <a:cubicBezTo>
                  <a:pt x="206883" y="286226"/>
                  <a:pt x="206883" y="286321"/>
                  <a:pt x="206883" y="286321"/>
                </a:cubicBezTo>
                <a:cubicBezTo>
                  <a:pt x="206883" y="292322"/>
                  <a:pt x="201930" y="297275"/>
                  <a:pt x="195834" y="297275"/>
                </a:cubicBezTo>
                <a:close/>
                <a:moveTo>
                  <a:pt x="206978" y="362045"/>
                </a:moveTo>
                <a:lnTo>
                  <a:pt x="206978" y="317563"/>
                </a:lnTo>
                <a:cubicBezTo>
                  <a:pt x="216884" y="314039"/>
                  <a:pt x="224599" y="305943"/>
                  <a:pt x="227743" y="295846"/>
                </a:cubicBezTo>
                <a:cubicBezTo>
                  <a:pt x="238982" y="294894"/>
                  <a:pt x="250031" y="293370"/>
                  <a:pt x="260699" y="291370"/>
                </a:cubicBezTo>
                <a:cubicBezTo>
                  <a:pt x="251746" y="317849"/>
                  <a:pt x="233553" y="353378"/>
                  <a:pt x="206978" y="362045"/>
                </a:cubicBezTo>
                <a:close/>
                <a:moveTo>
                  <a:pt x="252793" y="354044"/>
                </a:moveTo>
                <a:cubicBezTo>
                  <a:pt x="268414" y="334518"/>
                  <a:pt x="278987" y="309467"/>
                  <a:pt x="285655" y="285655"/>
                </a:cubicBezTo>
                <a:cubicBezTo>
                  <a:pt x="309467" y="279083"/>
                  <a:pt x="334518" y="268700"/>
                  <a:pt x="354044" y="253460"/>
                </a:cubicBezTo>
                <a:cubicBezTo>
                  <a:pt x="337185" y="300038"/>
                  <a:pt x="299847" y="337185"/>
                  <a:pt x="252793" y="354044"/>
                </a:cubicBezTo>
                <a:close/>
                <a:moveTo>
                  <a:pt x="291560" y="260795"/>
                </a:moveTo>
                <a:cubicBezTo>
                  <a:pt x="293465" y="250603"/>
                  <a:pt x="294894" y="240125"/>
                  <a:pt x="295846" y="229362"/>
                </a:cubicBezTo>
                <a:cubicBezTo>
                  <a:pt x="305943" y="226314"/>
                  <a:pt x="314039" y="218408"/>
                  <a:pt x="317563" y="208502"/>
                </a:cubicBezTo>
                <a:lnTo>
                  <a:pt x="361950" y="208502"/>
                </a:lnTo>
                <a:cubicBezTo>
                  <a:pt x="353187" y="234410"/>
                  <a:pt x="317659" y="252127"/>
                  <a:pt x="291560" y="260795"/>
                </a:cubicBezTo>
                <a:close/>
                <a:moveTo>
                  <a:pt x="317563" y="186214"/>
                </a:moveTo>
                <a:cubicBezTo>
                  <a:pt x="314039" y="176308"/>
                  <a:pt x="305943" y="168497"/>
                  <a:pt x="295846" y="165449"/>
                </a:cubicBezTo>
                <a:cubicBezTo>
                  <a:pt x="294894" y="154305"/>
                  <a:pt x="293370" y="143446"/>
                  <a:pt x="291369" y="132874"/>
                </a:cubicBezTo>
                <a:cubicBezTo>
                  <a:pt x="317849" y="141923"/>
                  <a:pt x="353187" y="159925"/>
                  <a:pt x="362045" y="186214"/>
                </a:cubicBezTo>
                <a:lnTo>
                  <a:pt x="317563" y="186214"/>
                </a:lnTo>
                <a:close/>
              </a:path>
            </a:pathLst>
          </a:custGeom>
          <a:solidFill>
            <a:srgbClr val="93683D"/>
          </a:solid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600" b="0" i="0" u="none" strike="noStrike" kern="0" cap="none" spc="0" normalizeH="0" baseline="0" noProof="0">
              <a:ln>
                <a:noFill/>
              </a:ln>
              <a:solidFill>
                <a:srgbClr val="93683D"/>
              </a:solidFill>
              <a:effectLst/>
              <a:uLnTx/>
              <a:uFillTx/>
              <a:sym typeface="Calibri" panose="020F0502020204030204" pitchFamily="34" charset="0"/>
            </a:endParaRPr>
          </a:p>
        </p:txBody>
      </p:sp>
      <p:sp>
        <p:nvSpPr>
          <p:cNvPr id="7" name="文本框 70"/>
          <p:cNvSpPr txBox="1"/>
          <p:nvPr/>
        </p:nvSpPr>
        <p:spPr>
          <a:xfrm>
            <a:off x="7307685" y="2102195"/>
            <a:ext cx="1415839" cy="276997"/>
          </a:xfrm>
          <a:prstGeom prst="rect">
            <a:avLst/>
          </a:prstGeom>
          <a:noFill/>
          <a:ln w="12700" cap="flat">
            <a:noFill/>
            <a:miter lim="400000"/>
          </a:ln>
          <a:effectLst/>
        </p:spPr>
        <p:txBody>
          <a:bodyPr wrap="square" lIns="45719" tIns="45719" rIns="45719" bIns="45719" numCol="1" anchor="t">
            <a:spAutoFit/>
          </a:bodyPr>
          <a:lstStyle>
            <a:lvl1pPr>
              <a:defRPr sz="2000" b="1">
                <a:solidFill>
                  <a:srgbClr val="996436"/>
                </a:solidFill>
                <a:latin typeface="微软雅黑"/>
                <a:ea typeface="微软雅黑"/>
                <a:cs typeface="微软雅黑"/>
                <a:sym typeface="微软雅黑"/>
              </a:defRPr>
            </a:lvl1pPr>
          </a:lstStyle>
          <a:p>
            <a:pPr algn="ctr"/>
            <a:r>
              <a:rPr lang="en-CA" altLang="zh-CN" sz="1200" b="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Global Operations</a:t>
            </a:r>
            <a:endParaRPr lang="zh-CN" altLang="en-US" sz="1200" b="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cxnSp>
        <p:nvCxnSpPr>
          <p:cNvPr id="9" name="直线连接符 8"/>
          <p:cNvCxnSpPr/>
          <p:nvPr/>
        </p:nvCxnSpPr>
        <p:spPr>
          <a:xfrm>
            <a:off x="8077725" y="25976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sp>
        <p:nvSpPr>
          <p:cNvPr id="11" name="文本框 33"/>
          <p:cNvSpPr txBox="1"/>
          <p:nvPr/>
        </p:nvSpPr>
        <p:spPr>
          <a:xfrm>
            <a:off x="7559744" y="3033293"/>
            <a:ext cx="1084590" cy="1723547"/>
          </a:xfrm>
          <a:prstGeom prst="rect">
            <a:avLst/>
          </a:prstGeom>
          <a:noFill/>
          <a:ln w="12700" cap="flat">
            <a:noFill/>
            <a:miter lim="400000"/>
          </a:ln>
          <a:effectLst/>
        </p:spPr>
        <p:txBody>
          <a:bodyPr wrap="none" lIns="45719" tIns="45719" rIns="45719" bIns="45719" numCol="1" anchor="t">
            <a:spAutoFit/>
          </a:bodyPr>
          <a:lstStyle/>
          <a:p>
            <a:pPr algn="ctr">
              <a:defRPr sz="3600" b="1">
                <a:solidFill>
                  <a:srgbClr val="404040"/>
                </a:solidFill>
                <a:latin typeface="微软雅黑"/>
                <a:ea typeface="微软雅黑"/>
                <a:cs typeface="微软雅黑"/>
                <a:sym typeface="微软雅黑"/>
              </a:defRPr>
            </a:pPr>
            <a:r>
              <a:rPr lang="en-US" altLang="zh-CN" sz="2800" b="1" i="1" dirty="0">
                <a:solidFill>
                  <a:srgbClr val="93683D"/>
                </a:solidFill>
                <a:latin typeface="Politica" panose="02000503000000000000" pitchFamily="2" charset="0"/>
                <a:ea typeface="微软雅黑" pitchFamily="34" charset="-122"/>
                <a:cs typeface="Arial" panose="020B0604020202020204" pitchFamily="34" charset="0"/>
              </a:rPr>
              <a:t>35+</a:t>
            </a:r>
            <a:endParaRPr lang="en-US" sz="2800" b="1" dirty="0">
              <a:solidFill>
                <a:srgbClr val="93683D"/>
              </a:solidFill>
              <a:latin typeface="Politica" panose="02000503000000000000" pitchFamily="2" charset="0"/>
              <a:ea typeface="微软雅黑" pitchFamily="34"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en-US" sz="2800" b="1" dirty="0">
              <a:solidFill>
                <a:srgbClr val="93683D"/>
              </a:solidFill>
              <a:latin typeface="Politica" panose="02000503000000000000" pitchFamily="2" charset="0"/>
              <a:ea typeface="微软雅黑" pitchFamily="34" charset="-122"/>
              <a:cs typeface="Arial" panose="020B0604020202020204" pitchFamily="34" charset="0"/>
            </a:endParaRPr>
          </a:p>
          <a:p>
            <a:pPr algn="ctr">
              <a:defRPr sz="3600" b="1">
                <a:solidFill>
                  <a:srgbClr val="404040"/>
                </a:solidFill>
                <a:latin typeface="微软雅黑"/>
                <a:ea typeface="微软雅黑"/>
                <a:cs typeface="微软雅黑"/>
                <a:sym typeface="微软雅黑"/>
              </a:defRPr>
            </a:pPr>
            <a:endParaRPr lang="en-US" altLang="zh-CN" sz="1100" b="1"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endParaRPr>
          </a:p>
          <a:p>
            <a:pPr algn="ctr">
              <a:defRPr/>
            </a:pPr>
            <a:r>
              <a:rPr lang="en-CA" altLang="zh-CN" sz="1100" b="1"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countries and regions</a:t>
            </a:r>
            <a:endParaRPr lang="zh-CN" altLang="en-US" sz="1100" b="1"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a:p>
            <a:pPr algn="ctr">
              <a:defRPr sz="3600" b="1">
                <a:solidFill>
                  <a:srgbClr val="404040"/>
                </a:solidFill>
                <a:latin typeface="微软雅黑"/>
                <a:ea typeface="微软雅黑"/>
                <a:cs typeface="微软雅黑"/>
                <a:sym typeface="微软雅黑"/>
              </a:defRPr>
            </a:pPr>
            <a:endParaRPr lang="en-US" sz="2800" b="1" dirty="0">
              <a:solidFill>
                <a:srgbClr val="93683D"/>
              </a:solidFill>
              <a:latin typeface="Politica" panose="02000503000000000000" pitchFamily="2" charset="0"/>
              <a:ea typeface="微软雅黑" pitchFamily="34" charset="-122"/>
              <a:cs typeface="Arial" panose="020B0604020202020204" pitchFamily="34" charset="0"/>
            </a:endParaRPr>
          </a:p>
        </p:txBody>
      </p:sp>
      <p:cxnSp>
        <p:nvCxnSpPr>
          <p:cNvPr id="14" name="直线连接符 13"/>
          <p:cNvCxnSpPr/>
          <p:nvPr/>
        </p:nvCxnSpPr>
        <p:spPr>
          <a:xfrm>
            <a:off x="8088410" y="3677183"/>
            <a:ext cx="0" cy="390513"/>
          </a:xfrm>
          <a:prstGeom prst="line">
            <a:avLst/>
          </a:prstGeom>
          <a:ln>
            <a:solidFill>
              <a:srgbClr val="93683D"/>
            </a:solidFill>
          </a:ln>
        </p:spPr>
        <p:style>
          <a:lnRef idx="1">
            <a:schemeClr val="accent1"/>
          </a:lnRef>
          <a:fillRef idx="0">
            <a:schemeClr val="accent1"/>
          </a:fillRef>
          <a:effectRef idx="0">
            <a:schemeClr val="accent1"/>
          </a:effectRef>
          <a:fontRef idx="minor">
            <a:schemeClr val="tx1"/>
          </a:fontRef>
        </p:style>
      </p:cxnSp>
      <p:sp>
        <p:nvSpPr>
          <p:cNvPr id="18" name="文本框 34"/>
          <p:cNvSpPr txBox="1"/>
          <p:nvPr/>
        </p:nvSpPr>
        <p:spPr>
          <a:xfrm>
            <a:off x="7390704" y="4204533"/>
            <a:ext cx="1418726" cy="430885"/>
          </a:xfrm>
          <a:prstGeom prst="rect">
            <a:avLst/>
          </a:prstGeom>
          <a:noFill/>
          <a:ln w="12700" cap="flat">
            <a:noFill/>
            <a:miter lim="400000"/>
          </a:ln>
          <a:effectLst/>
        </p:spPr>
        <p:txBody>
          <a:bodyPr wrap="square" lIns="45719" tIns="45719" rIns="45719" bIns="45719" numCol="1" anchor="t">
            <a:spAutoFit/>
          </a:bodyPr>
          <a:lstStyle/>
          <a:p>
            <a:pPr algn="ctr">
              <a:defRPr sz="1100">
                <a:solidFill>
                  <a:srgbClr val="404040"/>
                </a:solidFill>
                <a:latin typeface="微软雅黑"/>
                <a:ea typeface="微软雅黑"/>
                <a:cs typeface="微软雅黑"/>
                <a:sym typeface="微软雅黑"/>
              </a:defRPr>
            </a:pPr>
            <a:r>
              <a:rPr lang="en-HK" altLang="zh-CN" sz="11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sym typeface="微软雅黑"/>
              </a:rPr>
              <a:t>with revenue  exceeding RMB100 million</a:t>
            </a:r>
            <a:endParaRPr lang="zh-CN" altLang="en-US" dirty="0">
              <a:solidFill>
                <a:schemeClr val="tx1">
                  <a:lumMod val="65000"/>
                  <a:lumOff val="35000"/>
                </a:schemeClr>
              </a:solidFill>
              <a:latin typeface="HYQIHEIX1-45W EXTRALIGHT" pitchFamily="18" charset="-122"/>
              <a:ea typeface="HYQIHEIX1-45W EXTRALIGHT" pitchFamily="18" charset="-122"/>
              <a:cs typeface="Arial" panose="020B0604020202020204" pitchFamily="34" charset="0"/>
            </a:endParaRPr>
          </a:p>
        </p:txBody>
      </p:sp>
      <p:pic>
        <p:nvPicPr>
          <p:cNvPr id="8" name="图片 7" descr="/Users/jerrymiao/Desktop/复星Jerry/LOGO系列 杂/复星logo1-01.png复星logo1-01"/>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19" name="Title 1">
            <a:extLst>
              <a:ext uri="{FF2B5EF4-FFF2-40B4-BE49-F238E27FC236}">
                <a16:creationId xmlns:a16="http://schemas.microsoft.com/office/drawing/2014/main" id="{B82807CD-7A89-3756-F0CF-B75474BD7823}"/>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CA" altLang="zh-CN" sz="3200" b="0" spc="0" dirty="0">
                <a:solidFill>
                  <a:srgbClr val="93683D"/>
                </a:solidFill>
                <a:latin typeface="Politica" panose="02000503000000000000" pitchFamily="2" charset="0"/>
                <a:ea typeface="HYQIHEIX1-45W EXTRALIGHT" pitchFamily="18" charset="-122"/>
                <a:cs typeface="Arial" panose="020B0604020202020204" pitchFamily="34" charset="0"/>
              </a:rPr>
              <a:t>A GLOBAL INNOVATION-DRIVEN CONSUMER GROUP</a:t>
            </a:r>
            <a:endParaRPr lang="zh-CN" altLang="en-US" sz="3200" b="0" spc="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23" name="文本框 50">
            <a:extLst>
              <a:ext uri="{FF2B5EF4-FFF2-40B4-BE49-F238E27FC236}">
                <a16:creationId xmlns:a16="http://schemas.microsoft.com/office/drawing/2014/main" id="{AFEBE91F-6E25-DF5F-7648-64F01A93CEDC}"/>
              </a:ext>
            </a:extLst>
          </p:cNvPr>
          <p:cNvSpPr txBox="1"/>
          <p:nvPr/>
        </p:nvSpPr>
        <p:spPr>
          <a:xfrm>
            <a:off x="588837" y="839855"/>
            <a:ext cx="11019902" cy="329706"/>
          </a:xfrm>
          <a:prstGeom prst="rect">
            <a:avLst/>
          </a:prstGeom>
          <a:noFill/>
        </p:spPr>
        <p:txBody>
          <a:bodyPr wrap="square" rtlCol="0">
            <a:spAutoFit/>
          </a:bodyPr>
          <a:lstStyle>
            <a:defPPr>
              <a:defRPr lang="zh-CN"/>
            </a:defPPr>
            <a:lvl1pPr algn="just">
              <a:lnSpc>
                <a:spcPct val="120000"/>
              </a:lnSpc>
              <a:defRPr sz="1400">
                <a:solidFill>
                  <a:srgbClr val="B17744"/>
                </a:solidFill>
                <a:latin typeface="Politica" panose="02000506020000090004" pitchFamily="2" charset="0"/>
                <a:ea typeface="微软雅黑" panose="020B0503020204020204" pitchFamily="34" charset="-122"/>
                <a:cs typeface="Arial" panose="020B0704020202090204" pitchFamily="34" charset="0"/>
              </a:defRPr>
            </a:lvl1pPr>
          </a:lstStyle>
          <a:p>
            <a:r>
              <a:rPr lang="en-CA" altLang="zh-CN" dirty="0">
                <a:solidFill>
                  <a:srgbClr val="93683D"/>
                </a:solidFill>
              </a:rPr>
              <a:t>Fosun was founded in 1992. Our mission is to provide high-quality products and services for families around the world in Health, Happiness, Wealth and Intelligent Manufacturing segments.</a:t>
            </a:r>
            <a:endParaRPr lang="zh-CN" altLang="en-US" dirty="0">
              <a:solidFill>
                <a:srgbClr val="93683D"/>
              </a:solidFill>
            </a:endParaRPr>
          </a:p>
        </p:txBody>
      </p:sp>
      <p:sp>
        <p:nvSpPr>
          <p:cNvPr id="58" name="文本框 8">
            <a:extLst>
              <a:ext uri="{FF2B5EF4-FFF2-40B4-BE49-F238E27FC236}">
                <a16:creationId xmlns:a16="http://schemas.microsoft.com/office/drawing/2014/main" id="{13143428-6782-17F4-9AA7-219AD5576A1A}"/>
              </a:ext>
            </a:extLst>
          </p:cNvPr>
          <p:cNvSpPr txBox="1"/>
          <p:nvPr/>
        </p:nvSpPr>
        <p:spPr>
          <a:xfrm>
            <a:off x="430499" y="2110532"/>
            <a:ext cx="1374982" cy="276997"/>
          </a:xfrm>
          <a:prstGeom prst="rect">
            <a:avLst/>
          </a:prstGeom>
          <a:noFill/>
          <a:ln w="12700" cap="flat">
            <a:noFill/>
            <a:miter lim="400000"/>
          </a:ln>
          <a:effectLst/>
        </p:spPr>
        <p:txBody>
          <a:bodyPr wrap="square" lIns="45719" tIns="45719" rIns="45719" bIns="45719" numCol="1" anchor="t">
            <a:spAutoFit/>
          </a:bodyPr>
          <a:lstStyle>
            <a:defPPr>
              <a:defRPr lang="zh-CN"/>
            </a:defPPr>
            <a:lvl1pPr>
              <a:defRPr sz="1200" b="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defRPr>
            </a:lvl1pPr>
          </a:lstStyle>
          <a:p>
            <a:pPr algn="ctr"/>
            <a:r>
              <a:rPr lang="en-CA" altLang="zh-CN" dirty="0"/>
              <a:t>Total Revenue</a:t>
            </a:r>
            <a:endParaRPr dirty="0"/>
          </a:p>
        </p:txBody>
      </p:sp>
      <p:sp>
        <p:nvSpPr>
          <p:cNvPr id="59" name="文本框 13">
            <a:extLst>
              <a:ext uri="{FF2B5EF4-FFF2-40B4-BE49-F238E27FC236}">
                <a16:creationId xmlns:a16="http://schemas.microsoft.com/office/drawing/2014/main" id="{5815211F-96B3-EDE6-41F2-2C68B62E6978}"/>
              </a:ext>
            </a:extLst>
          </p:cNvPr>
          <p:cNvSpPr txBox="1"/>
          <p:nvPr/>
        </p:nvSpPr>
        <p:spPr>
          <a:xfrm>
            <a:off x="3313838" y="2111777"/>
            <a:ext cx="1208021" cy="276997"/>
          </a:xfrm>
          <a:prstGeom prst="rect">
            <a:avLst/>
          </a:prstGeom>
          <a:noFill/>
          <a:ln w="12700" cap="flat">
            <a:noFill/>
            <a:miter lim="400000"/>
          </a:ln>
          <a:effectLst/>
        </p:spPr>
        <p:txBody>
          <a:bodyPr wrap="none" lIns="45719" tIns="45719" rIns="45719" bIns="45719" numCol="1" anchor="t">
            <a:spAutoFit/>
          </a:bodyPr>
          <a:lstStyle>
            <a:defPPr>
              <a:defRPr lang="zh-CN"/>
            </a:defPPr>
            <a:lvl1pPr>
              <a:defRPr sz="1200" b="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defRPr>
            </a:lvl1pPr>
          </a:lstStyle>
          <a:p>
            <a:pPr algn="ctr"/>
            <a:r>
              <a:rPr lang="en-CA" dirty="0"/>
              <a:t>Number of Employees</a:t>
            </a:r>
            <a:endParaRPr dirty="0"/>
          </a:p>
        </p:txBody>
      </p:sp>
      <p:sp>
        <p:nvSpPr>
          <p:cNvPr id="60" name="文本框 70">
            <a:extLst>
              <a:ext uri="{FF2B5EF4-FFF2-40B4-BE49-F238E27FC236}">
                <a16:creationId xmlns:a16="http://schemas.microsoft.com/office/drawing/2014/main" id="{BFB19AD9-2F1F-C9EA-2DCF-5811EC668292}"/>
              </a:ext>
            </a:extLst>
          </p:cNvPr>
          <p:cNvSpPr txBox="1"/>
          <p:nvPr/>
        </p:nvSpPr>
        <p:spPr>
          <a:xfrm>
            <a:off x="2045088" y="2107808"/>
            <a:ext cx="888350" cy="278693"/>
          </a:xfrm>
          <a:prstGeom prst="rect">
            <a:avLst/>
          </a:prstGeom>
          <a:noFill/>
          <a:ln w="12700" cap="flat">
            <a:noFill/>
            <a:miter lim="400000"/>
          </a:ln>
          <a:effectLst/>
        </p:spPr>
        <p:txBody>
          <a:bodyPr wrap="square" lIns="45719" tIns="45719" rIns="45719" bIns="45719" numCol="1" anchor="t">
            <a:spAutoFit/>
          </a:bodyPr>
          <a:lstStyle>
            <a:defPPr>
              <a:defRPr lang="zh-CN"/>
            </a:defPPr>
            <a:lvl1pPr>
              <a:defRPr sz="1200" b="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defRPr>
            </a:lvl1pPr>
          </a:lstStyle>
          <a:p>
            <a:pPr algn="ctr"/>
            <a:r>
              <a:rPr lang="en-CA" dirty="0"/>
              <a:t>Total Assets</a:t>
            </a:r>
            <a:endParaRPr dirty="0"/>
          </a:p>
        </p:txBody>
      </p:sp>
      <p:sp>
        <p:nvSpPr>
          <p:cNvPr id="65" name="文本框 31">
            <a:extLst>
              <a:ext uri="{FF2B5EF4-FFF2-40B4-BE49-F238E27FC236}">
                <a16:creationId xmlns:a16="http://schemas.microsoft.com/office/drawing/2014/main" id="{5B5ABE2D-8C20-9C20-3858-759287B945D6}"/>
              </a:ext>
            </a:extLst>
          </p:cNvPr>
          <p:cNvSpPr txBox="1"/>
          <p:nvPr/>
        </p:nvSpPr>
        <p:spPr>
          <a:xfrm>
            <a:off x="4632763" y="2104068"/>
            <a:ext cx="1309561" cy="461663"/>
          </a:xfrm>
          <a:prstGeom prst="rect">
            <a:avLst/>
          </a:prstGeom>
          <a:noFill/>
          <a:ln w="12700" cap="flat">
            <a:noFill/>
            <a:miter lim="400000"/>
          </a:ln>
          <a:effectLst/>
        </p:spPr>
        <p:txBody>
          <a:bodyPr wrap="square" lIns="45719" tIns="45719" rIns="45719" bIns="45719" numCol="1" anchor="t">
            <a:spAutoFit/>
          </a:bodyPr>
          <a:lstStyle>
            <a:defPPr>
              <a:defRPr lang="zh-CN"/>
            </a:defPPr>
            <a:lvl1pPr>
              <a:defRPr sz="1200" b="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defRPr>
            </a:lvl1pPr>
          </a:lstStyle>
          <a:p>
            <a:pPr algn="ctr"/>
            <a:r>
              <a:rPr lang="en-CA" dirty="0"/>
              <a:t>Forbes Global Ranking</a:t>
            </a:r>
            <a:r>
              <a:rPr lang="en-US" dirty="0"/>
              <a:t> </a:t>
            </a:r>
            <a:r>
              <a:rPr lang="en-US" altLang="zh-CN" dirty="0"/>
              <a:t>2022</a:t>
            </a:r>
            <a:endParaRPr dirty="0"/>
          </a:p>
        </p:txBody>
      </p:sp>
      <p:sp>
        <p:nvSpPr>
          <p:cNvPr id="72" name="文本框 37">
            <a:extLst>
              <a:ext uri="{FF2B5EF4-FFF2-40B4-BE49-F238E27FC236}">
                <a16:creationId xmlns:a16="http://schemas.microsoft.com/office/drawing/2014/main" id="{1DD7AF5A-D54C-117D-4538-525E0781EBC0}"/>
              </a:ext>
            </a:extLst>
          </p:cNvPr>
          <p:cNvSpPr txBox="1"/>
          <p:nvPr/>
        </p:nvSpPr>
        <p:spPr>
          <a:xfrm>
            <a:off x="6297092" y="2112045"/>
            <a:ext cx="758029" cy="276997"/>
          </a:xfrm>
          <a:prstGeom prst="rect">
            <a:avLst/>
          </a:prstGeom>
          <a:noFill/>
          <a:ln w="12700" cap="flat">
            <a:noFill/>
            <a:miter lim="400000"/>
          </a:ln>
          <a:effectLst/>
        </p:spPr>
        <p:txBody>
          <a:bodyPr wrap="square" lIns="45719" tIns="45719" rIns="45719" bIns="45719" numCol="1" anchor="t">
            <a:spAutoFit/>
          </a:bodyPr>
          <a:lstStyle>
            <a:defPPr>
              <a:defRPr lang="zh-CN"/>
            </a:defPPr>
            <a:lvl1pPr>
              <a:defRPr sz="1200" b="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defRPr>
            </a:lvl1pPr>
          </a:lstStyle>
          <a:p>
            <a:pPr algn="ctr"/>
            <a:r>
              <a:rPr lang="en" altLang="zh-CN" dirty="0">
                <a:sym typeface="Microsoft YaHei"/>
              </a:rPr>
              <a:t>ESG Rating</a:t>
            </a:r>
            <a:endParaRPr lang="zh-CN" altLang="en-US" dirty="0">
              <a:sym typeface="Microsoft YaHe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052916" y="927610"/>
            <a:ext cx="3917580" cy="3851645"/>
            <a:chOff x="3994235" y="1307911"/>
            <a:chExt cx="3917580" cy="3851645"/>
          </a:xfrm>
        </p:grpSpPr>
        <p:sp>
          <p:nvSpPr>
            <p:cNvPr id="34" name="Freeform 5"/>
            <p:cNvSpPr/>
            <p:nvPr/>
          </p:nvSpPr>
          <p:spPr bwMode="auto">
            <a:xfrm>
              <a:off x="6769855" y="1967077"/>
              <a:ext cx="1141960" cy="2435348"/>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blipFill dpi="0" rotWithShape="1">
              <a:blip r:embed="rId2" cstate="email"/>
              <a:srcRect/>
              <a:stretch>
                <a:fillRect/>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32363F"/>
                </a:solidFill>
                <a:effectLst/>
                <a:uLnTx/>
                <a:uFillTx/>
                <a:latin typeface="Calibri" panose="020F0502020204030204"/>
                <a:ea typeface="+mn-ea"/>
                <a:cs typeface="+mn-cs"/>
              </a:endParaRPr>
            </a:p>
          </p:txBody>
        </p:sp>
        <p:sp>
          <p:nvSpPr>
            <p:cNvPr id="40" name="Freeform 6"/>
            <p:cNvSpPr/>
            <p:nvPr/>
          </p:nvSpPr>
          <p:spPr bwMode="auto">
            <a:xfrm>
              <a:off x="5128178" y="4105800"/>
              <a:ext cx="2495921" cy="1050211"/>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blipFill dpi="0" rotWithShape="1">
              <a:blip r:embed="rId3" cstate="email"/>
              <a:srcRect/>
              <a:stretch>
                <a:fillRect/>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32363F"/>
                </a:solidFill>
                <a:effectLst/>
                <a:uLnTx/>
                <a:uFillTx/>
                <a:latin typeface="Calibri" panose="020F0502020204030204"/>
                <a:ea typeface="+mn-ea"/>
                <a:cs typeface="+mn-cs"/>
              </a:endParaRPr>
            </a:p>
          </p:txBody>
        </p:sp>
        <p:sp>
          <p:nvSpPr>
            <p:cNvPr id="41" name="Freeform 7"/>
            <p:cNvSpPr/>
            <p:nvPr/>
          </p:nvSpPr>
          <p:spPr bwMode="auto">
            <a:xfrm>
              <a:off x="4075295" y="2807067"/>
              <a:ext cx="1484013" cy="2307078"/>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blipFill dpi="0" rotWithShape="1">
              <a:blip r:embed="rId4" cstate="email"/>
              <a:srcRect/>
              <a:stretch>
                <a:fillRect/>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32363F"/>
                </a:solidFill>
                <a:effectLst/>
                <a:uLnTx/>
                <a:uFillTx/>
                <a:latin typeface="Calibri" panose="020F0502020204030204"/>
                <a:ea typeface="+mn-ea"/>
                <a:cs typeface="+mn-cs"/>
              </a:endParaRPr>
            </a:p>
          </p:txBody>
        </p:sp>
        <p:sp>
          <p:nvSpPr>
            <p:cNvPr id="42" name="Freeform 8"/>
            <p:cNvSpPr/>
            <p:nvPr/>
          </p:nvSpPr>
          <p:spPr bwMode="auto">
            <a:xfrm>
              <a:off x="3994235" y="1544855"/>
              <a:ext cx="1965917" cy="1880402"/>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blipFill dpi="0" rotWithShape="1">
              <a:blip r:embed="rId5" cstate="email"/>
              <a:srcRect/>
              <a:stretch>
                <a:fillRect/>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32363F"/>
                </a:solidFill>
                <a:effectLst/>
                <a:uLnTx/>
                <a:uFillTx/>
                <a:latin typeface="Calibri" panose="020F0502020204030204"/>
                <a:ea typeface="+mn-ea"/>
                <a:cs typeface="+mn-cs"/>
              </a:endParaRPr>
            </a:p>
          </p:txBody>
        </p:sp>
        <p:sp>
          <p:nvSpPr>
            <p:cNvPr id="43" name="Freeform 9"/>
            <p:cNvSpPr/>
            <p:nvPr/>
          </p:nvSpPr>
          <p:spPr bwMode="auto">
            <a:xfrm>
              <a:off x="5186077" y="1307911"/>
              <a:ext cx="2242944" cy="1513408"/>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blipFill dpi="0" rotWithShape="1">
              <a:blip r:embed="rId6" cstate="print">
                <a:extLst>
                  <a:ext uri="{28A0092B-C50C-407E-A947-70E740481C1C}">
                    <a14:useLocalDpi xmlns:a14="http://schemas.microsoft.com/office/drawing/2010/main"/>
                  </a:ext>
                </a:extLst>
              </a:blip>
              <a:srcRect/>
              <a:stretch>
                <a:fillRect l="1000"/>
              </a:stretch>
            </a:blipFill>
            <a:ln>
              <a:noFill/>
            </a:ln>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32363F"/>
                </a:solidFill>
                <a:effectLst/>
                <a:uLnTx/>
                <a:uFillTx/>
                <a:latin typeface="Calibri" panose="020F0502020204030204"/>
                <a:ea typeface="+mn-ea"/>
                <a:cs typeface="+mn-cs"/>
              </a:endParaRPr>
            </a:p>
          </p:txBody>
        </p:sp>
        <p:sp>
          <p:nvSpPr>
            <p:cNvPr id="44" name="Freeform 5"/>
            <p:cNvSpPr/>
            <p:nvPr/>
          </p:nvSpPr>
          <p:spPr bwMode="auto">
            <a:xfrm>
              <a:off x="6769855" y="1970622"/>
              <a:ext cx="1141960" cy="2435348"/>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gradFill>
              <a:gsLst>
                <a:gs pos="100000">
                  <a:srgbClr val="93683D">
                    <a:alpha val="0"/>
                  </a:srgbClr>
                </a:gs>
                <a:gs pos="0">
                  <a:srgbClr val="93683D">
                    <a:alpha val="71000"/>
                  </a:srgbClr>
                </a:gs>
              </a:gsLst>
              <a:lin ang="96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32363F"/>
                </a:solidFill>
                <a:effectLst/>
                <a:uLnTx/>
                <a:uFillTx/>
                <a:latin typeface="Calibri" panose="020F0502020204030204"/>
                <a:ea typeface="+mn-ea"/>
                <a:cs typeface="+mn-cs"/>
              </a:endParaRPr>
            </a:p>
          </p:txBody>
        </p:sp>
        <p:sp>
          <p:nvSpPr>
            <p:cNvPr id="45" name="Freeform 6"/>
            <p:cNvSpPr/>
            <p:nvPr/>
          </p:nvSpPr>
          <p:spPr bwMode="auto">
            <a:xfrm>
              <a:off x="5128178" y="4109345"/>
              <a:ext cx="2495921" cy="1050211"/>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gradFill>
              <a:gsLst>
                <a:gs pos="100000">
                  <a:srgbClr val="93683D">
                    <a:alpha val="0"/>
                  </a:srgbClr>
                </a:gs>
                <a:gs pos="0">
                  <a:srgbClr val="93683D">
                    <a:alpha val="71000"/>
                  </a:srgbClr>
                </a:gs>
              </a:gsLst>
              <a:lin ang="114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32363F"/>
                </a:solidFill>
                <a:effectLst/>
                <a:uLnTx/>
                <a:uFillTx/>
                <a:latin typeface="Calibri" panose="020F0502020204030204"/>
                <a:ea typeface="+mn-ea"/>
                <a:cs typeface="+mn-cs"/>
              </a:endParaRPr>
            </a:p>
          </p:txBody>
        </p:sp>
        <p:sp>
          <p:nvSpPr>
            <p:cNvPr id="53" name="Freeform 7"/>
            <p:cNvSpPr/>
            <p:nvPr/>
          </p:nvSpPr>
          <p:spPr bwMode="auto">
            <a:xfrm>
              <a:off x="4075295" y="2810612"/>
              <a:ext cx="1484013" cy="2307078"/>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gradFill>
              <a:gsLst>
                <a:gs pos="100000">
                  <a:srgbClr val="93683D">
                    <a:alpha val="0"/>
                  </a:srgbClr>
                </a:gs>
                <a:gs pos="0">
                  <a:srgbClr val="93683D">
                    <a:alpha val="71000"/>
                  </a:srgbClr>
                </a:gs>
              </a:gsLst>
              <a:lin ang="162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32363F"/>
                </a:solidFill>
                <a:effectLst/>
                <a:uLnTx/>
                <a:uFillTx/>
                <a:latin typeface="Calibri" panose="020F0502020204030204"/>
                <a:ea typeface="+mn-ea"/>
                <a:cs typeface="+mn-cs"/>
              </a:endParaRPr>
            </a:p>
          </p:txBody>
        </p:sp>
        <p:sp>
          <p:nvSpPr>
            <p:cNvPr id="56" name="Freeform 8"/>
            <p:cNvSpPr/>
            <p:nvPr/>
          </p:nvSpPr>
          <p:spPr bwMode="auto">
            <a:xfrm>
              <a:off x="3994235" y="1548400"/>
              <a:ext cx="1965917" cy="1880402"/>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gradFill>
              <a:gsLst>
                <a:gs pos="100000">
                  <a:srgbClr val="93683D">
                    <a:alpha val="0"/>
                  </a:srgbClr>
                </a:gs>
                <a:gs pos="0">
                  <a:srgbClr val="93683D">
                    <a:alpha val="71000"/>
                  </a:srgbClr>
                </a:gs>
              </a:gsLst>
              <a:lin ang="162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32363F"/>
                </a:solidFill>
                <a:effectLst/>
                <a:uLnTx/>
                <a:uFillTx/>
                <a:latin typeface="Calibri" panose="020F0502020204030204"/>
                <a:ea typeface="+mn-ea"/>
                <a:cs typeface="+mn-cs"/>
              </a:endParaRPr>
            </a:p>
          </p:txBody>
        </p:sp>
        <p:sp>
          <p:nvSpPr>
            <p:cNvPr id="60" name="Freeform 9"/>
            <p:cNvSpPr/>
            <p:nvPr/>
          </p:nvSpPr>
          <p:spPr bwMode="auto">
            <a:xfrm>
              <a:off x="5186077" y="1311456"/>
              <a:ext cx="2242944" cy="1513408"/>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gradFill>
              <a:gsLst>
                <a:gs pos="100000">
                  <a:srgbClr val="93683D">
                    <a:alpha val="0"/>
                  </a:srgbClr>
                </a:gs>
                <a:gs pos="0">
                  <a:srgbClr val="93683D">
                    <a:alpha val="71000"/>
                  </a:srgbClr>
                </a:gs>
              </a:gsLst>
              <a:lin ang="21000000" scaled="0"/>
            </a:gradFill>
            <a:ln>
              <a:noFill/>
            </a:ln>
            <a:effectLst>
              <a:glow rad="63500">
                <a:schemeClr val="accent4">
                  <a:lumMod val="40000"/>
                  <a:lumOff val="60000"/>
                  <a:alpha val="11000"/>
                </a:schemeClr>
              </a:glow>
            </a:effec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32363F"/>
                </a:solidFill>
                <a:effectLst/>
                <a:uLnTx/>
                <a:uFillTx/>
                <a:latin typeface="Calibri" panose="020F0502020204030204"/>
                <a:ea typeface="+mn-ea"/>
                <a:cs typeface="+mn-cs"/>
              </a:endParaRPr>
            </a:p>
          </p:txBody>
        </p:sp>
      </p:grpSp>
      <p:sp>
        <p:nvSpPr>
          <p:cNvPr id="23" name="矩形 22"/>
          <p:cNvSpPr/>
          <p:nvPr/>
        </p:nvSpPr>
        <p:spPr>
          <a:xfrm>
            <a:off x="45719" y="208638"/>
            <a:ext cx="9335179" cy="489838"/>
          </a:xfrm>
          <a:prstGeom prst="rect">
            <a:avLst/>
          </a:prstGeom>
          <a:gradFill>
            <a:gsLst>
              <a:gs pos="43000">
                <a:srgbClr val="93683D">
                  <a:alpha val="0"/>
                </a:srgbClr>
              </a:gs>
              <a:gs pos="100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Title 1"/>
          <p:cNvSpPr txBox="1"/>
          <p:nvPr/>
        </p:nvSpPr>
        <p:spPr>
          <a:xfrm>
            <a:off x="654946" y="241924"/>
            <a:ext cx="9787267" cy="546496"/>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FOSUN</a:t>
            </a:r>
            <a:r>
              <a:rPr lang="zh-TW" altLang="en-US" sz="3200" b="0" spc="0" dirty="0">
                <a:solidFill>
                  <a:schemeClr val="bg1"/>
                </a:solidFill>
                <a:latin typeface="Politica" panose="02000506020000090004" pitchFamily="2" charset="0"/>
                <a:cs typeface="Arial" panose="020B0704020202090204" pitchFamily="34" charset="0"/>
              </a:rPr>
              <a:t> </a:t>
            </a:r>
            <a:r>
              <a:rPr lang="en-US" altLang="zh-TW"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FOR</a:t>
            </a:r>
            <a:r>
              <a:rPr lang="zh-TW" altLang="en-US" sz="3200" b="0" spc="0" dirty="0">
                <a:solidFill>
                  <a:schemeClr val="bg1"/>
                </a:solidFill>
                <a:latin typeface="Politica" panose="02000506020000090004" pitchFamily="2" charset="0"/>
                <a:cs typeface="Arial" panose="020B0704020202090204" pitchFamily="34" charset="0"/>
              </a:rPr>
              <a:t> </a:t>
            </a:r>
            <a:r>
              <a:rPr lang="en-US" altLang="zh-TW"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GOOD</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51" name="TextBox 22"/>
          <p:cNvSpPr txBox="1"/>
          <p:nvPr/>
        </p:nvSpPr>
        <p:spPr>
          <a:xfrm>
            <a:off x="4067717" y="5014973"/>
            <a:ext cx="4056566" cy="1592295"/>
          </a:xfrm>
          <a:prstGeom prst="rect">
            <a:avLst/>
          </a:prstGeom>
          <a:noFill/>
          <a:ln w="12700" cap="flat">
            <a:noFill/>
            <a:miter lim="400000"/>
          </a:ln>
          <a:effectLst/>
        </p:spPr>
        <p:txBody>
          <a:bodyPr wrap="square" lIns="0" tIns="0" rIns="0" bIns="0" numCol="1" anchor="t">
            <a:spAutoFit/>
          </a:bodyPr>
          <a:lstStyle/>
          <a:p>
            <a:pPr algn="just">
              <a:lnSpc>
                <a:spcPts val="1820"/>
              </a:lnSpc>
            </a:pPr>
            <a:r>
              <a:rPr lang="en-HK" altLang="zh-CN" sz="1100" dirty="0">
                <a:solidFill>
                  <a:srgbClr val="93683D"/>
                </a:solidFill>
                <a:latin typeface="Politica" panose="02000503000000000000" pitchFamily="2" charset="0"/>
                <a:ea typeface="HYQIHEIX1-45W EXTRALIGHT" pitchFamily="18" charset="-122"/>
              </a:rPr>
              <a:t>The Fosun Foundation was established in November 2012 as the main humanitarian arm of</a:t>
            </a:r>
          </a:p>
          <a:p>
            <a:pPr algn="just">
              <a:lnSpc>
                <a:spcPts val="1820"/>
              </a:lnSpc>
            </a:pPr>
            <a:r>
              <a:rPr lang="en-HK" altLang="zh-CN" sz="1100" dirty="0">
                <a:solidFill>
                  <a:srgbClr val="93683D"/>
                </a:solidFill>
                <a:latin typeface="Politica" panose="02000503000000000000" pitchFamily="2" charset="0"/>
                <a:ea typeface="HYQIHEIX1-45W EXTRALIGHT" pitchFamily="18" charset="-122"/>
              </a:rPr>
              <a:t>the Fosun Group and is a “5A Social Organization”. Adhering to Fosun‘s philosophy of “Self</a:t>
            </a:r>
            <a:r>
              <a:rPr lang="en-US" altLang="zh-TW" sz="1100" dirty="0">
                <a:solidFill>
                  <a:srgbClr val="93683D"/>
                </a:solidFill>
                <a:latin typeface="Politica" panose="02000503000000000000" pitchFamily="2" charset="0"/>
                <a:ea typeface="HYQIHEIX1-45W EXTRALIGHT" pitchFamily="18" charset="-122"/>
              </a:rPr>
              <a:t>-</a:t>
            </a:r>
            <a:r>
              <a:rPr lang="en-US" altLang="zh-TW" sz="1100" dirty="0" err="1">
                <a:solidFill>
                  <a:srgbClr val="93683D"/>
                </a:solidFill>
                <a:latin typeface="Politica" panose="02000503000000000000" pitchFamily="2" charset="0"/>
                <a:ea typeface="HYQIHEIX1-45W EXTRALIGHT" pitchFamily="18" charset="-122"/>
              </a:rPr>
              <a:t>i</a:t>
            </a:r>
            <a:r>
              <a:rPr lang="en-HK" altLang="zh-CN" sz="1100" dirty="0" err="1">
                <a:solidFill>
                  <a:srgbClr val="93683D"/>
                </a:solidFill>
                <a:latin typeface="Politica" panose="02000503000000000000" pitchFamily="2" charset="0"/>
                <a:ea typeface="HYQIHEIX1-45W EXTRALIGHT" pitchFamily="18" charset="-122"/>
              </a:rPr>
              <a:t>mprovement</a:t>
            </a:r>
            <a:r>
              <a:rPr lang="en-HK" altLang="zh-CN" sz="1100" dirty="0">
                <a:solidFill>
                  <a:srgbClr val="93683D"/>
                </a:solidFill>
                <a:latin typeface="Politica" panose="02000503000000000000" pitchFamily="2" charset="0"/>
                <a:ea typeface="HYQIHEIX1-45W EXTRALIGHT" pitchFamily="18" charset="-122"/>
              </a:rPr>
              <a:t>,</a:t>
            </a:r>
            <a:r>
              <a:rPr lang="zh-TW" altLang="en-US" sz="1100" dirty="0">
                <a:solidFill>
                  <a:srgbClr val="93683D"/>
                </a:solidFill>
                <a:latin typeface="Politica" panose="02000503000000000000" pitchFamily="2" charset="0"/>
                <a:ea typeface="HYQIHEIX1-45W EXTRALIGHT" pitchFamily="18" charset="-122"/>
              </a:rPr>
              <a:t> </a:t>
            </a:r>
            <a:r>
              <a:rPr lang="en-HK" altLang="zh-CN" sz="1100" dirty="0">
                <a:solidFill>
                  <a:srgbClr val="93683D"/>
                </a:solidFill>
                <a:latin typeface="Politica" panose="02000503000000000000" pitchFamily="2" charset="0"/>
                <a:ea typeface="HYQIHEIX1-45W EXTRALIGHT" pitchFamily="18" charset="-122"/>
              </a:rPr>
              <a:t>Teamwork, Performance and Contribution to Society”, Fosun Foundation</a:t>
            </a:r>
            <a:r>
              <a:rPr lang="zh-TW" altLang="en-US" sz="1100" dirty="0">
                <a:solidFill>
                  <a:srgbClr val="93683D"/>
                </a:solidFill>
                <a:latin typeface="Politica" panose="02000503000000000000" pitchFamily="2" charset="0"/>
                <a:ea typeface="HYQIHEIX1-45W EXTRALIGHT" pitchFamily="18" charset="-122"/>
              </a:rPr>
              <a:t> </a:t>
            </a:r>
            <a:r>
              <a:rPr lang="en-HK" altLang="zh-CN" sz="1100" dirty="0">
                <a:solidFill>
                  <a:srgbClr val="93683D"/>
                </a:solidFill>
                <a:latin typeface="Politica" panose="02000503000000000000" pitchFamily="2" charset="0"/>
                <a:ea typeface="HYQIHEIX1-45W EXTRALIGHT" pitchFamily="18" charset="-122"/>
              </a:rPr>
              <a:t>insists on serving the society, the people and the nation. The coverage of the foundation</a:t>
            </a:r>
            <a:r>
              <a:rPr lang="zh-TW" altLang="en-US" sz="1100" dirty="0">
                <a:solidFill>
                  <a:srgbClr val="93683D"/>
                </a:solidFill>
                <a:latin typeface="Politica" panose="02000503000000000000" pitchFamily="2" charset="0"/>
                <a:ea typeface="HYQIHEIX1-45W EXTRALIGHT" pitchFamily="18" charset="-122"/>
              </a:rPr>
              <a:t> </a:t>
            </a:r>
            <a:r>
              <a:rPr lang="en-HK" altLang="zh-CN" sz="1100" dirty="0">
                <a:solidFill>
                  <a:srgbClr val="93683D"/>
                </a:solidFill>
                <a:latin typeface="Politica" panose="02000503000000000000" pitchFamily="2" charset="0"/>
                <a:ea typeface="HYQIHEIX1-45W EXTRALIGHT" pitchFamily="18" charset="-122"/>
              </a:rPr>
              <a:t>includes disaster relief, healthcare, poverty alleviation, rural revitalization, education,</a:t>
            </a:r>
            <a:r>
              <a:rPr lang="zh-TW" altLang="en-US" sz="1100" dirty="0">
                <a:solidFill>
                  <a:srgbClr val="93683D"/>
                </a:solidFill>
                <a:latin typeface="Politica" panose="02000503000000000000" pitchFamily="2" charset="0"/>
                <a:ea typeface="HYQIHEIX1-45W EXTRALIGHT" pitchFamily="18" charset="-122"/>
              </a:rPr>
              <a:t> </a:t>
            </a:r>
            <a:r>
              <a:rPr lang="en-HK" altLang="zh-CN" sz="1100" dirty="0">
                <a:solidFill>
                  <a:srgbClr val="93683D"/>
                </a:solidFill>
                <a:latin typeface="Politica" panose="02000503000000000000" pitchFamily="2" charset="0"/>
                <a:ea typeface="HYQIHEIX1-45W EXTRALIGHT" pitchFamily="18" charset="-122"/>
              </a:rPr>
              <a:t>community building, youth entrepreneurship and culture, art, etc., serving many</a:t>
            </a:r>
            <a:r>
              <a:rPr lang="zh-TW" altLang="en-US" sz="1100" dirty="0">
                <a:solidFill>
                  <a:srgbClr val="93683D"/>
                </a:solidFill>
                <a:latin typeface="Politica" panose="02000503000000000000" pitchFamily="2" charset="0"/>
                <a:ea typeface="HYQIHEIX1-45W EXTRALIGHT" pitchFamily="18" charset="-122"/>
              </a:rPr>
              <a:t> </a:t>
            </a:r>
            <a:r>
              <a:rPr lang="en-HK" altLang="zh-CN" sz="1100" dirty="0">
                <a:solidFill>
                  <a:srgbClr val="93683D"/>
                </a:solidFill>
                <a:latin typeface="Politica" panose="02000503000000000000" pitchFamily="2" charset="0"/>
                <a:ea typeface="HYQIHEIX1-45W EXTRALIGHT" pitchFamily="18" charset="-122"/>
              </a:rPr>
              <a:t>countries and regions around the</a:t>
            </a:r>
            <a:r>
              <a:rPr lang="zh-TW" altLang="en-US" sz="1100" dirty="0">
                <a:solidFill>
                  <a:srgbClr val="93683D"/>
                </a:solidFill>
                <a:latin typeface="Politica" panose="02000503000000000000" pitchFamily="2" charset="0"/>
                <a:ea typeface="HYQIHEIX1-45W EXTRALIGHT" pitchFamily="18" charset="-122"/>
              </a:rPr>
              <a:t> </a:t>
            </a:r>
            <a:r>
              <a:rPr lang="en-HK" altLang="zh-CN" sz="1100" dirty="0">
                <a:solidFill>
                  <a:srgbClr val="93683D"/>
                </a:solidFill>
                <a:latin typeface="Politica" panose="02000503000000000000" pitchFamily="2" charset="0"/>
                <a:ea typeface="HYQIHEIX1-45W EXTRALIGHT" pitchFamily="18" charset="-122"/>
              </a:rPr>
              <a:t>world</a:t>
            </a:r>
            <a:endParaRPr lang="zh-CN" altLang="en-US" sz="1100" dirty="0">
              <a:solidFill>
                <a:srgbClr val="93683D"/>
              </a:solidFill>
              <a:latin typeface="Politica" panose="02000503000000000000" pitchFamily="2" charset="0"/>
              <a:ea typeface="HYQIHEIX1-45W EXTRALIGHT" pitchFamily="18" charset="-122"/>
            </a:endParaRPr>
          </a:p>
        </p:txBody>
      </p:sp>
      <p:sp>
        <p:nvSpPr>
          <p:cNvPr id="63" name="椭圆 62"/>
          <p:cNvSpPr/>
          <p:nvPr/>
        </p:nvSpPr>
        <p:spPr>
          <a:xfrm rot="10800000">
            <a:off x="3897647" y="741231"/>
            <a:ext cx="4248086" cy="4248086"/>
          </a:xfrm>
          <a:prstGeom prst="ellipse">
            <a:avLst/>
          </a:prstGeom>
          <a:noFill/>
          <a:ln>
            <a:gradFill>
              <a:gsLst>
                <a:gs pos="100000">
                  <a:srgbClr val="AC8C6D">
                    <a:alpha val="0"/>
                  </a:srgbClr>
                </a:gs>
                <a:gs pos="36000">
                  <a:srgbClr val="C5B09D"/>
                </a:gs>
                <a:gs pos="0">
                  <a:schemeClr val="accent1">
                    <a:lumMod val="5000"/>
                    <a:lumOff val="95000"/>
                    <a:alpha val="0"/>
                  </a:schemeClr>
                </a:gs>
                <a:gs pos="75000">
                  <a:srgbClr val="93683D">
                    <a:alpha val="23000"/>
                  </a:srgb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9" name="组合 8"/>
          <p:cNvGrpSpPr/>
          <p:nvPr/>
        </p:nvGrpSpPr>
        <p:grpSpPr>
          <a:xfrm>
            <a:off x="8329565" y="4305300"/>
            <a:ext cx="3015127" cy="2122060"/>
            <a:chOff x="8365797" y="1506626"/>
            <a:chExt cx="3015127" cy="2122060"/>
          </a:xfrm>
        </p:grpSpPr>
        <p:sp>
          <p:nvSpPr>
            <p:cNvPr id="95" name="圆角矩形 94"/>
            <p:cNvSpPr/>
            <p:nvPr/>
          </p:nvSpPr>
          <p:spPr>
            <a:xfrm>
              <a:off x="8365797" y="1506626"/>
              <a:ext cx="2987070" cy="2122060"/>
            </a:xfrm>
            <a:prstGeom prst="roundRect">
              <a:avLst>
                <a:gd name="adj" fmla="val 7744"/>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96" name="矩形 95"/>
            <p:cNvSpPr/>
            <p:nvPr/>
          </p:nvSpPr>
          <p:spPr>
            <a:xfrm>
              <a:off x="8526348" y="1506627"/>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TextBox 13"/>
            <p:cNvSpPr txBox="1"/>
            <p:nvPr/>
          </p:nvSpPr>
          <p:spPr>
            <a:xfrm>
              <a:off x="8526076" y="2218691"/>
              <a:ext cx="2704516" cy="1361463"/>
            </a:xfrm>
            <a:prstGeom prst="rect">
              <a:avLst/>
            </a:prstGeom>
            <a:noFill/>
            <a:ln w="12700" cap="flat">
              <a:noFill/>
              <a:miter lim="400000"/>
            </a:ln>
            <a:effectLst/>
          </p:spPr>
          <p:txBody>
            <a:bodyPr wrap="square" lIns="0" tIns="0" rIns="0" bIns="0" numCol="1" anchor="t">
              <a:spAutoFit/>
            </a:bodyPr>
            <a:lstStyle/>
            <a:p>
              <a:pPr algn="just">
                <a:lnSpc>
                  <a:spcPts val="1820"/>
                </a:lnSpc>
                <a:buSzPct val="100000"/>
                <a:defRPr sz="1000">
                  <a:solidFill>
                    <a:srgbClr val="404040"/>
                  </a:solidFill>
                  <a:latin typeface="微软雅黑"/>
                  <a:ea typeface="微软雅黑"/>
                  <a:cs typeface="微软雅黑"/>
                  <a:sym typeface="微软雅黑"/>
                </a:defRPr>
              </a:pPr>
              <a:r>
                <a:rPr lang="en-US" sz="110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Received </a:t>
              </a:r>
              <a:r>
                <a:rPr lang="en-US" sz="1100" dirty="0">
                  <a:solidFill>
                    <a:srgbClr val="93683D"/>
                  </a:solidFill>
                  <a:latin typeface="Politica" panose="02000503000000000000" pitchFamily="2" charset="0"/>
                  <a:ea typeface="微软雅黑"/>
                  <a:cs typeface="Arial" panose="020B0604020202020204" pitchFamily="34" charset="0"/>
                  <a:sym typeface="微软雅黑"/>
                </a:rPr>
                <a:t>896</a:t>
              </a:r>
              <a:r>
                <a:rPr lang="en-US" sz="110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applications from </a:t>
              </a:r>
              <a:r>
                <a:rPr lang="en-US" sz="1100" dirty="0">
                  <a:solidFill>
                    <a:srgbClr val="93683D"/>
                  </a:solidFill>
                  <a:latin typeface="Politica" panose="02000503000000000000" pitchFamily="2" charset="0"/>
                  <a:cs typeface="Arial" panose="020B0604020202020204" pitchFamily="34" charset="0"/>
                  <a:sym typeface="微软雅黑"/>
                </a:rPr>
                <a:t>40</a:t>
              </a:r>
              <a:r>
                <a:rPr lang="en-US" sz="110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countries and regions</a:t>
              </a:r>
              <a:r>
                <a:rPr lang="zh-TW" altLang="en-US" sz="110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a:t>
              </a:r>
              <a:r>
                <a:rPr lang="en-US" sz="110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since 2016</a:t>
              </a:r>
            </a:p>
            <a:p>
              <a:pPr algn="just">
                <a:lnSpc>
                  <a:spcPts val="1820"/>
                </a:lnSpc>
                <a:buSzPct val="100000"/>
                <a:defRPr sz="1000">
                  <a:solidFill>
                    <a:srgbClr val="404040"/>
                  </a:solidFill>
                  <a:latin typeface="微软雅黑"/>
                  <a:ea typeface="微软雅黑"/>
                  <a:cs typeface="微软雅黑"/>
                  <a:sym typeface="微软雅黑"/>
                </a:defRPr>
              </a:pPr>
              <a:r>
                <a:rPr lang="en-US" sz="110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Won </a:t>
              </a:r>
              <a:r>
                <a:rPr lang="en-US" sz="1100" dirty="0">
                  <a:solidFill>
                    <a:srgbClr val="93683D"/>
                  </a:solidFill>
                  <a:latin typeface="Politica" panose="02000503000000000000" pitchFamily="2" charset="0"/>
                  <a:ea typeface="微软雅黑"/>
                  <a:cs typeface="Arial" panose="020B0604020202020204" pitchFamily="34" charset="0"/>
                  <a:sym typeface="微软雅黑"/>
                </a:rPr>
                <a:t>3</a:t>
              </a:r>
              <a:r>
                <a:rPr lang="en-US" sz="110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international awards in recognition of its corporate</a:t>
              </a:r>
              <a:r>
                <a:rPr lang="zh-TW" altLang="en-US" sz="110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a:t>
              </a:r>
              <a:r>
                <a:rPr lang="en-US" sz="1100"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social responsibility</a:t>
              </a:r>
            </a:p>
            <a:p>
              <a:pPr algn="just">
                <a:lnSpc>
                  <a:spcPts val="1820"/>
                </a:lnSpc>
                <a:buSzPct val="100000"/>
                <a:defRPr sz="1000">
                  <a:solidFill>
                    <a:srgbClr val="404040"/>
                  </a:solidFill>
                  <a:latin typeface="微软雅黑"/>
                  <a:ea typeface="微软雅黑"/>
                  <a:cs typeface="微软雅黑"/>
                  <a:sym typeface="微软雅黑"/>
                </a:defRPr>
              </a:pPr>
              <a:r>
                <a:rPr lang="en-US" sz="1100" b="1" dirty="0">
                  <a:solidFill>
                    <a:srgbClr val="93683D"/>
                  </a:solidFill>
                  <a:latin typeface="Politica" panose="02000503000000000000" pitchFamily="2" charset="0"/>
                  <a:ea typeface="微软雅黑"/>
                  <a:cs typeface="Arial" panose="020B0604020202020204" pitchFamily="34" charset="0"/>
                  <a:sym typeface="微软雅黑"/>
                </a:rPr>
                <a:t>33 </a:t>
              </a:r>
              <a:r>
                <a:rPr lang="en-US" sz="1100" b="1"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closely cooperated start-up projects</a:t>
              </a:r>
            </a:p>
            <a:p>
              <a:pPr algn="just">
                <a:lnSpc>
                  <a:spcPts val="1820"/>
                </a:lnSpc>
                <a:buSzPct val="100000"/>
                <a:defRPr sz="1000">
                  <a:solidFill>
                    <a:srgbClr val="404040"/>
                  </a:solidFill>
                  <a:latin typeface="微软雅黑"/>
                  <a:ea typeface="微软雅黑"/>
                  <a:cs typeface="微软雅黑"/>
                  <a:sym typeface="微软雅黑"/>
                </a:defRPr>
              </a:pPr>
              <a:r>
                <a:rPr lang="en-US" sz="1100" b="1" dirty="0">
                  <a:solidFill>
                    <a:srgbClr val="93683D"/>
                  </a:solidFill>
                  <a:latin typeface="Politica" panose="02000503000000000000" pitchFamily="2" charset="0"/>
                  <a:ea typeface="微软雅黑"/>
                  <a:cs typeface="Arial" panose="020B0604020202020204" pitchFamily="34" charset="0"/>
                  <a:sym typeface="微软雅黑"/>
                </a:rPr>
                <a:t>5</a:t>
              </a:r>
              <a:r>
                <a:rPr lang="en-US" sz="1100" b="1" dirty="0">
                  <a:solidFill>
                    <a:srgbClr val="404040"/>
                  </a:solidFill>
                  <a:latin typeface="Politica" panose="02000503000000000000" pitchFamily="2" charset="0"/>
                  <a:ea typeface="HYQIHEIX1-45W EXTRALIGHT" pitchFamily="18" charset="-122"/>
                  <a:cs typeface="Arial" panose="020B0604020202020204" pitchFamily="34" charset="0"/>
                  <a:sym typeface="微软雅黑"/>
                </a:rPr>
                <a:t> companies signed commercial contracts</a:t>
              </a:r>
            </a:p>
          </p:txBody>
        </p:sp>
        <p:sp>
          <p:nvSpPr>
            <p:cNvPr id="8" name="文本框 7"/>
            <p:cNvSpPr txBox="1"/>
            <p:nvPr/>
          </p:nvSpPr>
          <p:spPr>
            <a:xfrm>
              <a:off x="8400621" y="1961961"/>
              <a:ext cx="2980303" cy="307777"/>
            </a:xfrm>
            <a:prstGeom prst="rect">
              <a:avLst/>
            </a:prstGeom>
            <a:noFill/>
          </p:spPr>
          <p:txBody>
            <a:bodyPr wrap="none" rtlCol="0">
              <a:spAutoFit/>
            </a:bodyPr>
            <a:lstStyle/>
            <a:p>
              <a:pPr algn="ctr"/>
              <a:r>
                <a:rPr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sym typeface="微软雅黑"/>
                </a:rPr>
                <a:t>GLOBAL</a:t>
              </a:r>
              <a:r>
                <a:rPr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sym typeface="微软雅黑"/>
                </a:rPr>
                <a:t> </a:t>
              </a:r>
              <a:r>
                <a:rPr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sym typeface="微软雅黑"/>
                </a:rPr>
                <a:t>YOUTH</a:t>
              </a:r>
              <a:r>
                <a:rPr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sym typeface="微软雅黑"/>
                </a:rPr>
                <a:t> </a:t>
              </a:r>
              <a:r>
                <a:rPr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sym typeface="微软雅黑"/>
                </a:rPr>
                <a:t>START-UP</a:t>
              </a:r>
              <a:r>
                <a:rPr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sym typeface="微软雅黑"/>
                </a:rPr>
                <a:t> </a:t>
              </a:r>
              <a:r>
                <a:rPr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sym typeface="微软雅黑"/>
                </a:rPr>
                <a:t>ACCELERATION</a:t>
              </a:r>
              <a:r>
                <a:rPr lang="zh-TW" altLang="en-US" sz="1400" dirty="0">
                  <a:solidFill>
                    <a:srgbClr val="92653C"/>
                  </a:solidFill>
                  <a:latin typeface="Politica" panose="02000503000000000000" pitchFamily="2" charset="0"/>
                  <a:ea typeface="HYQIHEIX1-45W EXTRALIGHT" pitchFamily="18" charset="-122"/>
                  <a:cs typeface="Arial" panose="020B0604020202020204" pitchFamily="34" charset="0"/>
                  <a:sym typeface="微软雅黑"/>
                </a:rPr>
                <a:t> </a:t>
              </a:r>
              <a:r>
                <a:rPr lang="en-US" altLang="zh-TW" sz="1400" dirty="0">
                  <a:solidFill>
                    <a:srgbClr val="92653C"/>
                  </a:solidFill>
                  <a:latin typeface="Politica" panose="02000503000000000000" pitchFamily="2" charset="0"/>
                  <a:ea typeface="HYQIHEIX1-45W EXTRALIGHT" pitchFamily="18" charset="-122"/>
                  <a:cs typeface="Arial" panose="020B0604020202020204" pitchFamily="34" charset="0"/>
                  <a:sym typeface="微软雅黑"/>
                </a:rPr>
                <a:t>PROGRAM</a:t>
              </a:r>
              <a:endParaRPr lang="zh-CN" altLang="en-US" sz="1400" dirty="0">
                <a:solidFill>
                  <a:srgbClr val="92653C"/>
                </a:solidFill>
                <a:latin typeface="Politica" panose="02000503000000000000" pitchFamily="2" charset="0"/>
                <a:ea typeface="HYQIHEIX1-45W EXTRALIGHT" pitchFamily="18" charset="-122"/>
                <a:cs typeface="Arial" panose="020B0604020202020204" pitchFamily="34" charset="0"/>
                <a:sym typeface="微软雅黑"/>
              </a:endParaRPr>
            </a:p>
          </p:txBody>
        </p:sp>
        <p:sp>
          <p:nvSpPr>
            <p:cNvPr id="10" name="文本框 9"/>
            <p:cNvSpPr txBox="1"/>
            <p:nvPr/>
          </p:nvSpPr>
          <p:spPr>
            <a:xfrm>
              <a:off x="9368026" y="1634885"/>
              <a:ext cx="1045479" cy="338554"/>
            </a:xfrm>
            <a:prstGeom prst="rect">
              <a:avLst/>
            </a:prstGeom>
            <a:noFill/>
          </p:spPr>
          <p:txBody>
            <a:bodyPr wrap="none" rtlCol="0">
              <a:spAutoFit/>
            </a:bodyPr>
            <a:lstStyle/>
            <a:p>
              <a:pPr algn="ctr"/>
              <a:r>
                <a:rPr lang="en-US" altLang="zh-TW" sz="1600" dirty="0">
                  <a:solidFill>
                    <a:srgbClr val="92653C"/>
                  </a:solidFill>
                  <a:latin typeface="Politica" panose="02000503000000000000" pitchFamily="2" charset="0"/>
                  <a:ea typeface="HYQIHEIX1-45W EXTRALIGHT" pitchFamily="18" charset="-122"/>
                  <a:cs typeface="Arial" panose="020B0604020202020204" pitchFamily="34" charset="0"/>
                  <a:sym typeface="Century Gothic" panose="020B0502020202020204"/>
                </a:rPr>
                <a:t>PROTECHTING</a:t>
              </a:r>
              <a:endParaRPr lang="en-GB" altLang="zh-CN" sz="1600" dirty="0">
                <a:solidFill>
                  <a:srgbClr val="92653C"/>
                </a:solidFill>
                <a:latin typeface="Politica" panose="02000503000000000000" pitchFamily="2" charset="0"/>
                <a:ea typeface="HYQIHEIX1-45W EXTRALIGHT" pitchFamily="18" charset="-122"/>
                <a:cs typeface="Arial" panose="020B0604020202020204" pitchFamily="34" charset="0"/>
                <a:sym typeface="Century Gothic" panose="020B0502020202020204"/>
              </a:endParaRPr>
            </a:p>
          </p:txBody>
        </p:sp>
      </p:grpSp>
      <p:grpSp>
        <p:nvGrpSpPr>
          <p:cNvPr id="7" name="组合 6"/>
          <p:cNvGrpSpPr/>
          <p:nvPr/>
        </p:nvGrpSpPr>
        <p:grpSpPr>
          <a:xfrm>
            <a:off x="8329295" y="2828925"/>
            <a:ext cx="2987040" cy="1367155"/>
            <a:chOff x="8367137" y="4105799"/>
            <a:chExt cx="2987070" cy="1318865"/>
          </a:xfrm>
        </p:grpSpPr>
        <p:sp>
          <p:nvSpPr>
            <p:cNvPr id="93" name="圆角矩形 92"/>
            <p:cNvSpPr/>
            <p:nvPr/>
          </p:nvSpPr>
          <p:spPr>
            <a:xfrm>
              <a:off x="8367137" y="4105799"/>
              <a:ext cx="2987070" cy="1318865"/>
            </a:xfrm>
            <a:prstGeom prst="roundRect">
              <a:avLst>
                <a:gd name="adj" fmla="val 11099"/>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94" name="矩形 93"/>
            <p:cNvSpPr/>
            <p:nvPr/>
          </p:nvSpPr>
          <p:spPr>
            <a:xfrm>
              <a:off x="8527688" y="4105800"/>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6" name="组合 5"/>
          <p:cNvGrpSpPr/>
          <p:nvPr/>
        </p:nvGrpSpPr>
        <p:grpSpPr>
          <a:xfrm>
            <a:off x="8328998" y="898897"/>
            <a:ext cx="2987637" cy="1784524"/>
            <a:chOff x="663340" y="2592410"/>
            <a:chExt cx="2987637" cy="1784524"/>
          </a:xfrm>
        </p:grpSpPr>
        <p:sp>
          <p:nvSpPr>
            <p:cNvPr id="91" name="圆角矩形 90"/>
            <p:cNvSpPr/>
            <p:nvPr/>
          </p:nvSpPr>
          <p:spPr>
            <a:xfrm>
              <a:off x="663907" y="2592410"/>
              <a:ext cx="2987070" cy="1784524"/>
            </a:xfrm>
            <a:prstGeom prst="roundRect">
              <a:avLst>
                <a:gd name="adj" fmla="val 9424"/>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92" name="矩形 91"/>
            <p:cNvSpPr/>
            <p:nvPr/>
          </p:nvSpPr>
          <p:spPr>
            <a:xfrm>
              <a:off x="824458" y="2592410"/>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9" name="TextBox 21"/>
            <p:cNvSpPr txBox="1"/>
            <p:nvPr/>
          </p:nvSpPr>
          <p:spPr>
            <a:xfrm>
              <a:off x="663340" y="2668700"/>
              <a:ext cx="2987338" cy="492443"/>
            </a:xfrm>
            <a:prstGeom prst="rect">
              <a:avLst/>
            </a:prstGeom>
            <a:ln w="12700">
              <a:miter lim="400000"/>
            </a:ln>
          </p:spPr>
          <p:txBody>
            <a:bodyPr wrap="square" lIns="0" tIns="0" rIns="0" bIns="0">
              <a:spAutoFit/>
            </a:bodyPr>
            <a:lstStyle>
              <a:lvl1pPr marL="228600" indent="-228600">
                <a:buSzPct val="100000"/>
                <a:buChar char="■"/>
                <a:defRPr sz="1600" b="1">
                  <a:solidFill>
                    <a:srgbClr val="92653C"/>
                  </a:solidFill>
                  <a:latin typeface="微软雅黑"/>
                  <a:ea typeface="微软雅黑"/>
                  <a:cs typeface="微软雅黑"/>
                  <a:sym typeface="微软雅黑"/>
                </a:defRPr>
              </a:lvl1pPr>
            </a:lstStyle>
            <a:p>
              <a:pPr marL="0" indent="0" algn="ctr">
                <a:buNone/>
              </a:pPr>
              <a:r>
                <a:rPr lang="en-US" altLang="zh-TW" b="0" dirty="0">
                  <a:latin typeface="Politica" panose="02000503000000000000" pitchFamily="2" charset="0"/>
                  <a:ea typeface="HYQIHEIX1-45W EXTRALIGHT" pitchFamily="18" charset="-122"/>
                  <a:cs typeface="Arial" panose="020B0604020202020204" pitchFamily="34" charset="0"/>
                </a:rPr>
                <a:t>RURAL</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DOCTORS</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POVERTY</a:t>
              </a:r>
              <a:r>
                <a:rPr lang="zh-TW" altLang="en-US" b="0" dirty="0">
                  <a:latin typeface="Politica" panose="02000503000000000000" pitchFamily="2" charset="0"/>
                  <a:ea typeface="HYQIHEIX1-45W EXTRALIGHT" pitchFamily="18" charset="-122"/>
                  <a:cs typeface="Arial" panose="020B0604020202020204" pitchFamily="34" charset="0"/>
                </a:rPr>
                <a:t> </a:t>
              </a:r>
              <a:endParaRPr lang="en-HK" altLang="zh-TW" b="0" dirty="0">
                <a:latin typeface="Politica" panose="02000503000000000000" pitchFamily="2" charset="0"/>
                <a:ea typeface="HYQIHEIX1-45W EXTRALIGHT" pitchFamily="18" charset="-122"/>
                <a:cs typeface="Arial" panose="020B0604020202020204" pitchFamily="34" charset="0"/>
              </a:endParaRPr>
            </a:p>
            <a:p>
              <a:pPr marL="0" indent="0" algn="ctr">
                <a:buNone/>
              </a:pPr>
              <a:r>
                <a:rPr lang="en-US" altLang="zh-TW" b="0" dirty="0">
                  <a:latin typeface="Politica" panose="02000503000000000000" pitchFamily="2" charset="0"/>
                  <a:ea typeface="HYQIHEIX1-45W EXTRALIGHT" pitchFamily="18" charset="-122"/>
                  <a:cs typeface="Arial" panose="020B0604020202020204" pitchFamily="34" charset="0"/>
                </a:rPr>
                <a:t>ALLEVIATION</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PROGRAM</a:t>
              </a:r>
              <a:endParaRPr b="0" dirty="0">
                <a:latin typeface="Politica" panose="02000503000000000000" pitchFamily="2" charset="0"/>
                <a:ea typeface="HYQIHEIX1-45W EXTRALIGHT" pitchFamily="18" charset="-122"/>
                <a:cs typeface="Arial" panose="020B0604020202020204" pitchFamily="34" charset="0"/>
              </a:endParaRPr>
            </a:p>
          </p:txBody>
        </p:sp>
        <p:sp>
          <p:nvSpPr>
            <p:cNvPr id="55" name="TextBox 15"/>
            <p:cNvSpPr txBox="1"/>
            <p:nvPr/>
          </p:nvSpPr>
          <p:spPr>
            <a:xfrm>
              <a:off x="824187" y="3124041"/>
              <a:ext cx="2704516" cy="1130631"/>
            </a:xfrm>
            <a:prstGeom prst="rect">
              <a:avLst/>
            </a:prstGeom>
            <a:noFill/>
            <a:ln w="12700" cap="flat">
              <a:noFill/>
              <a:miter lim="400000"/>
            </a:ln>
            <a:effectLst/>
          </p:spPr>
          <p:txBody>
            <a:bodyPr wrap="square" lIns="0" tIns="0" rIns="0" bIns="0" numCol="1" anchor="t">
              <a:spAutoFit/>
            </a:bodyPr>
            <a:lstStyle/>
            <a:p>
              <a:pPr algn="just">
                <a:lnSpc>
                  <a:spcPts val="1820"/>
                </a:lnSpc>
              </a:pPr>
              <a:r>
                <a:rPr lang="en-US" altLang="zh-TW" sz="1100" dirty="0">
                  <a:solidFill>
                    <a:srgbClr val="171A1D"/>
                  </a:solidFill>
                  <a:latin typeface="Politica" panose="02000503000000000000" pitchFamily="2" charset="0"/>
                  <a:ea typeface="HYQIHEIX1-45W EXTRALIGHT" pitchFamily="18" charset="-122"/>
                </a:rPr>
                <a:t>Up</a:t>
              </a:r>
              <a:r>
                <a:rPr lang="zh-TW" altLang="en-US" sz="1100" dirty="0">
                  <a:solidFill>
                    <a:srgbClr val="171A1D"/>
                  </a:solidFill>
                  <a:latin typeface="Politica" panose="02000503000000000000" pitchFamily="2" charset="0"/>
                  <a:ea typeface="HYQIHEIX1-45W EXTRALIGHT" pitchFamily="18" charset="-122"/>
                </a:rPr>
                <a:t> </a:t>
              </a:r>
              <a:r>
                <a:rPr lang="en-US" altLang="zh-TW" sz="1100" dirty="0">
                  <a:solidFill>
                    <a:srgbClr val="171A1D"/>
                  </a:solidFill>
                  <a:latin typeface="Politica" panose="02000503000000000000" pitchFamily="2" charset="0"/>
                  <a:ea typeface="HYQIHEIX1-45W EXTRALIGHT" pitchFamily="18" charset="-122"/>
                </a:rPr>
                <a:t>to</a:t>
              </a:r>
              <a:r>
                <a:rPr lang="zh-TW" altLang="en-US" sz="1100" dirty="0">
                  <a:solidFill>
                    <a:srgbClr val="171A1D"/>
                  </a:solidFill>
                  <a:latin typeface="Politica" panose="02000503000000000000" pitchFamily="2" charset="0"/>
                  <a:ea typeface="HYQIHEIX1-45W EXTRALIGHT" pitchFamily="18" charset="-122"/>
                </a:rPr>
                <a:t> </a:t>
              </a:r>
              <a:r>
                <a:rPr lang="en-US" altLang="zh-TW" sz="1100" dirty="0">
                  <a:solidFill>
                    <a:srgbClr val="171A1D"/>
                  </a:solidFill>
                  <a:latin typeface="Politica" panose="02000503000000000000" pitchFamily="2" charset="0"/>
                  <a:ea typeface="HYQIHEIX1-45W EXTRALIGHT" pitchFamily="18" charset="-122"/>
                </a:rPr>
                <a:t>now,</a:t>
              </a:r>
              <a:r>
                <a:rPr lang="zh-TW" altLang="en-US" sz="1100" dirty="0">
                  <a:solidFill>
                    <a:srgbClr val="171A1D"/>
                  </a:solidFill>
                  <a:latin typeface="Politica" panose="02000503000000000000" pitchFamily="2" charset="0"/>
                  <a:ea typeface="HYQIHEIX1-45W EXTRALIGHT" pitchFamily="18" charset="-122"/>
                </a:rPr>
                <a:t> </a:t>
              </a:r>
              <a:r>
                <a:rPr lang="en-US" altLang="zh-TW" sz="1100" dirty="0">
                  <a:solidFill>
                    <a:srgbClr val="171A1D"/>
                  </a:solidFill>
                  <a:latin typeface="Politica" panose="02000503000000000000" pitchFamily="2" charset="0"/>
                  <a:ea typeface="HYQIHEIX1-45W EXTRALIGHT" pitchFamily="18" charset="-122"/>
                </a:rPr>
                <a:t>the</a:t>
              </a:r>
              <a:r>
                <a:rPr lang="zh-TW" altLang="en-US" sz="1100" dirty="0">
                  <a:solidFill>
                    <a:srgbClr val="171A1D"/>
                  </a:solidFill>
                  <a:latin typeface="Politica" panose="02000503000000000000" pitchFamily="2" charset="0"/>
                  <a:ea typeface="HYQIHEIX1-45W EXTRALIGHT" pitchFamily="18" charset="-122"/>
                </a:rPr>
                <a:t> </a:t>
              </a:r>
              <a:r>
                <a:rPr lang="en-US" altLang="zh-TW" sz="1100" dirty="0">
                  <a:solidFill>
                    <a:srgbClr val="171A1D"/>
                  </a:solidFill>
                  <a:latin typeface="Politica" panose="02000503000000000000" pitchFamily="2" charset="0"/>
                  <a:ea typeface="HYQIHEIX1-45W EXTRALIGHT" pitchFamily="18" charset="-122"/>
                </a:rPr>
                <a:t>program</a:t>
              </a:r>
              <a:r>
                <a:rPr lang="zh-TW" altLang="en-US" sz="1100" dirty="0">
                  <a:solidFill>
                    <a:srgbClr val="171A1D"/>
                  </a:solidFill>
                  <a:latin typeface="Politica" panose="02000503000000000000" pitchFamily="2" charset="0"/>
                  <a:ea typeface="HYQIHEIX1-45W EXTRALIGHT" pitchFamily="18" charset="-122"/>
                </a:rPr>
                <a:t> </a:t>
              </a:r>
              <a:r>
                <a:rPr lang="en-US" altLang="zh-TW" sz="1100" dirty="0">
                  <a:solidFill>
                    <a:srgbClr val="171A1D"/>
                  </a:solidFill>
                  <a:latin typeface="Politica" panose="02000503000000000000" pitchFamily="2" charset="0"/>
                  <a:ea typeface="HYQIHEIX1-45W EXTRALIGHT" pitchFamily="18" charset="-122"/>
                </a:rPr>
                <a:t>has</a:t>
              </a:r>
              <a:r>
                <a:rPr lang="zh-TW" altLang="en-US" sz="1100" dirty="0">
                  <a:solidFill>
                    <a:srgbClr val="171A1D"/>
                  </a:solidFill>
                  <a:latin typeface="Politica" panose="02000503000000000000" pitchFamily="2" charset="0"/>
                  <a:ea typeface="HYQIHEIX1-45W EXTRALIGHT" pitchFamily="18" charset="-122"/>
                </a:rPr>
                <a:t> </a:t>
              </a:r>
              <a:r>
                <a:rPr lang="en-US" altLang="zh-TW" sz="1100" dirty="0">
                  <a:solidFill>
                    <a:srgbClr val="171A1D"/>
                  </a:solidFill>
                  <a:latin typeface="Politica" panose="02000503000000000000" pitchFamily="2" charset="0"/>
                  <a:ea typeface="HYQIHEIX1-45W EXTRALIGHT" pitchFamily="18" charset="-122"/>
                </a:rPr>
                <a:t>covered</a:t>
              </a:r>
              <a:r>
                <a:rPr lang="zh-TW" altLang="en-US" sz="1100" dirty="0">
                  <a:solidFill>
                    <a:srgbClr val="171A1D"/>
                  </a:solidFill>
                  <a:latin typeface="Politica" panose="02000503000000000000" pitchFamily="2" charset="0"/>
                  <a:ea typeface="HYQIHEIX1-45W EXTRALIGHT" pitchFamily="18" charset="-122"/>
                </a:rPr>
                <a:t> </a:t>
              </a:r>
              <a:r>
                <a:rPr lang="en-US" altLang="zh-TW" sz="1100" dirty="0">
                  <a:solidFill>
                    <a:srgbClr val="93683D"/>
                  </a:solidFill>
                  <a:latin typeface="Politica" panose="02000503000000000000" pitchFamily="2" charset="0"/>
                </a:rPr>
                <a:t>73</a:t>
              </a:r>
              <a:r>
                <a:rPr lang="en-US" altLang="zh-TW" sz="1100" dirty="0">
                  <a:solidFill>
                    <a:srgbClr val="171A1D"/>
                  </a:solidFill>
                  <a:latin typeface="Politica" panose="02000503000000000000" pitchFamily="2" charset="0"/>
                  <a:ea typeface="HYQIHEIX1-45W EXTRALIGHT" pitchFamily="18" charset="-122"/>
                </a:rPr>
                <a:t> counties in </a:t>
              </a:r>
              <a:r>
                <a:rPr lang="en-US" altLang="zh-TW" sz="1100" dirty="0">
                  <a:solidFill>
                    <a:srgbClr val="93683D"/>
                  </a:solidFill>
                  <a:latin typeface="Politica" panose="02000503000000000000" pitchFamily="2" charset="0"/>
                </a:rPr>
                <a:t>16</a:t>
              </a:r>
              <a:r>
                <a:rPr lang="zh-TW" altLang="en-US" sz="1100" dirty="0">
                  <a:solidFill>
                    <a:srgbClr val="93683D"/>
                  </a:solidFill>
                  <a:latin typeface="Politica" panose="02000503000000000000" pitchFamily="2" charset="0"/>
                </a:rPr>
                <a:t> </a:t>
              </a:r>
              <a:r>
                <a:rPr lang="en-US" altLang="zh-TW" sz="1100" dirty="0">
                  <a:solidFill>
                    <a:srgbClr val="171A1D"/>
                  </a:solidFill>
                  <a:latin typeface="Politica" panose="02000503000000000000" pitchFamily="2" charset="0"/>
                  <a:ea typeface="HYQIHEIX1-45W EXTRALIGHT" pitchFamily="18" charset="-122"/>
                </a:rPr>
                <a:t>provinces,</a:t>
              </a:r>
              <a:r>
                <a:rPr lang="zh-TW" altLang="en-US" sz="1100" dirty="0">
                  <a:solidFill>
                    <a:srgbClr val="171A1D"/>
                  </a:solidFill>
                  <a:latin typeface="Politica" panose="02000503000000000000" pitchFamily="2" charset="0"/>
                  <a:ea typeface="HYQIHEIX1-45W EXTRALIGHT" pitchFamily="18" charset="-122"/>
                </a:rPr>
                <a:t> </a:t>
              </a:r>
              <a:r>
                <a:rPr lang="en-US" altLang="zh-TW" sz="1100" dirty="0">
                  <a:solidFill>
                    <a:srgbClr val="171A1D"/>
                  </a:solidFill>
                  <a:latin typeface="Politica" panose="02000503000000000000" pitchFamily="2" charset="0"/>
                  <a:ea typeface="HYQIHEIX1-45W EXTRALIGHT" pitchFamily="18" charset="-122"/>
                </a:rPr>
                <a:t>municipalities, and autonomous regions</a:t>
              </a:r>
            </a:p>
            <a:p>
              <a:pPr algn="just">
                <a:lnSpc>
                  <a:spcPts val="1820"/>
                </a:lnSpc>
              </a:pPr>
              <a:r>
                <a:rPr lang="en-US" altLang="zh-TW" sz="1100" dirty="0">
                  <a:solidFill>
                    <a:srgbClr val="171A1D"/>
                  </a:solidFill>
                  <a:latin typeface="Politica" panose="02000503000000000000" pitchFamily="2" charset="0"/>
                  <a:ea typeface="HYQIHEIX1-45W EXTRALIGHT" pitchFamily="18" charset="-122"/>
                </a:rPr>
                <a:t>Sent a total of </a:t>
              </a:r>
              <a:r>
                <a:rPr lang="en-US" altLang="zh-TW" sz="1100" dirty="0">
                  <a:solidFill>
                    <a:srgbClr val="93683D"/>
                  </a:solidFill>
                  <a:latin typeface="Politica" panose="02000503000000000000" pitchFamily="2" charset="0"/>
                </a:rPr>
                <a:t>226 </a:t>
              </a:r>
              <a:r>
                <a:rPr lang="en-US" altLang="zh-TW" sz="1100" dirty="0">
                  <a:solidFill>
                    <a:srgbClr val="171A1D"/>
                  </a:solidFill>
                  <a:latin typeface="Politica" panose="02000503000000000000" pitchFamily="2" charset="0"/>
                  <a:ea typeface="HYQIHEIX1-45W EXTRALIGHT" pitchFamily="18" charset="-122"/>
                </a:rPr>
                <a:t>staff to assist the counties</a:t>
              </a:r>
            </a:p>
            <a:p>
              <a:pPr algn="just">
                <a:lnSpc>
                  <a:spcPts val="1820"/>
                </a:lnSpc>
              </a:pPr>
              <a:r>
                <a:rPr lang="en-US" altLang="zh-TW" sz="1100" dirty="0">
                  <a:solidFill>
                    <a:srgbClr val="171A1D"/>
                  </a:solidFill>
                  <a:latin typeface="Politica" panose="02000503000000000000" pitchFamily="2" charset="0"/>
                  <a:ea typeface="HYQIHEIX1-45W EXTRALIGHT" pitchFamily="18" charset="-122"/>
                </a:rPr>
                <a:t>Served approx. </a:t>
              </a:r>
              <a:r>
                <a:rPr lang="en-US" altLang="zh-TW" sz="1100" dirty="0">
                  <a:solidFill>
                    <a:srgbClr val="93683D"/>
                  </a:solidFill>
                  <a:latin typeface="Politica" panose="02000503000000000000" pitchFamily="2" charset="0"/>
                </a:rPr>
                <a:t>24,000</a:t>
              </a:r>
              <a:r>
                <a:rPr lang="en-US" altLang="zh-TW" sz="1100" dirty="0">
                  <a:solidFill>
                    <a:srgbClr val="171A1D"/>
                  </a:solidFill>
                  <a:latin typeface="Politica" panose="02000503000000000000" pitchFamily="2" charset="0"/>
                  <a:ea typeface="HYQIHEIX1-45W EXTRALIGHT" pitchFamily="18" charset="-122"/>
                </a:rPr>
                <a:t> rural doctors</a:t>
              </a:r>
            </a:p>
            <a:p>
              <a:pPr algn="just">
                <a:lnSpc>
                  <a:spcPts val="1820"/>
                </a:lnSpc>
              </a:pPr>
              <a:r>
                <a:rPr lang="en-US" altLang="zh-TW" sz="1100" dirty="0">
                  <a:solidFill>
                    <a:srgbClr val="171A1D"/>
                  </a:solidFill>
                  <a:latin typeface="Politica" panose="02000503000000000000" pitchFamily="2" charset="0"/>
                  <a:ea typeface="HYQIHEIX1-45W EXTRALIGHT" pitchFamily="18" charset="-122"/>
                </a:rPr>
                <a:t>Benefited </a:t>
              </a:r>
              <a:r>
                <a:rPr lang="en-US" altLang="zh-TW" sz="1100" dirty="0">
                  <a:solidFill>
                    <a:srgbClr val="93683D"/>
                  </a:solidFill>
                  <a:latin typeface="Politica" panose="02000503000000000000" pitchFamily="2" charset="0"/>
                </a:rPr>
                <a:t>3</a:t>
              </a:r>
              <a:r>
                <a:rPr lang="zh-TW" altLang="en-US" sz="1100" dirty="0">
                  <a:solidFill>
                    <a:srgbClr val="93683D"/>
                  </a:solidFill>
                  <a:latin typeface="Politica" panose="02000503000000000000" pitchFamily="2" charset="0"/>
                </a:rPr>
                <a:t> </a:t>
              </a:r>
              <a:r>
                <a:rPr lang="en-US" altLang="zh-TW" sz="1100" dirty="0">
                  <a:solidFill>
                    <a:srgbClr val="171A1D"/>
                  </a:solidFill>
                  <a:latin typeface="Politica" panose="02000503000000000000" pitchFamily="2" charset="0"/>
                  <a:ea typeface="HYQIHEIX1-45W EXTRALIGHT" pitchFamily="18" charset="-122"/>
                </a:rPr>
                <a:t>million grassroots families</a:t>
              </a:r>
              <a:endParaRPr lang="zh-CN" altLang="en-US" sz="1100" dirty="0">
                <a:solidFill>
                  <a:srgbClr val="171A1D"/>
                </a:solidFill>
                <a:latin typeface="Politica" panose="02000503000000000000" pitchFamily="2" charset="0"/>
                <a:ea typeface="HYQIHEIX1-45W EXTRALIGHT" pitchFamily="18" charset="-122"/>
              </a:endParaRPr>
            </a:p>
          </p:txBody>
        </p:sp>
      </p:grpSp>
      <p:grpSp>
        <p:nvGrpSpPr>
          <p:cNvPr id="12" name="组合 11"/>
          <p:cNvGrpSpPr/>
          <p:nvPr/>
        </p:nvGrpSpPr>
        <p:grpSpPr>
          <a:xfrm>
            <a:off x="665255" y="928212"/>
            <a:ext cx="2987070" cy="2317923"/>
            <a:chOff x="665255" y="928212"/>
            <a:chExt cx="2987070" cy="2317923"/>
          </a:xfrm>
        </p:grpSpPr>
        <p:sp>
          <p:nvSpPr>
            <p:cNvPr id="89" name="圆角矩形 88"/>
            <p:cNvSpPr/>
            <p:nvPr/>
          </p:nvSpPr>
          <p:spPr>
            <a:xfrm>
              <a:off x="665255" y="928212"/>
              <a:ext cx="2987070" cy="2317923"/>
            </a:xfrm>
            <a:prstGeom prst="roundRect">
              <a:avLst>
                <a:gd name="adj" fmla="val 890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90" name="矩形 89"/>
            <p:cNvSpPr/>
            <p:nvPr/>
          </p:nvSpPr>
          <p:spPr>
            <a:xfrm>
              <a:off x="825806" y="928213"/>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TextBox 17"/>
            <p:cNvSpPr txBox="1"/>
            <p:nvPr/>
          </p:nvSpPr>
          <p:spPr>
            <a:xfrm>
              <a:off x="1049248" y="1147243"/>
              <a:ext cx="2235970" cy="246221"/>
            </a:xfrm>
            <a:prstGeom prst="rect">
              <a:avLst/>
            </a:prstGeom>
            <a:noFill/>
            <a:ln w="12700" cap="flat">
              <a:noFill/>
              <a:miter lim="400000"/>
            </a:ln>
            <a:effectLst/>
          </p:spPr>
          <p:txBody>
            <a:bodyPr wrap="square" lIns="0" tIns="0" rIns="0" bIns="0" numCol="1" anchor="t">
              <a:spAutoFit/>
            </a:bodyPr>
            <a:lstStyle>
              <a:lvl1pPr marL="285750" indent="-285750">
                <a:buSzPct val="100000"/>
                <a:buChar char="■"/>
                <a:defRPr sz="1600" b="1">
                  <a:solidFill>
                    <a:srgbClr val="92653C"/>
                  </a:solidFill>
                  <a:latin typeface="微软雅黑"/>
                  <a:ea typeface="微软雅黑"/>
                  <a:cs typeface="微软雅黑"/>
                  <a:sym typeface="微软雅黑"/>
                </a:defRPr>
              </a:lvl1pPr>
            </a:lstStyle>
            <a:p>
              <a:pPr marL="0" indent="0" algn="ctr">
                <a:buNone/>
              </a:pPr>
              <a:r>
                <a:rPr lang="en-US" altLang="zh-TW" b="0" dirty="0">
                  <a:latin typeface="Politica" panose="02000503000000000000" pitchFamily="2" charset="0"/>
                  <a:ea typeface="HYQIHEIX1-45W EXTRALIGHT" pitchFamily="18" charset="-122"/>
                  <a:cs typeface="Arial" panose="020B0604020202020204" pitchFamily="34" charset="0"/>
                </a:rPr>
                <a:t>FOSUN</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FOUNDATION</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(SHANGHAI)</a:t>
              </a:r>
              <a:endParaRPr b="0" dirty="0">
                <a:latin typeface="Politica" panose="02000503000000000000" pitchFamily="2" charset="0"/>
                <a:ea typeface="HYQIHEIX1-45W EXTRALIGHT" pitchFamily="18" charset="-122"/>
                <a:cs typeface="Arial" panose="020B0604020202020204" pitchFamily="34" charset="0"/>
              </a:endParaRPr>
            </a:p>
          </p:txBody>
        </p:sp>
        <p:sp>
          <p:nvSpPr>
            <p:cNvPr id="64" name="TextBox 15"/>
            <p:cNvSpPr txBox="1"/>
            <p:nvPr/>
          </p:nvSpPr>
          <p:spPr>
            <a:xfrm>
              <a:off x="952527" y="1527048"/>
              <a:ext cx="2576175" cy="1361078"/>
            </a:xfrm>
            <a:prstGeom prst="rect">
              <a:avLst/>
            </a:prstGeom>
            <a:noFill/>
            <a:ln w="12700" cap="flat">
              <a:noFill/>
              <a:miter lim="400000"/>
            </a:ln>
            <a:effectLst/>
          </p:spPr>
          <p:txBody>
            <a:bodyPr wrap="square" lIns="0" tIns="0" rIns="0" bIns="0" numCol="1" anchor="t">
              <a:spAutoFit/>
            </a:bodyPr>
            <a:lstStyle/>
            <a:p>
              <a:pPr algn="just">
                <a:lnSpc>
                  <a:spcPts val="1820"/>
                </a:lnSpc>
              </a:pPr>
              <a:r>
                <a:rPr lang="en-HK" altLang="zh-CN" sz="1100" dirty="0">
                  <a:solidFill>
                    <a:srgbClr val="000000"/>
                  </a:solidFill>
                  <a:latin typeface="Politica" panose="02000503000000000000" pitchFamily="2" charset="0"/>
                  <a:ea typeface="HYQIHEIX1-45W EXTRALIGHT" pitchFamily="18" charset="-122"/>
                </a:rPr>
                <a:t>Fosun Foundation (Shanghai) is a non-profit organization</a:t>
              </a:r>
            </a:p>
            <a:p>
              <a:pPr algn="just">
                <a:lnSpc>
                  <a:spcPts val="1820"/>
                </a:lnSpc>
              </a:pPr>
              <a:r>
                <a:rPr lang="en-HK" altLang="zh-CN" sz="1100" dirty="0">
                  <a:solidFill>
                    <a:srgbClr val="000000"/>
                  </a:solidFill>
                  <a:latin typeface="Politica" panose="02000503000000000000" pitchFamily="2" charset="0"/>
                  <a:ea typeface="HYQIHEIX1-45W EXTRALIGHT" pitchFamily="18" charset="-122"/>
                </a:rPr>
                <a:t>launched and supported by the Fosun Group and Fosun</a:t>
              </a:r>
              <a:r>
                <a:rPr lang="zh-TW" altLang="en-US" sz="1100" dirty="0">
                  <a:solidFill>
                    <a:srgbClr val="000000"/>
                  </a:solidFill>
                  <a:latin typeface="Politica" panose="02000503000000000000" pitchFamily="2" charset="0"/>
                  <a:ea typeface="HYQIHEIX1-45W EXTRALIGHT" pitchFamily="18" charset="-122"/>
                </a:rPr>
                <a:t> </a:t>
              </a:r>
              <a:r>
                <a:rPr lang="en-HK" altLang="zh-CN" sz="1100" dirty="0">
                  <a:solidFill>
                    <a:srgbClr val="000000"/>
                  </a:solidFill>
                  <a:latin typeface="Politica" panose="02000503000000000000" pitchFamily="2" charset="0"/>
                  <a:ea typeface="HYQIHEIX1-45W EXTRALIGHT" pitchFamily="18" charset="-122"/>
                </a:rPr>
                <a:t>Foundation. Its programs are characterized by</a:t>
              </a:r>
              <a:r>
                <a:rPr lang="zh-TW" altLang="en-US" sz="1100" dirty="0">
                  <a:solidFill>
                    <a:srgbClr val="000000"/>
                  </a:solidFill>
                  <a:latin typeface="Politica" panose="02000503000000000000" pitchFamily="2" charset="0"/>
                  <a:ea typeface="HYQIHEIX1-45W EXTRALIGHT" pitchFamily="18" charset="-122"/>
                </a:rPr>
                <a:t> </a:t>
              </a:r>
              <a:r>
                <a:rPr lang="en-HK" altLang="zh-CN" sz="1100" dirty="0">
                  <a:solidFill>
                    <a:srgbClr val="000000"/>
                  </a:solidFill>
                  <a:latin typeface="Politica" panose="02000503000000000000" pitchFamily="2" charset="0"/>
                  <a:ea typeface="HYQIHEIX1-45W EXTRALIGHT" pitchFamily="18" charset="-122"/>
                </a:rPr>
                <a:t>contemporary, international, and highly interactive</a:t>
              </a:r>
              <a:r>
                <a:rPr lang="zh-TW" altLang="en-US" sz="1100" dirty="0">
                  <a:solidFill>
                    <a:srgbClr val="000000"/>
                  </a:solidFill>
                  <a:latin typeface="Politica" panose="02000503000000000000" pitchFamily="2" charset="0"/>
                  <a:ea typeface="HYQIHEIX1-45W EXTRALIGHT" pitchFamily="18" charset="-122"/>
                </a:rPr>
                <a:t> </a:t>
              </a:r>
              <a:r>
                <a:rPr lang="en-HK" altLang="zh-CN" sz="1100" dirty="0">
                  <a:solidFill>
                    <a:srgbClr val="000000"/>
                  </a:solidFill>
                  <a:latin typeface="Politica" panose="02000503000000000000" pitchFamily="2" charset="0"/>
                  <a:ea typeface="HYQIHEIX1-45W EXTRALIGHT" pitchFamily="18" charset="-122"/>
                </a:rPr>
                <a:t>artworks. It has held a total of </a:t>
              </a:r>
              <a:r>
                <a:rPr lang="en-US" altLang="zh-CN" sz="1100" dirty="0">
                  <a:solidFill>
                    <a:srgbClr val="93683D"/>
                  </a:solidFill>
                  <a:latin typeface="Politica" panose="02000503000000000000" pitchFamily="2" charset="0"/>
                  <a:ea typeface="HYQIHEIX1-45W EXTRALIGHT" pitchFamily="18" charset="-122"/>
                </a:rPr>
                <a:t>26 </a:t>
              </a:r>
              <a:r>
                <a:rPr lang="en-HK" altLang="zh-CN" sz="1100" dirty="0">
                  <a:solidFill>
                    <a:srgbClr val="000000"/>
                  </a:solidFill>
                  <a:latin typeface="Politica" panose="02000503000000000000" pitchFamily="2" charset="0"/>
                  <a:ea typeface="HYQIHEIX1-45W EXTRALIGHT" pitchFamily="18" charset="-122"/>
                </a:rPr>
                <a:t>art exhibitions and has</a:t>
              </a:r>
              <a:r>
                <a:rPr lang="zh-TW" altLang="en-US" sz="1100" dirty="0">
                  <a:solidFill>
                    <a:srgbClr val="000000"/>
                  </a:solidFill>
                  <a:latin typeface="Politica" panose="02000503000000000000" pitchFamily="2" charset="0"/>
                  <a:ea typeface="HYQIHEIX1-45W EXTRALIGHT" pitchFamily="18" charset="-122"/>
                </a:rPr>
                <a:t> </a:t>
              </a:r>
              <a:r>
                <a:rPr lang="en-HK" altLang="zh-CN" sz="1100" dirty="0">
                  <a:solidFill>
                    <a:srgbClr val="000000"/>
                  </a:solidFill>
                  <a:latin typeface="Politica" panose="02000503000000000000" pitchFamily="2" charset="0"/>
                  <a:ea typeface="HYQIHEIX1-45W EXTRALIGHT" pitchFamily="18" charset="-122"/>
                </a:rPr>
                <a:t>attracted more than </a:t>
              </a:r>
              <a:r>
                <a:rPr lang="en-HK" altLang="zh-CN" sz="1100" dirty="0">
                  <a:solidFill>
                    <a:srgbClr val="93683D"/>
                  </a:solidFill>
                  <a:latin typeface="Politica" panose="02000503000000000000" pitchFamily="2" charset="0"/>
                </a:rPr>
                <a:t>1.</a:t>
              </a:r>
              <a:r>
                <a:rPr lang="en-US" altLang="zh-TW" sz="1100" dirty="0">
                  <a:solidFill>
                    <a:srgbClr val="93683D"/>
                  </a:solidFill>
                  <a:latin typeface="Politica" panose="02000503000000000000" pitchFamily="2" charset="0"/>
                </a:rPr>
                <a:t>62</a:t>
              </a:r>
              <a:r>
                <a:rPr lang="zh-TW" altLang="en-US" sz="1100" dirty="0">
                  <a:solidFill>
                    <a:srgbClr val="93683D"/>
                  </a:solidFill>
                  <a:latin typeface="Politica" panose="02000503000000000000" pitchFamily="2" charset="0"/>
                </a:rPr>
                <a:t> </a:t>
              </a:r>
              <a:r>
                <a:rPr lang="en-HK" altLang="zh-CN" sz="1100" dirty="0">
                  <a:solidFill>
                    <a:srgbClr val="000000"/>
                  </a:solidFill>
                  <a:latin typeface="Politica" panose="02000503000000000000" pitchFamily="2" charset="0"/>
                  <a:ea typeface="HYQIHEIX1-45W EXTRALIGHT" pitchFamily="18" charset="-122"/>
                </a:rPr>
                <a:t>million visitors since 2016</a:t>
              </a:r>
              <a:endParaRPr lang="zh-CN" altLang="en-US" sz="1100" dirty="0">
                <a:latin typeface="Politica" panose="02000503000000000000" pitchFamily="2" charset="0"/>
                <a:ea typeface="HYQIHEIX1-45W EXTRALIGHT" pitchFamily="18" charset="-122"/>
              </a:endParaRPr>
            </a:p>
          </p:txBody>
        </p:sp>
      </p:grpSp>
      <p:pic>
        <p:nvPicPr>
          <p:cNvPr id="3" name="图片 2"/>
          <p:cNvPicPr>
            <a:picLocks noChangeAspect="1"/>
          </p:cNvPicPr>
          <p:nvPr/>
        </p:nvPicPr>
        <p:blipFill rotWithShape="1">
          <a:blip r:embed="rId7" cstate="email"/>
          <a:srcRect/>
          <a:stretch>
            <a:fillRect/>
          </a:stretch>
        </p:blipFill>
        <p:spPr>
          <a:xfrm>
            <a:off x="5096038" y="2417496"/>
            <a:ext cx="1845590" cy="727587"/>
          </a:xfrm>
          <a:prstGeom prst="rect">
            <a:avLst/>
          </a:prstGeom>
        </p:spPr>
      </p:pic>
      <p:sp>
        <p:nvSpPr>
          <p:cNvPr id="65" name="TextBox 14"/>
          <p:cNvSpPr txBox="1"/>
          <p:nvPr/>
        </p:nvSpPr>
        <p:spPr>
          <a:xfrm>
            <a:off x="8586326" y="3326218"/>
            <a:ext cx="2476087" cy="668966"/>
          </a:xfrm>
          <a:prstGeom prst="rect">
            <a:avLst/>
          </a:prstGeom>
          <a:noFill/>
          <a:ln w="12700" cap="flat">
            <a:noFill/>
            <a:miter lim="400000"/>
          </a:ln>
          <a:effectLst/>
        </p:spPr>
        <p:txBody>
          <a:bodyPr wrap="square" lIns="0" tIns="0" rIns="0" bIns="0" numCol="1" anchor="t">
            <a:spAutoFit/>
          </a:bodyPr>
          <a:lstStyle/>
          <a:p>
            <a:pPr>
              <a:lnSpc>
                <a:spcPts val="1820"/>
              </a:lnSpc>
              <a:buSzPct val="100000"/>
              <a:defRPr sz="10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CN" sz="1100" dirty="0">
                <a:solidFill>
                  <a:srgbClr val="171A1D"/>
                </a:solidFill>
                <a:latin typeface="Politica" panose="02000503000000000000" pitchFamily="2" charset="0"/>
                <a:ea typeface="HYQIHEIX1-45W EXTRALIGHT" pitchFamily="18" charset="-122"/>
                <a:sym typeface="微软雅黑" pitchFamily="34" charset="-122"/>
              </a:rPr>
              <a:t>Fosun Pharma supplied over </a:t>
            </a:r>
            <a:r>
              <a:rPr lang="en-HK" altLang="zh-CN" sz="1100" dirty="0">
                <a:solidFill>
                  <a:srgbClr val="93683D"/>
                </a:solidFill>
                <a:latin typeface="Politica" panose="02000503000000000000" pitchFamily="2" charset="0"/>
                <a:sym typeface="微软雅黑" pitchFamily="34" charset="-122"/>
              </a:rPr>
              <a:t>2</a:t>
            </a:r>
            <a:r>
              <a:rPr lang="en-US" altLang="zh-TW" sz="1100" dirty="0">
                <a:solidFill>
                  <a:srgbClr val="93683D"/>
                </a:solidFill>
                <a:latin typeface="Politica" panose="02000503000000000000" pitchFamily="2" charset="0"/>
                <a:sym typeface="微软雅黑" pitchFamily="34" charset="-122"/>
              </a:rPr>
              <a:t>8</a:t>
            </a:r>
            <a:r>
              <a:rPr lang="en-HK" altLang="zh-CN" sz="1100" dirty="0">
                <a:solidFill>
                  <a:srgbClr val="93683D"/>
                </a:solidFill>
                <a:latin typeface="Politica" panose="02000503000000000000" pitchFamily="2" charset="0"/>
                <a:sym typeface="微软雅黑" pitchFamily="34" charset="-122"/>
              </a:rPr>
              <a:t>0 </a:t>
            </a:r>
            <a:r>
              <a:rPr lang="en-HK" altLang="zh-CN" sz="1100" dirty="0">
                <a:solidFill>
                  <a:srgbClr val="171A1D"/>
                </a:solidFill>
                <a:latin typeface="Politica" panose="02000503000000000000" pitchFamily="2" charset="0"/>
                <a:ea typeface="HYQIHEIX1-45W EXTRALIGHT" pitchFamily="18" charset="-122"/>
                <a:sym typeface="微软雅黑" pitchFamily="34" charset="-122"/>
              </a:rPr>
              <a:t>million artesunate</a:t>
            </a:r>
          </a:p>
          <a:p>
            <a:pPr>
              <a:lnSpc>
                <a:spcPts val="1820"/>
              </a:lnSpc>
              <a:buSzPct val="100000"/>
              <a:defRPr sz="10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CN" sz="1100" dirty="0">
                <a:solidFill>
                  <a:srgbClr val="171A1D"/>
                </a:solidFill>
                <a:latin typeface="Politica" panose="02000503000000000000" pitchFamily="2" charset="0"/>
                <a:ea typeface="HYQIHEIX1-45W EXTRALIGHT" pitchFamily="18" charset="-122"/>
                <a:sym typeface="微软雅黑" pitchFamily="34" charset="-122"/>
              </a:rPr>
              <a:t>injections to the international market, </a:t>
            </a:r>
            <a:r>
              <a:rPr lang="en-HK" altLang="zh-CN" sz="1100" dirty="0" err="1">
                <a:solidFill>
                  <a:srgbClr val="171A1D"/>
                </a:solidFill>
                <a:latin typeface="Politica" panose="02000503000000000000" pitchFamily="2" charset="0"/>
                <a:ea typeface="HYQIHEIX1-45W EXTRALIGHT" pitchFamily="18" charset="-122"/>
                <a:sym typeface="微软雅黑" pitchFamily="34" charset="-122"/>
              </a:rPr>
              <a:t>benefi</a:t>
            </a:r>
            <a:r>
              <a:rPr lang="en-US" altLang="zh-TW" sz="1100" dirty="0">
                <a:solidFill>
                  <a:srgbClr val="171A1D"/>
                </a:solidFill>
                <a:latin typeface="Politica" panose="02000503000000000000" pitchFamily="2" charset="0"/>
                <a:ea typeface="HYQIHEIX1-45W EXTRALIGHT" pitchFamily="18" charset="-122"/>
                <a:sym typeface="微软雅黑" pitchFamily="34" charset="-122"/>
              </a:rPr>
              <a:t>ted</a:t>
            </a:r>
            <a:r>
              <a:rPr lang="zh-TW" altLang="en-US" sz="1100" dirty="0">
                <a:solidFill>
                  <a:srgbClr val="171A1D"/>
                </a:solidFill>
                <a:latin typeface="Politica" panose="02000503000000000000" pitchFamily="2" charset="0"/>
                <a:ea typeface="HYQIHEIX1-45W EXTRALIGHT" pitchFamily="18" charset="-122"/>
                <a:sym typeface="微软雅黑" pitchFamily="34" charset="-122"/>
              </a:rPr>
              <a:t> </a:t>
            </a:r>
            <a:r>
              <a:rPr lang="en-HK" altLang="zh-CN" sz="1100" dirty="0">
                <a:solidFill>
                  <a:srgbClr val="171A1D"/>
                </a:solidFill>
                <a:latin typeface="Politica" panose="02000503000000000000" pitchFamily="2" charset="0"/>
                <a:ea typeface="HYQIHEIX1-45W EXTRALIGHT" pitchFamily="18" charset="-122"/>
                <a:sym typeface="微软雅黑" pitchFamily="34" charset="-122"/>
              </a:rPr>
              <a:t>over </a:t>
            </a:r>
            <a:r>
              <a:rPr lang="en-US" altLang="zh-CN" sz="1100" dirty="0">
                <a:solidFill>
                  <a:srgbClr val="93683D"/>
                </a:solidFill>
                <a:latin typeface="Politica" panose="02000503000000000000" pitchFamily="2" charset="0"/>
                <a:ea typeface="HYQIHEIX1-45W EXTRALIGHT" pitchFamily="18" charset="-122"/>
                <a:sym typeface="微软雅黑" pitchFamily="34" charset="-122"/>
              </a:rPr>
              <a:t>56</a:t>
            </a:r>
            <a:r>
              <a:rPr lang="zh-TW" altLang="en-US" sz="1100" dirty="0">
                <a:solidFill>
                  <a:srgbClr val="171A1D"/>
                </a:solidFill>
                <a:latin typeface="Politica" panose="02000503000000000000" pitchFamily="2" charset="0"/>
                <a:ea typeface="HYQIHEIX1-45W EXTRALIGHT" pitchFamily="18" charset="-122"/>
                <a:sym typeface="微软雅黑" pitchFamily="34" charset="-122"/>
              </a:rPr>
              <a:t> </a:t>
            </a:r>
            <a:r>
              <a:rPr lang="en-HK" altLang="zh-CN" sz="1100" dirty="0">
                <a:solidFill>
                  <a:srgbClr val="171A1D"/>
                </a:solidFill>
                <a:latin typeface="Politica" panose="02000503000000000000" pitchFamily="2" charset="0"/>
                <a:ea typeface="HYQIHEIX1-45W EXTRALIGHT" pitchFamily="18" charset="-122"/>
                <a:sym typeface="微软雅黑" pitchFamily="34" charset="-122"/>
              </a:rPr>
              <a:t>million patients</a:t>
            </a:r>
            <a:r>
              <a:rPr lang="zh-TW" altLang="en-US" sz="1100" dirty="0">
                <a:solidFill>
                  <a:srgbClr val="171A1D"/>
                </a:solidFill>
                <a:latin typeface="Politica" panose="02000503000000000000" pitchFamily="2" charset="0"/>
                <a:ea typeface="HYQIHEIX1-45W EXTRALIGHT" pitchFamily="18" charset="-122"/>
                <a:sym typeface="微软雅黑" pitchFamily="34" charset="-122"/>
              </a:rPr>
              <a:t> </a:t>
            </a:r>
            <a:r>
              <a:rPr lang="en-HK" altLang="zh-CN" sz="1100" dirty="0">
                <a:solidFill>
                  <a:srgbClr val="171A1D"/>
                </a:solidFill>
                <a:latin typeface="Politica" panose="02000503000000000000" pitchFamily="2" charset="0"/>
                <a:ea typeface="HYQIHEIX1-45W EXTRALIGHT" pitchFamily="18" charset="-122"/>
                <a:sym typeface="微软雅黑" pitchFamily="34" charset="-122"/>
              </a:rPr>
              <a:t>with severe</a:t>
            </a:r>
            <a:r>
              <a:rPr lang="zh-TW" altLang="en-US" sz="1100" dirty="0">
                <a:solidFill>
                  <a:srgbClr val="171A1D"/>
                </a:solidFill>
                <a:latin typeface="Politica" panose="02000503000000000000" pitchFamily="2" charset="0"/>
                <a:ea typeface="HYQIHEIX1-45W EXTRALIGHT" pitchFamily="18" charset="-122"/>
                <a:sym typeface="微软雅黑" pitchFamily="34" charset="-122"/>
              </a:rPr>
              <a:t> </a:t>
            </a:r>
            <a:r>
              <a:rPr lang="en-HK" altLang="zh-CN" sz="1100" dirty="0">
                <a:solidFill>
                  <a:srgbClr val="171A1D"/>
                </a:solidFill>
                <a:latin typeface="Politica" panose="02000503000000000000" pitchFamily="2" charset="0"/>
                <a:ea typeface="HYQIHEIX1-45W EXTRALIGHT" pitchFamily="18" charset="-122"/>
                <a:sym typeface="微软雅黑" pitchFamily="34" charset="-122"/>
              </a:rPr>
              <a:t>malaria</a:t>
            </a:r>
            <a:endParaRPr lang="zh-CN" altLang="en-US" sz="1100" dirty="0">
              <a:solidFill>
                <a:srgbClr val="171A1D"/>
              </a:solidFill>
              <a:latin typeface="Politica" panose="02000503000000000000" pitchFamily="2" charset="0"/>
              <a:ea typeface="HYQIHEIX1-45W EXTRALIGHT" pitchFamily="18" charset="-122"/>
              <a:sym typeface="微软雅黑" pitchFamily="34" charset="-122"/>
            </a:endParaRPr>
          </a:p>
        </p:txBody>
      </p:sp>
      <p:sp>
        <p:nvSpPr>
          <p:cNvPr id="66" name="TextBox 19"/>
          <p:cNvSpPr txBox="1"/>
          <p:nvPr/>
        </p:nvSpPr>
        <p:spPr>
          <a:xfrm>
            <a:off x="8402765" y="2980185"/>
            <a:ext cx="2913570" cy="246221"/>
          </a:xfrm>
          <a:prstGeom prst="rect">
            <a:avLst/>
          </a:prstGeom>
          <a:noFill/>
          <a:ln w="12700" cap="flat">
            <a:noFill/>
            <a:miter lim="400000"/>
          </a:ln>
          <a:effectLst/>
        </p:spPr>
        <p:txBody>
          <a:bodyPr wrap="square" lIns="0" tIns="0" rIns="0" bIns="0" numCol="1" anchor="t">
            <a:spAutoFit/>
          </a:bodyPr>
          <a:lstStyle>
            <a:lvl1pPr marL="228600" indent="-228600">
              <a:buSzPct val="100000"/>
              <a:buChar char="■"/>
              <a:defRPr sz="1600" b="1">
                <a:solidFill>
                  <a:srgbClr val="92653C"/>
                </a:solidFill>
                <a:latin typeface="微软雅黑" pitchFamily="34" charset="-122"/>
                <a:ea typeface="微软雅黑" pitchFamily="34" charset="-122"/>
                <a:cs typeface="微软雅黑" pitchFamily="34" charset="-122"/>
                <a:sym typeface="微软雅黑" pitchFamily="34" charset="-122"/>
              </a:defRPr>
            </a:lvl1pPr>
          </a:lstStyle>
          <a:p>
            <a:pPr marL="0" indent="0" algn="ctr">
              <a:buNone/>
            </a:pPr>
            <a:r>
              <a:rPr lang="en-US" altLang="zh-TW" b="0" dirty="0">
                <a:latin typeface="Politica" panose="02000503000000000000" pitchFamily="2" charset="0"/>
                <a:ea typeface="HYQIHEIX1-45W EXTRALIGHT" pitchFamily="18" charset="-122"/>
                <a:cs typeface="Arial" panose="020B0604020202020204" pitchFamily="34" charset="0"/>
                <a:sym typeface="微软雅黑"/>
              </a:rPr>
              <a:t>ASSIST</a:t>
            </a:r>
            <a:r>
              <a:rPr lang="zh-TW" altLang="en-US" b="0" dirty="0">
                <a:latin typeface="Politica" panose="02000503000000000000" pitchFamily="2" charset="0"/>
                <a:ea typeface="HYQIHEIX1-45W EXTRALIGHT" pitchFamily="18" charset="-122"/>
                <a:cs typeface="Arial" panose="020B0604020202020204" pitchFamily="34" charset="0"/>
                <a:sym typeface="微软雅黑"/>
              </a:rPr>
              <a:t> </a:t>
            </a:r>
            <a:r>
              <a:rPr lang="en-US" altLang="zh-TW" b="0" dirty="0">
                <a:latin typeface="Politica" panose="02000503000000000000" pitchFamily="2" charset="0"/>
                <a:ea typeface="HYQIHEIX1-45W EXTRALIGHT" pitchFamily="18" charset="-122"/>
                <a:cs typeface="Arial" panose="020B0604020202020204" pitchFamily="34" charset="0"/>
                <a:sym typeface="微软雅黑"/>
              </a:rPr>
              <a:t>AFRICA</a:t>
            </a:r>
            <a:r>
              <a:rPr lang="zh-TW" altLang="en-US" b="0" dirty="0">
                <a:latin typeface="Politica" panose="02000503000000000000" pitchFamily="2" charset="0"/>
                <a:ea typeface="HYQIHEIX1-45W EXTRALIGHT" pitchFamily="18" charset="-122"/>
                <a:cs typeface="Arial" panose="020B0604020202020204" pitchFamily="34" charset="0"/>
                <a:sym typeface="微软雅黑"/>
              </a:rPr>
              <a:t> </a:t>
            </a:r>
            <a:r>
              <a:rPr lang="en-US" altLang="zh-TW" b="0" dirty="0">
                <a:latin typeface="Politica" panose="02000503000000000000" pitchFamily="2" charset="0"/>
                <a:ea typeface="HYQIHEIX1-45W EXTRALIGHT" pitchFamily="18" charset="-122"/>
                <a:cs typeface="Arial" panose="020B0604020202020204" pitchFamily="34" charset="0"/>
                <a:sym typeface="微软雅黑"/>
              </a:rPr>
              <a:t>IN</a:t>
            </a:r>
            <a:r>
              <a:rPr lang="zh-TW" altLang="en-US" b="0" dirty="0">
                <a:latin typeface="Politica" panose="02000503000000000000" pitchFamily="2" charset="0"/>
                <a:ea typeface="HYQIHEIX1-45W EXTRALIGHT" pitchFamily="18" charset="-122"/>
                <a:cs typeface="Arial" panose="020B0604020202020204" pitchFamily="34" charset="0"/>
                <a:sym typeface="微软雅黑"/>
              </a:rPr>
              <a:t> </a:t>
            </a:r>
            <a:r>
              <a:rPr lang="en-US" altLang="zh-TW" b="0" dirty="0">
                <a:latin typeface="Politica" panose="02000503000000000000" pitchFamily="2" charset="0"/>
                <a:ea typeface="HYQIHEIX1-45W EXTRALIGHT" pitchFamily="18" charset="-122"/>
                <a:cs typeface="Arial" panose="020B0604020202020204" pitchFamily="34" charset="0"/>
                <a:sym typeface="微软雅黑"/>
              </a:rPr>
              <a:t>FIGHTING</a:t>
            </a:r>
            <a:r>
              <a:rPr lang="zh-TW" altLang="en-US" b="0" dirty="0">
                <a:latin typeface="Politica" panose="02000503000000000000" pitchFamily="2" charset="0"/>
                <a:ea typeface="HYQIHEIX1-45W EXTRALIGHT" pitchFamily="18" charset="-122"/>
                <a:cs typeface="Arial" panose="020B0604020202020204" pitchFamily="34" charset="0"/>
                <a:sym typeface="微软雅黑"/>
              </a:rPr>
              <a:t> </a:t>
            </a:r>
            <a:r>
              <a:rPr lang="en-US" altLang="zh-TW" b="0" dirty="0">
                <a:latin typeface="Politica" panose="02000503000000000000" pitchFamily="2" charset="0"/>
                <a:ea typeface="HYQIHEIX1-45W EXTRALIGHT" pitchFamily="18" charset="-122"/>
                <a:cs typeface="Arial" panose="020B0604020202020204" pitchFamily="34" charset="0"/>
                <a:sym typeface="微软雅黑"/>
              </a:rPr>
              <a:t>AGAINST</a:t>
            </a:r>
            <a:r>
              <a:rPr lang="zh-TW" altLang="en-US" b="0" dirty="0">
                <a:latin typeface="Politica" panose="02000503000000000000" pitchFamily="2" charset="0"/>
                <a:ea typeface="HYQIHEIX1-45W EXTRALIGHT" pitchFamily="18" charset="-122"/>
                <a:cs typeface="Arial" panose="020B0604020202020204" pitchFamily="34" charset="0"/>
                <a:sym typeface="微软雅黑"/>
              </a:rPr>
              <a:t> </a:t>
            </a:r>
            <a:r>
              <a:rPr lang="en-US" altLang="zh-TW" b="0" dirty="0">
                <a:latin typeface="Politica" panose="02000503000000000000" pitchFamily="2" charset="0"/>
                <a:ea typeface="HYQIHEIX1-45W EXTRALIGHT" pitchFamily="18" charset="-122"/>
                <a:cs typeface="Arial" panose="020B0604020202020204" pitchFamily="34" charset="0"/>
                <a:sym typeface="微软雅黑"/>
              </a:rPr>
              <a:t>MALARIA</a:t>
            </a:r>
            <a:endParaRPr b="0" dirty="0">
              <a:latin typeface="Politica" panose="02000503000000000000" pitchFamily="2" charset="0"/>
              <a:ea typeface="HYQIHEIX1-45W EXTRALIGHT" pitchFamily="18" charset="-122"/>
              <a:cs typeface="Arial" panose="020B0604020202020204" pitchFamily="34" charset="0"/>
              <a:sym typeface="微软雅黑"/>
            </a:endParaRPr>
          </a:p>
        </p:txBody>
      </p:sp>
      <p:grpSp>
        <p:nvGrpSpPr>
          <p:cNvPr id="5" name="组合 4"/>
          <p:cNvGrpSpPr/>
          <p:nvPr/>
        </p:nvGrpSpPr>
        <p:grpSpPr>
          <a:xfrm>
            <a:off x="624594" y="3517048"/>
            <a:ext cx="3085278" cy="2918464"/>
            <a:chOff x="624594" y="5366297"/>
            <a:chExt cx="3085278" cy="2918464"/>
          </a:xfrm>
        </p:grpSpPr>
        <p:sp>
          <p:nvSpPr>
            <p:cNvPr id="13" name="圆角矩形 12"/>
            <p:cNvSpPr/>
            <p:nvPr/>
          </p:nvSpPr>
          <p:spPr>
            <a:xfrm>
              <a:off x="665255" y="5366297"/>
              <a:ext cx="2987070" cy="2918464"/>
            </a:xfrm>
            <a:prstGeom prst="roundRect">
              <a:avLst>
                <a:gd name="adj" fmla="val 8004"/>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20"/>
                </a:lnSpc>
              </a:pPr>
              <a:endParaRPr kumimoji="1" lang="zh-CN" altLang="en-US" sz="1600"/>
            </a:p>
          </p:txBody>
        </p:sp>
        <p:sp>
          <p:nvSpPr>
            <p:cNvPr id="14" name="矩形 13"/>
            <p:cNvSpPr/>
            <p:nvPr/>
          </p:nvSpPr>
          <p:spPr>
            <a:xfrm>
              <a:off x="825806" y="5366298"/>
              <a:ext cx="2628405" cy="4571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20"/>
                </a:lnSpc>
              </a:pPr>
              <a:endParaRPr kumimoji="1" lang="zh-CN" altLang="en-US"/>
            </a:p>
          </p:txBody>
        </p:sp>
        <p:sp>
          <p:nvSpPr>
            <p:cNvPr id="15" name="TextBox 15"/>
            <p:cNvSpPr txBox="1"/>
            <p:nvPr/>
          </p:nvSpPr>
          <p:spPr>
            <a:xfrm>
              <a:off x="956565" y="6267828"/>
              <a:ext cx="2478128" cy="1592295"/>
            </a:xfrm>
            <a:prstGeom prst="rect">
              <a:avLst/>
            </a:prstGeom>
            <a:noFill/>
            <a:ln w="12700" cap="flat">
              <a:noFill/>
              <a:miter lim="400000"/>
            </a:ln>
            <a:effectLst/>
          </p:spPr>
          <p:txBody>
            <a:bodyPr wrap="square" lIns="0" tIns="0" rIns="0" bIns="0" numCol="1" anchor="t">
              <a:spAutoFit/>
            </a:bodyPr>
            <a:lstStyle/>
            <a:p>
              <a:pPr algn="just">
                <a:lnSpc>
                  <a:spcPts val="1820"/>
                </a:lnSpc>
                <a:buSzPct val="100000"/>
                <a:defRPr sz="1100">
                  <a:solidFill>
                    <a:srgbClr val="404040"/>
                  </a:solidFill>
                  <a:latin typeface="微软雅黑"/>
                  <a:ea typeface="微软雅黑"/>
                  <a:cs typeface="微软雅黑"/>
                  <a:sym typeface="微软雅黑"/>
                </a:defRPr>
              </a:pPr>
              <a:r>
                <a:rPr lang="en-HK" altLang="zh-CN"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The scientific research findings of Tai Chi as an adjuvant therapy for chronic diseases were published in international</a:t>
              </a:r>
              <a:r>
                <a:rPr lang="zh-TW" altLang="en-US"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 </a:t>
              </a:r>
              <a:r>
                <a:rPr lang="en-HK" altLang="zh-CN"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authoritative journals</a:t>
              </a:r>
            </a:p>
            <a:p>
              <a:pPr algn="just">
                <a:lnSpc>
                  <a:spcPts val="1820"/>
                </a:lnSpc>
                <a:buSzPct val="100000"/>
                <a:defRPr sz="1100">
                  <a:solidFill>
                    <a:srgbClr val="404040"/>
                  </a:solidFill>
                  <a:latin typeface="微软雅黑"/>
                  <a:ea typeface="微软雅黑"/>
                  <a:cs typeface="微软雅黑"/>
                  <a:sym typeface="微软雅黑"/>
                </a:defRPr>
              </a:pPr>
              <a:r>
                <a:rPr lang="en-HK" altLang="zh-CN"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Organized </a:t>
              </a:r>
              <a:r>
                <a:rPr lang="en-US" altLang="zh-CN" sz="1100" dirty="0">
                  <a:solidFill>
                    <a:srgbClr val="93683D"/>
                  </a:solidFill>
                  <a:latin typeface="Politica" panose="02000503000000000000" pitchFamily="2" charset="0"/>
                  <a:ea typeface="HYQIHEIX1-45W EXTRALIGHT" pitchFamily="18" charset="-122"/>
                  <a:cs typeface="Arial" panose="020B0604020202020204" pitchFamily="34" charset="0"/>
                  <a:sym typeface="微软雅黑"/>
                </a:rPr>
                <a:t>3144</a:t>
              </a:r>
              <a:r>
                <a:rPr lang="en-HK" altLang="zh-CN"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 hours of Tai Chi charitable courses for </a:t>
              </a:r>
              <a:r>
                <a:rPr lang="en-US" altLang="zh-CN" sz="1100" dirty="0">
                  <a:solidFill>
                    <a:srgbClr val="93683D"/>
                  </a:solidFill>
                  <a:latin typeface="Politica" panose="02000503000000000000" pitchFamily="2" charset="0"/>
                  <a:ea typeface="HYQIHEIX1-45W EXTRALIGHT" pitchFamily="18" charset="-122"/>
                  <a:cs typeface="Arial" panose="020B0604020202020204" pitchFamily="34" charset="0"/>
                  <a:sym typeface="微软雅黑"/>
                </a:rPr>
                <a:t>445 </a:t>
              </a:r>
              <a:r>
                <a:rPr lang="en-HK" altLang="zh-CN"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patients</a:t>
              </a:r>
              <a:r>
                <a:rPr lang="zh-TW" altLang="en-US"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 </a:t>
              </a:r>
              <a:r>
                <a:rPr lang="en-HK" altLang="zh-CN"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with Parkinson’s disease since 2015</a:t>
              </a:r>
            </a:p>
            <a:p>
              <a:pPr algn="just">
                <a:lnSpc>
                  <a:spcPts val="1820"/>
                </a:lnSpc>
                <a:buSzPct val="100000"/>
                <a:defRPr sz="1100">
                  <a:solidFill>
                    <a:srgbClr val="404040"/>
                  </a:solidFill>
                  <a:latin typeface="微软雅黑"/>
                  <a:ea typeface="微软雅黑"/>
                  <a:cs typeface="微软雅黑"/>
                  <a:sym typeface="微软雅黑"/>
                </a:defRPr>
              </a:pPr>
              <a:r>
                <a:rPr lang="en-HK" altLang="zh-CN"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Organized </a:t>
              </a:r>
              <a:r>
                <a:rPr lang="en-US" altLang="zh-CN" sz="1100" dirty="0">
                  <a:solidFill>
                    <a:srgbClr val="93683D"/>
                  </a:solidFill>
                  <a:latin typeface="Politica" panose="02000503000000000000" pitchFamily="2" charset="0"/>
                  <a:ea typeface="HYQIHEIX1-45W EXTRALIGHT" pitchFamily="18" charset="-122"/>
                  <a:cs typeface="Arial" panose="020B0604020202020204" pitchFamily="34" charset="0"/>
                  <a:sym typeface="微软雅黑"/>
                </a:rPr>
                <a:t>945.5</a:t>
              </a:r>
              <a:r>
                <a:rPr lang="en-HK" altLang="zh-CN"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 hours of online Tai Chi charitable courses</a:t>
              </a:r>
              <a:r>
                <a:rPr lang="en-US" altLang="zh-TW"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a:t>
              </a:r>
              <a:r>
                <a:rPr lang="zh-TW" altLang="en-US"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 </a:t>
              </a:r>
              <a:r>
                <a:rPr lang="en-HK" altLang="zh-CN" sz="1100" dirty="0" err="1">
                  <a:solidFill>
                    <a:srgbClr val="171A1D"/>
                  </a:solidFill>
                  <a:latin typeface="Politica" panose="02000503000000000000" pitchFamily="2" charset="0"/>
                  <a:ea typeface="HYQIHEIX1-45W EXTRALIGHT" pitchFamily="18" charset="-122"/>
                  <a:cs typeface="Arial" panose="020B0604020202020204" pitchFamily="34" charset="0"/>
                  <a:sym typeface="微软雅黑"/>
                </a:rPr>
                <a:t>benefi</a:t>
              </a:r>
              <a:r>
                <a:rPr lang="en-US" altLang="zh-TW"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ted</a:t>
              </a:r>
              <a:r>
                <a:rPr lang="en-HK" altLang="zh-CN"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 </a:t>
              </a:r>
              <a:r>
                <a:rPr lang="en-US" altLang="zh-CN" sz="1100" dirty="0">
                  <a:solidFill>
                    <a:srgbClr val="93683D"/>
                  </a:solidFill>
                  <a:latin typeface="Politica" panose="02000503000000000000" pitchFamily="2" charset="0"/>
                  <a:ea typeface="HYQIHEIX1-45W EXTRALIGHT" pitchFamily="18" charset="-122"/>
                  <a:cs typeface="Arial" panose="020B0604020202020204" pitchFamily="34" charset="0"/>
                  <a:sym typeface="微软雅黑"/>
                </a:rPr>
                <a:t>23491</a:t>
              </a:r>
              <a:r>
                <a:rPr lang="en-HK" altLang="zh-CN" sz="1100" dirty="0">
                  <a:solidFill>
                    <a:srgbClr val="171A1D"/>
                  </a:solidFill>
                  <a:latin typeface="Politica" panose="02000503000000000000" pitchFamily="2" charset="0"/>
                  <a:ea typeface="HYQIHEIX1-45W EXTRALIGHT" pitchFamily="18" charset="-122"/>
                  <a:cs typeface="Arial" panose="020B0604020202020204" pitchFamily="34" charset="0"/>
                  <a:sym typeface="微软雅黑"/>
                </a:rPr>
                <a:t> people since 2020</a:t>
              </a:r>
              <a:endParaRPr lang="en-US" sz="1100" dirty="0">
                <a:solidFill>
                  <a:srgbClr val="404040"/>
                </a:solidFill>
                <a:latin typeface="Politica" panose="02000503000000000000" pitchFamily="2" charset="0"/>
                <a:ea typeface="HYQIHEIX1-45W EXTRALIGHT" pitchFamily="18" charset="-122"/>
                <a:cs typeface="Arial" panose="020B0604020202020204" pitchFamily="34" charset="0"/>
                <a:sym typeface="微软雅黑"/>
              </a:endParaRPr>
            </a:p>
          </p:txBody>
        </p:sp>
        <p:sp>
          <p:nvSpPr>
            <p:cNvPr id="16" name="TextBox 20"/>
            <p:cNvSpPr txBox="1"/>
            <p:nvPr/>
          </p:nvSpPr>
          <p:spPr>
            <a:xfrm>
              <a:off x="624594" y="5539909"/>
              <a:ext cx="3085278" cy="587725"/>
            </a:xfrm>
            <a:prstGeom prst="rect">
              <a:avLst/>
            </a:prstGeom>
            <a:noFill/>
            <a:ln w="12700" cap="flat">
              <a:noFill/>
              <a:miter lim="400000"/>
            </a:ln>
            <a:effectLst/>
          </p:spPr>
          <p:txBody>
            <a:bodyPr wrap="square" lIns="0" tIns="0" rIns="0" bIns="0" numCol="1" anchor="t">
              <a:spAutoFit/>
            </a:bodyPr>
            <a:lstStyle>
              <a:lvl1pPr marL="228600" indent="-228600">
                <a:buSzPct val="100000"/>
                <a:buChar char="■"/>
                <a:defRPr sz="1600" b="1">
                  <a:solidFill>
                    <a:srgbClr val="92653C"/>
                  </a:solidFill>
                  <a:latin typeface="微软雅黑"/>
                  <a:ea typeface="微软雅黑"/>
                  <a:cs typeface="微软雅黑"/>
                  <a:sym typeface="微软雅黑"/>
                </a:defRPr>
              </a:lvl1pPr>
            </a:lstStyle>
            <a:p>
              <a:pPr marL="0" indent="0" algn="ctr">
                <a:lnSpc>
                  <a:spcPts val="2420"/>
                </a:lnSpc>
                <a:buNone/>
              </a:pPr>
              <a:r>
                <a:rPr lang="en-US" altLang="zh-TW" b="0" dirty="0">
                  <a:latin typeface="Politica" panose="02000503000000000000" pitchFamily="2" charset="0"/>
                  <a:ea typeface="HYQIHEIX1-45W EXTRALIGHT" pitchFamily="18" charset="-122"/>
                  <a:cs typeface="Arial" panose="020B0604020202020204" pitchFamily="34" charset="0"/>
                </a:rPr>
                <a:t>TAI</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CHI</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ANTI-PARKINSON</a:t>
              </a:r>
              <a:r>
                <a:rPr lang="zh-TW" altLang="en-US" b="0" dirty="0">
                  <a:latin typeface="Politica" panose="02000503000000000000" pitchFamily="2" charset="0"/>
                  <a:ea typeface="HYQIHEIX1-45W EXTRALIGHT" pitchFamily="18" charset="-122"/>
                  <a:cs typeface="Arial" panose="020B0604020202020204" pitchFamily="34" charset="0"/>
                </a:rPr>
                <a:t>’</a:t>
              </a:r>
              <a:r>
                <a:rPr lang="en-US" altLang="zh-TW" b="0" dirty="0">
                  <a:latin typeface="Politica" panose="02000503000000000000" pitchFamily="2" charset="0"/>
                  <a:ea typeface="HYQIHEIX1-45W EXTRALIGHT" pitchFamily="18" charset="-122"/>
                  <a:cs typeface="Arial" panose="020B0604020202020204" pitchFamily="34" charset="0"/>
                </a:rPr>
                <a:t>S</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DISEASE,</a:t>
              </a:r>
            </a:p>
            <a:p>
              <a:pPr marL="0" indent="0" algn="ctr">
                <a:lnSpc>
                  <a:spcPts val="2420"/>
                </a:lnSpc>
                <a:buNone/>
              </a:pPr>
              <a:r>
                <a:rPr lang="en-US" altLang="zh-TW" b="0" dirty="0">
                  <a:latin typeface="Politica" panose="02000503000000000000" pitchFamily="2" charset="0"/>
                  <a:ea typeface="HYQIHEIX1-45W EXTRALIGHT" pitchFamily="18" charset="-122"/>
                  <a:cs typeface="Arial" panose="020B0604020202020204" pitchFamily="34" charset="0"/>
                </a:rPr>
                <a:t>TAI</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CHI</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FOR</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DELAYING</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ALZHEIMER</a:t>
              </a:r>
              <a:r>
                <a:rPr lang="zh-TW" altLang="en-US" b="0" dirty="0">
                  <a:latin typeface="Politica" panose="02000503000000000000" pitchFamily="2" charset="0"/>
                  <a:ea typeface="HYQIHEIX1-45W EXTRALIGHT" pitchFamily="18" charset="-122"/>
                  <a:cs typeface="Arial" panose="020B0604020202020204" pitchFamily="34" charset="0"/>
                </a:rPr>
                <a:t>’</a:t>
              </a:r>
              <a:r>
                <a:rPr lang="en-US" altLang="zh-TW" b="0" dirty="0">
                  <a:latin typeface="Politica" panose="02000503000000000000" pitchFamily="2" charset="0"/>
                  <a:ea typeface="HYQIHEIX1-45W EXTRALIGHT" pitchFamily="18" charset="-122"/>
                  <a:cs typeface="Arial" panose="020B0604020202020204" pitchFamily="34" charset="0"/>
                </a:rPr>
                <a:t>S</a:t>
              </a:r>
              <a:r>
                <a:rPr lang="zh-TW" altLang="en-US" b="0" dirty="0">
                  <a:latin typeface="Politica" panose="02000503000000000000" pitchFamily="2" charset="0"/>
                  <a:ea typeface="HYQIHEIX1-45W EXTRALIGHT" pitchFamily="18" charset="-122"/>
                  <a:cs typeface="Arial" panose="020B0604020202020204" pitchFamily="34" charset="0"/>
                </a:rPr>
                <a:t> </a:t>
              </a:r>
              <a:r>
                <a:rPr lang="en-US" altLang="zh-TW" b="0" dirty="0">
                  <a:latin typeface="Politica" panose="02000503000000000000" pitchFamily="2" charset="0"/>
                  <a:ea typeface="HYQIHEIX1-45W EXTRALIGHT" pitchFamily="18" charset="-122"/>
                  <a:cs typeface="Arial" panose="020B0604020202020204" pitchFamily="34" charset="0"/>
                </a:rPr>
                <a:t>DISEASE</a:t>
              </a:r>
              <a:endParaRPr b="0" dirty="0">
                <a:latin typeface="Politica" panose="02000503000000000000" pitchFamily="2" charset="0"/>
                <a:ea typeface="HYQIHEIX1-45W EXTRALIGHT" pitchFamily="18" charset="-122"/>
                <a:cs typeface="Arial" panose="020B0604020202020204" pitchFamily="34" charset="0"/>
              </a:endParaRPr>
            </a:p>
          </p:txBody>
        </p:sp>
      </p:grpSp>
      <p:pic>
        <p:nvPicPr>
          <p:cNvPr id="17" name="图片 16" descr="/Users/jerrymiao/Desktop/复星Jerry/LOGO系列 杂/复星logo1-01.png复星logo1-01"/>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2" name="矩形 7">
            <a:extLst>
              <a:ext uri="{FF2B5EF4-FFF2-40B4-BE49-F238E27FC236}">
                <a16:creationId xmlns:a16="http://schemas.microsoft.com/office/drawing/2014/main" id="{F0054ADB-8EB7-C525-B7F5-302789D9CBF2}"/>
              </a:ext>
            </a:extLst>
          </p:cNvPr>
          <p:cNvSpPr txBox="1"/>
          <p:nvPr/>
        </p:nvSpPr>
        <p:spPr>
          <a:xfrm>
            <a:off x="4500568" y="1712496"/>
            <a:ext cx="1111304" cy="215444"/>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rPr lang="en-CA" sz="1400" spc="0" dirty="0">
                <a:solidFill>
                  <a:schemeClr val="bg1"/>
                </a:solidFill>
                <a:latin typeface="Politica" panose="02000506020000090004" pitchFamily="2" charset="0"/>
                <a:ea typeface="STHeiti" panose="02010600040101010101" pitchFamily="2" charset="-122"/>
                <a:cs typeface="Arial" panose="020B0704020202090204" pitchFamily="34" charset="0"/>
              </a:rPr>
              <a:t>A</a:t>
            </a:r>
            <a:r>
              <a:rPr lang="en-US" altLang="zh-TW" sz="1400" spc="0" dirty="0">
                <a:solidFill>
                  <a:schemeClr val="bg1"/>
                </a:solidFill>
                <a:latin typeface="Politica" panose="02000506020000090004" pitchFamily="2" charset="0"/>
                <a:ea typeface="STHeiti" panose="02010600040101010101" pitchFamily="2" charset="-122"/>
                <a:cs typeface="Arial" panose="020B0704020202090204" pitchFamily="34" charset="0"/>
              </a:rPr>
              <a:t>RTS</a:t>
            </a:r>
            <a:r>
              <a:rPr lang="zh-TW" altLang="en-US" sz="1400" spc="0" dirty="0">
                <a:solidFill>
                  <a:schemeClr val="bg1"/>
                </a:solidFill>
                <a:latin typeface="Politica" panose="02000506020000090004" pitchFamily="2" charset="0"/>
                <a:ea typeface="STHeiti" panose="02010600040101010101" pitchFamily="2" charset="-122"/>
                <a:cs typeface="Arial" panose="020B0704020202090204" pitchFamily="34" charset="0"/>
              </a:rPr>
              <a:t> </a:t>
            </a:r>
            <a:r>
              <a:rPr lang="en-US" altLang="zh-TW" sz="1400" spc="0" dirty="0">
                <a:solidFill>
                  <a:schemeClr val="bg1"/>
                </a:solidFill>
                <a:latin typeface="Politica" panose="02000506020000090004" pitchFamily="2" charset="0"/>
                <a:ea typeface="STHeiti" panose="02010600040101010101" pitchFamily="2" charset="-122"/>
                <a:cs typeface="Arial" panose="020B0704020202090204" pitchFamily="34" charset="0"/>
              </a:rPr>
              <a:t>&amp;</a:t>
            </a:r>
            <a:r>
              <a:rPr lang="zh-TW" altLang="en-US" sz="1400" spc="0" dirty="0">
                <a:solidFill>
                  <a:schemeClr val="bg1"/>
                </a:solidFill>
                <a:latin typeface="Politica" panose="02000506020000090004" pitchFamily="2" charset="0"/>
                <a:ea typeface="STHeiti" panose="02010600040101010101" pitchFamily="2" charset="-122"/>
                <a:cs typeface="Arial" panose="020B0704020202090204" pitchFamily="34" charset="0"/>
              </a:rPr>
              <a:t> </a:t>
            </a:r>
            <a:r>
              <a:rPr lang="en-US" altLang="zh-TW" sz="1400" spc="0" dirty="0">
                <a:solidFill>
                  <a:schemeClr val="bg1"/>
                </a:solidFill>
                <a:latin typeface="Politica" panose="02000506020000090004" pitchFamily="2" charset="0"/>
                <a:ea typeface="STHeiti" panose="02010600040101010101" pitchFamily="2" charset="-122"/>
                <a:cs typeface="Arial" panose="020B0704020202090204" pitchFamily="34" charset="0"/>
              </a:rPr>
              <a:t>CULTURE</a:t>
            </a:r>
            <a:endParaRPr sz="140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1" name="矩形 8">
            <a:extLst>
              <a:ext uri="{FF2B5EF4-FFF2-40B4-BE49-F238E27FC236}">
                <a16:creationId xmlns:a16="http://schemas.microsoft.com/office/drawing/2014/main" id="{F4C30517-929D-C201-F25F-B8626B782B44}"/>
              </a:ext>
            </a:extLst>
          </p:cNvPr>
          <p:cNvSpPr txBox="1"/>
          <p:nvPr/>
        </p:nvSpPr>
        <p:spPr>
          <a:xfrm>
            <a:off x="6187371" y="1374877"/>
            <a:ext cx="1331923" cy="430887"/>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rPr lang="en-US" altLang="zh-TW" sz="1400" spc="0" dirty="0">
                <a:solidFill>
                  <a:schemeClr val="bg1"/>
                </a:solidFill>
                <a:latin typeface="Politica" panose="02000506020000090004" pitchFamily="2" charset="0"/>
                <a:ea typeface="STHeiti" panose="02010600040101010101" pitchFamily="2" charset="-122"/>
                <a:cs typeface="Arial" panose="020B0704020202090204" pitchFamily="34" charset="0"/>
              </a:rPr>
              <a:t>YOUTH</a:t>
            </a:r>
            <a:r>
              <a:rPr lang="zh-TW" altLang="en-US" sz="1400" spc="0" dirty="0">
                <a:solidFill>
                  <a:schemeClr val="bg1"/>
                </a:solidFill>
                <a:latin typeface="Politica" panose="02000506020000090004" pitchFamily="2" charset="0"/>
                <a:ea typeface="STHeiti" panose="02010600040101010101" pitchFamily="2" charset="-122"/>
                <a:cs typeface="Arial" panose="020B0704020202090204" pitchFamily="34" charset="0"/>
              </a:rPr>
              <a:t> </a:t>
            </a:r>
            <a:r>
              <a:rPr lang="en-US" altLang="zh-TW" sz="1400" spc="0" dirty="0">
                <a:solidFill>
                  <a:schemeClr val="bg1"/>
                </a:solidFill>
                <a:latin typeface="Politica" panose="02000506020000090004" pitchFamily="2" charset="0"/>
                <a:ea typeface="STHeiti" panose="02010600040101010101" pitchFamily="2" charset="-122"/>
                <a:cs typeface="Arial" panose="020B0704020202090204" pitchFamily="34" charset="0"/>
              </a:rPr>
              <a:t>ENTREPRENEURSHIP</a:t>
            </a:r>
            <a:endParaRPr sz="140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8" name="矩形 9">
            <a:extLst>
              <a:ext uri="{FF2B5EF4-FFF2-40B4-BE49-F238E27FC236}">
                <a16:creationId xmlns:a16="http://schemas.microsoft.com/office/drawing/2014/main" id="{B1EA59DF-FD7B-3E71-81FC-F475CE2F9458}"/>
              </a:ext>
            </a:extLst>
          </p:cNvPr>
          <p:cNvSpPr txBox="1"/>
          <p:nvPr/>
        </p:nvSpPr>
        <p:spPr>
          <a:xfrm>
            <a:off x="7098016" y="3136406"/>
            <a:ext cx="779372" cy="215444"/>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rPr lang="en-US" altLang="zh-TW" sz="1400" spc="0" dirty="0">
                <a:solidFill>
                  <a:schemeClr val="bg1"/>
                </a:solidFill>
                <a:latin typeface="Politica" panose="02000506020000090004" pitchFamily="2" charset="0"/>
                <a:ea typeface="STHeiti" panose="02010600040101010101" pitchFamily="2" charset="-122"/>
                <a:cs typeface="Arial" panose="020B0704020202090204" pitchFamily="34" charset="0"/>
              </a:rPr>
              <a:t>HEALTH</a:t>
            </a:r>
            <a:endParaRPr sz="140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19" name="矩形 10">
            <a:extLst>
              <a:ext uri="{FF2B5EF4-FFF2-40B4-BE49-F238E27FC236}">
                <a16:creationId xmlns:a16="http://schemas.microsoft.com/office/drawing/2014/main" id="{4C5FDD76-4413-1BF3-6ADF-795E667625BF}"/>
              </a:ext>
            </a:extLst>
          </p:cNvPr>
          <p:cNvSpPr txBox="1"/>
          <p:nvPr/>
        </p:nvSpPr>
        <p:spPr>
          <a:xfrm>
            <a:off x="4265835" y="3343488"/>
            <a:ext cx="797846" cy="215444"/>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rPr lang="en-US" altLang="zh-TW" sz="1400" spc="0" dirty="0">
                <a:solidFill>
                  <a:schemeClr val="bg1"/>
                </a:solidFill>
                <a:latin typeface="Politica" panose="02000506020000090004" pitchFamily="2" charset="0"/>
                <a:ea typeface="STHeiti" panose="02010600040101010101" pitchFamily="2" charset="-122"/>
                <a:cs typeface="Arial" panose="020B0704020202090204" pitchFamily="34" charset="0"/>
              </a:rPr>
              <a:t>EDUCATION</a:t>
            </a:r>
            <a:endParaRPr sz="140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
        <p:nvSpPr>
          <p:cNvPr id="20" name="矩形 11">
            <a:extLst>
              <a:ext uri="{FF2B5EF4-FFF2-40B4-BE49-F238E27FC236}">
                <a16:creationId xmlns:a16="http://schemas.microsoft.com/office/drawing/2014/main" id="{75743996-1173-AD4A-4F9B-A0073CAE4786}"/>
              </a:ext>
            </a:extLst>
          </p:cNvPr>
          <p:cNvSpPr txBox="1"/>
          <p:nvPr/>
        </p:nvSpPr>
        <p:spPr>
          <a:xfrm>
            <a:off x="5548579" y="4016961"/>
            <a:ext cx="1214016" cy="430887"/>
          </a:xfrm>
          <a:prstGeom prst="rect">
            <a:avLst/>
          </a:prstGeom>
          <a:noFill/>
          <a:ln w="12700" cap="flat">
            <a:noFill/>
            <a:miter lim="400000"/>
          </a:ln>
          <a:effectLst/>
        </p:spPr>
        <p:txBody>
          <a:bodyPr wrap="square" lIns="0" tIns="0" rIns="0" bIns="0" numCol="1" anchor="t">
            <a:spAutoFit/>
          </a:bodyPr>
          <a:lstStyle>
            <a:lvl1pPr algn="ctr">
              <a:defRPr spc="300">
                <a:solidFill>
                  <a:srgbClr val="FFFFFF"/>
                </a:solidFill>
                <a:latin typeface="Microsoft YaHei"/>
                <a:ea typeface="Microsoft YaHei"/>
                <a:cs typeface="Microsoft YaHei"/>
                <a:sym typeface="Microsoft YaHei"/>
              </a:defRPr>
            </a:lvl1pPr>
          </a:lstStyle>
          <a:p>
            <a:r>
              <a:rPr lang="en-US" altLang="zh-TW" sz="1400" spc="0" dirty="0">
                <a:solidFill>
                  <a:schemeClr val="bg1"/>
                </a:solidFill>
                <a:latin typeface="Politica" panose="02000506020000090004" pitchFamily="2" charset="0"/>
                <a:ea typeface="STHeiti" panose="02010600040101010101" pitchFamily="2" charset="-122"/>
                <a:cs typeface="Arial" panose="020B0704020202090204" pitchFamily="34" charset="0"/>
              </a:rPr>
              <a:t>RURAL</a:t>
            </a:r>
            <a:r>
              <a:rPr lang="zh-TW" altLang="en-US" sz="1400" spc="0" dirty="0">
                <a:solidFill>
                  <a:schemeClr val="bg1"/>
                </a:solidFill>
                <a:latin typeface="Politica" panose="02000506020000090004" pitchFamily="2" charset="0"/>
                <a:ea typeface="STHeiti" panose="02010600040101010101" pitchFamily="2" charset="-122"/>
                <a:cs typeface="Arial" panose="020B0704020202090204" pitchFamily="34" charset="0"/>
              </a:rPr>
              <a:t> </a:t>
            </a:r>
            <a:r>
              <a:rPr lang="en-US" altLang="zh-TW" sz="1400" spc="0" dirty="0">
                <a:solidFill>
                  <a:schemeClr val="bg1"/>
                </a:solidFill>
                <a:latin typeface="Politica" panose="02000506020000090004" pitchFamily="2" charset="0"/>
                <a:ea typeface="STHeiti" panose="02010600040101010101" pitchFamily="2" charset="-122"/>
                <a:cs typeface="Arial" panose="020B0704020202090204" pitchFamily="34" charset="0"/>
              </a:rPr>
              <a:t>REVITALIZATION</a:t>
            </a:r>
            <a:endParaRPr sz="140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Users/jerrymiao/Library/Mobile Documents/com~apple~CloudDocs/Desktop/复星23年封面更新/31.jpg31"/>
          <p:cNvPicPr>
            <a:picLocks noChangeAspect="1"/>
          </p:cNvPicPr>
          <p:nvPr/>
        </p:nvPicPr>
        <p:blipFill>
          <a:blip r:embed="rId3"/>
          <a:srcRect/>
          <a:stretch>
            <a:fillRect/>
          </a:stretch>
        </p:blipFill>
        <p:spPr>
          <a:xfrm>
            <a:off x="635" y="-10795"/>
            <a:ext cx="12185650" cy="6856730"/>
          </a:xfrm>
          <a:prstGeom prst="rect">
            <a:avLst/>
          </a:prstGeom>
        </p:spPr>
      </p:pic>
      <p:sp>
        <p:nvSpPr>
          <p:cNvPr id="104" name="矩形 103"/>
          <p:cNvSpPr/>
          <p:nvPr/>
        </p:nvSpPr>
        <p:spPr>
          <a:xfrm flipH="1">
            <a:off x="635" y="0"/>
            <a:ext cx="12191365" cy="6869430"/>
          </a:xfrm>
          <a:prstGeom prst="rect">
            <a:avLst/>
          </a:prstGeom>
          <a:gradFill>
            <a:gsLst>
              <a:gs pos="31000">
                <a:srgbClr val="93683D">
                  <a:alpha val="78000"/>
                </a:srgbClr>
              </a:gs>
              <a:gs pos="100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p:cNvSpPr/>
          <p:nvPr/>
        </p:nvSpPr>
        <p:spPr>
          <a:xfrm>
            <a:off x="45719" y="208638"/>
            <a:ext cx="1136180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HYQIHEIX1-45W EXTRALIGHT" pitchFamily="18" charset="-122"/>
              <a:ea typeface="HYQIHEIX1-45W EXTRALIGHT" pitchFamily="18" charset="-122"/>
            </a:endParaRPr>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5" name="文本框 27"/>
          <p:cNvSpPr txBox="1"/>
          <p:nvPr/>
        </p:nvSpPr>
        <p:spPr>
          <a:xfrm>
            <a:off x="654945" y="839675"/>
            <a:ext cx="6904095" cy="1815882"/>
          </a:xfrm>
          <a:prstGeom prst="rect">
            <a:avLst/>
          </a:prstGeom>
          <a:ln w="12700">
            <a:miter lim="400000"/>
          </a:ln>
        </p:spPr>
        <p:txBody>
          <a:bodyPr wrap="square" lIns="45719" rIns="45719">
            <a:spAutoFit/>
          </a:bodyPr>
          <a:lstStyle/>
          <a:p>
            <a:pPr algn="just"/>
            <a:r>
              <a:rPr lang="en-HK" altLang="zh-CN" sz="1400" dirty="0">
                <a:solidFill>
                  <a:schemeClr val="bg1"/>
                </a:solidFill>
                <a:latin typeface="Politica" panose="02000503000000000000" pitchFamily="2" charset="0"/>
                <a:cs typeface="Arial" panose="020B0604020202020204" pitchFamily="34" charset="0"/>
              </a:rPr>
              <a:t>Fosun Foundation (Shanghai) aims to promote contemporary art and is committed to binding Chinese and international art and culture, and promote public awareness, understanding and engagement in global contemporary art. Fosun Foundation (Shanghai) continues to support local Chinese artists, providing a broad display platform for outstanding Chinese contemporary art works. Fosun Foundation (Shanghai) is located in the Bund Finance </a:t>
            </a:r>
            <a:r>
              <a:rPr lang="en-HK" altLang="zh-CN" sz="1400" dirty="0" err="1">
                <a:solidFill>
                  <a:schemeClr val="bg1"/>
                </a:solidFill>
                <a:latin typeface="Politica" panose="02000503000000000000" pitchFamily="2" charset="0"/>
                <a:cs typeface="Arial" panose="020B0604020202020204" pitchFamily="34" charset="0"/>
              </a:rPr>
              <a:t>Center</a:t>
            </a:r>
            <a:r>
              <a:rPr lang="en-HK" altLang="zh-CN" sz="1400" dirty="0">
                <a:solidFill>
                  <a:schemeClr val="bg1"/>
                </a:solidFill>
                <a:latin typeface="Politica" panose="02000503000000000000" pitchFamily="2" charset="0"/>
                <a:cs typeface="Arial" panose="020B0604020202020204" pitchFamily="34" charset="0"/>
              </a:rPr>
              <a:t>. Fosun Foundation (Chengdu) was opened in June 2022. Fosun Foundation (Shanghai) participates in, witnesses and leads the development of contemporary art and culture. As an art consultant, Fosun Foundation (Shanghai) has long showcased its collection of Chinese art works in global landmark buildings such as Liberty 28 in New York to promote global cultural and artistic exchanges</a:t>
            </a:r>
            <a:endParaRPr lang="zh-CN" altLang="zh-CN" sz="1400" dirty="0">
              <a:solidFill>
                <a:schemeClr val="bg1"/>
              </a:solidFill>
              <a:latin typeface="Politica" panose="02000503000000000000" pitchFamily="2" charset="0"/>
              <a:cs typeface="Arial" panose="020B0604020202020204" pitchFamily="34" charset="0"/>
            </a:endParaRPr>
          </a:p>
        </p:txBody>
      </p:sp>
      <p:sp>
        <p:nvSpPr>
          <p:cNvPr id="66" name="文本框 65"/>
          <p:cNvSpPr txBox="1"/>
          <p:nvPr/>
        </p:nvSpPr>
        <p:spPr>
          <a:xfrm>
            <a:off x="607646" y="3616831"/>
            <a:ext cx="4027415" cy="553998"/>
          </a:xfrm>
          <a:prstGeom prst="rect">
            <a:avLst/>
          </a:prstGeom>
          <a:noFill/>
        </p:spPr>
        <p:txBody>
          <a:bodyPr wrap="square" rtlCol="0">
            <a:spAutoFit/>
          </a:bodyPr>
          <a:lstStyle/>
          <a:p>
            <a:pPr algn="just"/>
            <a:r>
              <a:rPr lang="en-HK" altLang="zh-CN" sz="1000" dirty="0">
                <a:solidFill>
                  <a:schemeClr val="bg1"/>
                </a:solidFill>
                <a:latin typeface="Politica" panose="02000503000000000000" pitchFamily="2" charset="0"/>
                <a:ea typeface="HYQIHEIX1-45W EXTRALIGHT" pitchFamily="18" charset="-122"/>
              </a:rPr>
              <a:t>Committed to presenting international and Chinese contemporary art exhibitions and special exhibitions with rich content, including “</a:t>
            </a:r>
            <a:r>
              <a:rPr lang="en-HK" altLang="zh-CN" sz="1000" dirty="0" err="1">
                <a:solidFill>
                  <a:schemeClr val="bg1"/>
                </a:solidFill>
                <a:latin typeface="Politica" panose="02000503000000000000" pitchFamily="2" charset="0"/>
                <a:ea typeface="HYQIHEIX1-45W EXTRALIGHT" pitchFamily="18" charset="-122"/>
              </a:rPr>
              <a:t>Tadao</a:t>
            </a:r>
            <a:r>
              <a:rPr lang="en-HK" altLang="zh-CN" sz="1000" dirty="0">
                <a:solidFill>
                  <a:schemeClr val="bg1"/>
                </a:solidFill>
                <a:latin typeface="Politica" panose="02000503000000000000" pitchFamily="2" charset="0"/>
                <a:ea typeface="HYQIHEIX1-45W EXTRALIGHT" pitchFamily="18" charset="-122"/>
              </a:rPr>
              <a:t> Ando: </a:t>
            </a:r>
            <a:r>
              <a:rPr lang="en-HK" altLang="zh-CN" sz="1000" dirty="0" err="1">
                <a:solidFill>
                  <a:schemeClr val="bg1"/>
                </a:solidFill>
                <a:latin typeface="Politica" panose="02000503000000000000" pitchFamily="2" charset="0"/>
                <a:ea typeface="HYQIHEIX1-45W EXTRALIGHT" pitchFamily="18" charset="-122"/>
              </a:rPr>
              <a:t>Endeavors</a:t>
            </a:r>
            <a:r>
              <a:rPr lang="en-HK" altLang="zh-CN" sz="1000" dirty="0">
                <a:solidFill>
                  <a:schemeClr val="bg1"/>
                </a:solidFill>
                <a:latin typeface="Politica" panose="02000503000000000000" pitchFamily="2" charset="0"/>
                <a:ea typeface="HYQIHEIX1-45W EXTRALIGHT" pitchFamily="18" charset="-122"/>
              </a:rPr>
              <a:t>”, “Yayoi Kusama: All About Love Speaks Forever”, etc.</a:t>
            </a:r>
            <a:endParaRPr lang="zh-CN" altLang="en-US" sz="1000" dirty="0">
              <a:solidFill>
                <a:schemeClr val="bg1"/>
              </a:solidFill>
              <a:latin typeface="Politica" panose="02000503000000000000" pitchFamily="2" charset="0"/>
              <a:ea typeface="HYQIHEIX1-45W EXTRALIGHT" pitchFamily="18" charset="-122"/>
            </a:endParaRPr>
          </a:p>
        </p:txBody>
      </p:sp>
      <p:sp>
        <p:nvSpPr>
          <p:cNvPr id="67" name="矩形 66"/>
          <p:cNvSpPr/>
          <p:nvPr/>
        </p:nvSpPr>
        <p:spPr>
          <a:xfrm>
            <a:off x="607647" y="3305400"/>
            <a:ext cx="1180131" cy="337785"/>
          </a:xfrm>
          <a:prstGeom prst="rect">
            <a:avLst/>
          </a:prstGeom>
        </p:spPr>
        <p:txBody>
          <a:bodyPr wrap="none">
            <a:spAutoFit/>
          </a:bodyPr>
          <a:lstStyle/>
          <a:p>
            <a:pPr>
              <a:lnSpc>
                <a:spcPct val="125000"/>
              </a:lnSpc>
              <a:buSzPct val="100000"/>
              <a:defRPr sz="1400">
                <a:solidFill>
                  <a:srgbClr val="404040"/>
                </a:solidFill>
                <a:latin typeface="微软雅黑"/>
                <a:ea typeface="微软雅黑"/>
                <a:cs typeface="微软雅黑"/>
                <a:sym typeface="微软雅黑"/>
              </a:defRPr>
            </a:pPr>
            <a:r>
              <a:rPr lang="en-US" altLang="zh-CN" dirty="0">
                <a:solidFill>
                  <a:schemeClr val="bg1"/>
                </a:solidFill>
                <a:latin typeface="Politica" panose="02000503000000000000" pitchFamily="2" charset="0"/>
                <a:ea typeface="HYQIHEIX1-45W EXTRALIGHT" pitchFamily="18" charset="-122"/>
              </a:rPr>
              <a:t>26 art exhibitions</a:t>
            </a:r>
            <a:endParaRPr lang="zh-CN" altLang="en-US" dirty="0">
              <a:solidFill>
                <a:schemeClr val="bg1"/>
              </a:solidFill>
              <a:latin typeface="Politica" panose="02000503000000000000" pitchFamily="2" charset="0"/>
              <a:ea typeface="HYQIHEIX1-45W EXTRALIGHT" pitchFamily="18" charset="-122"/>
            </a:endParaRPr>
          </a:p>
        </p:txBody>
      </p:sp>
      <p:sp>
        <p:nvSpPr>
          <p:cNvPr id="68" name="矩形 67"/>
          <p:cNvSpPr/>
          <p:nvPr/>
        </p:nvSpPr>
        <p:spPr>
          <a:xfrm>
            <a:off x="2467978" y="3301686"/>
            <a:ext cx="1367682" cy="337785"/>
          </a:xfrm>
          <a:prstGeom prst="rect">
            <a:avLst/>
          </a:prstGeom>
        </p:spPr>
        <p:txBody>
          <a:bodyPr wrap="none">
            <a:spAutoFit/>
          </a:bodyPr>
          <a:lstStyle/>
          <a:p>
            <a:pPr>
              <a:lnSpc>
                <a:spcPct val="125000"/>
              </a:lnSpc>
              <a:buSzPct val="100000"/>
              <a:defRPr sz="1400">
                <a:solidFill>
                  <a:srgbClr val="404040"/>
                </a:solidFill>
                <a:latin typeface="微软雅黑"/>
                <a:ea typeface="微软雅黑"/>
                <a:cs typeface="微软雅黑"/>
                <a:sym typeface="微软雅黑"/>
              </a:defRPr>
            </a:pPr>
            <a:r>
              <a:rPr lang="en-US" altLang="zh-CN" dirty="0">
                <a:solidFill>
                  <a:schemeClr val="bg1"/>
                </a:solidFill>
                <a:latin typeface="Politica" panose="02000503000000000000" pitchFamily="2" charset="0"/>
                <a:ea typeface="HYQIHEIX1-45W EXTRALIGHT" pitchFamily="18" charset="-122"/>
              </a:rPr>
              <a:t>1.62 million+ visitors</a:t>
            </a:r>
            <a:endParaRPr lang="en-US" altLang="zh-CN" dirty="0">
              <a:solidFill>
                <a:schemeClr val="bg1"/>
              </a:solidFill>
              <a:latin typeface="Politica" panose="02000503000000000000" pitchFamily="2" charset="0"/>
              <a:ea typeface="HYQIHEIX1-45W EXTRALIGHT" pitchFamily="18" charset="-122"/>
              <a:cs typeface="Arial" panose="020B0604020202020204" pitchFamily="34" charset="0"/>
              <a:sym typeface="微软雅黑"/>
            </a:endParaRPr>
          </a:p>
        </p:txBody>
      </p:sp>
      <p:sp>
        <p:nvSpPr>
          <p:cNvPr id="69" name="文本框 68"/>
          <p:cNvSpPr txBox="1"/>
          <p:nvPr/>
        </p:nvSpPr>
        <p:spPr>
          <a:xfrm>
            <a:off x="607646" y="4737812"/>
            <a:ext cx="4027416" cy="400110"/>
          </a:xfrm>
          <a:prstGeom prst="rect">
            <a:avLst/>
          </a:prstGeom>
          <a:noFill/>
        </p:spPr>
        <p:txBody>
          <a:bodyPr wrap="square" rtlCol="0">
            <a:spAutoFit/>
          </a:bodyPr>
          <a:lstStyle/>
          <a:p>
            <a:r>
              <a:rPr lang="en-HK" altLang="zh-CN" sz="1000" dirty="0">
                <a:solidFill>
                  <a:schemeClr val="bg1"/>
                </a:solidFill>
                <a:latin typeface="Politica" panose="02000503000000000000" pitchFamily="2" charset="0"/>
                <a:ea typeface="HYQIHEIX1-45W EXTRALIGHT" pitchFamily="18" charset="-122"/>
              </a:rPr>
              <a:t>Insist on organizing high-quality public education campaigns to help the public understand art and promote active participation in art-related events</a:t>
            </a:r>
            <a:endParaRPr lang="zh-CN" altLang="en-US" sz="1000" dirty="0">
              <a:solidFill>
                <a:schemeClr val="bg1"/>
              </a:solidFill>
              <a:latin typeface="Politica" panose="02000503000000000000" pitchFamily="2" charset="0"/>
              <a:ea typeface="HYQIHEIX1-45W EXTRALIGHT" pitchFamily="18" charset="-122"/>
            </a:endParaRPr>
          </a:p>
        </p:txBody>
      </p:sp>
      <p:sp>
        <p:nvSpPr>
          <p:cNvPr id="70" name="矩形 69"/>
          <p:cNvSpPr/>
          <p:nvPr/>
        </p:nvSpPr>
        <p:spPr>
          <a:xfrm>
            <a:off x="607648" y="4283951"/>
            <a:ext cx="1789564" cy="523220"/>
          </a:xfrm>
          <a:prstGeom prst="rect">
            <a:avLst/>
          </a:prstGeom>
        </p:spPr>
        <p:txBody>
          <a:bodyPr wrap="square">
            <a:spAutoFit/>
          </a:bodyPr>
          <a:lstStyle/>
          <a:p>
            <a:pPr>
              <a:buSzPct val="100000"/>
              <a:defRPr sz="1400">
                <a:solidFill>
                  <a:srgbClr val="404040"/>
                </a:solidFill>
                <a:latin typeface="微软雅黑"/>
                <a:ea typeface="微软雅黑"/>
                <a:cs typeface="微软雅黑"/>
                <a:sym typeface="微软雅黑"/>
              </a:defRPr>
            </a:pPr>
            <a:r>
              <a:rPr lang="en-US" altLang="zh-CN" dirty="0">
                <a:solidFill>
                  <a:schemeClr val="bg1"/>
                </a:solidFill>
                <a:latin typeface="Politica" panose="02000503000000000000" pitchFamily="2" charset="0"/>
                <a:ea typeface="HYQIHEIX1-45W EXTRALIGHT" pitchFamily="18" charset="-122"/>
              </a:rPr>
              <a:t>500 public education campaigns</a:t>
            </a:r>
            <a:endParaRPr lang="zh-CN" altLang="en-US" dirty="0">
              <a:solidFill>
                <a:schemeClr val="bg1"/>
              </a:solidFill>
              <a:latin typeface="Politica" panose="02000503000000000000" pitchFamily="2" charset="0"/>
              <a:ea typeface="HYQIHEIX1-45W EXTRALIGHT" pitchFamily="18" charset="-122"/>
            </a:endParaRPr>
          </a:p>
        </p:txBody>
      </p:sp>
      <p:sp>
        <p:nvSpPr>
          <p:cNvPr id="71" name="矩形 70"/>
          <p:cNvSpPr/>
          <p:nvPr/>
        </p:nvSpPr>
        <p:spPr>
          <a:xfrm>
            <a:off x="2467977" y="4280237"/>
            <a:ext cx="2235828" cy="523220"/>
          </a:xfrm>
          <a:prstGeom prst="rect">
            <a:avLst/>
          </a:prstGeom>
        </p:spPr>
        <p:txBody>
          <a:bodyPr wrap="square">
            <a:spAutoFit/>
          </a:bodyPr>
          <a:lstStyle/>
          <a:p>
            <a:pPr>
              <a:buSzPct val="100000"/>
              <a:defRPr sz="1400">
                <a:solidFill>
                  <a:srgbClr val="404040"/>
                </a:solidFill>
                <a:latin typeface="微软雅黑"/>
                <a:ea typeface="微软雅黑"/>
                <a:cs typeface="微软雅黑"/>
                <a:sym typeface="微软雅黑"/>
              </a:defRPr>
            </a:pPr>
            <a:r>
              <a:rPr lang="en-US" altLang="zh-CN" dirty="0">
                <a:solidFill>
                  <a:schemeClr val="bg1"/>
                </a:solidFill>
                <a:latin typeface="Politica" panose="02000503000000000000" pitchFamily="2" charset="0"/>
                <a:ea typeface="HYQIHEIX1-45W EXTRALIGHT" pitchFamily="18" charset="-122"/>
              </a:rPr>
              <a:t>39120+ </a:t>
            </a:r>
            <a:r>
              <a:rPr lang="en-US" altLang="zh-TW" dirty="0">
                <a:solidFill>
                  <a:schemeClr val="bg1"/>
                </a:solidFill>
                <a:latin typeface="Politica" panose="02000503000000000000" pitchFamily="2" charset="0"/>
                <a:ea typeface="HYQIHEIX1-45W EXTRALIGHT" pitchFamily="18" charset="-122"/>
              </a:rPr>
              <a:t>participants</a:t>
            </a:r>
            <a:r>
              <a:rPr lang="en-US" altLang="zh-CN" dirty="0">
                <a:solidFill>
                  <a:schemeClr val="bg1"/>
                </a:solidFill>
                <a:latin typeface="Politica" panose="02000503000000000000" pitchFamily="2" charset="0"/>
                <a:ea typeface="HYQIHEIX1-45W EXTRALIGHT" pitchFamily="18" charset="-122"/>
              </a:rPr>
              <a:t> in public education campaigns</a:t>
            </a:r>
            <a:endParaRPr lang="en-US" altLang="zh-CN" dirty="0">
              <a:solidFill>
                <a:schemeClr val="bg1"/>
              </a:solidFill>
              <a:latin typeface="Politica" panose="02000503000000000000" pitchFamily="2" charset="0"/>
              <a:ea typeface="HYQIHEIX1-45W EXTRALIGHT" pitchFamily="18" charset="-122"/>
              <a:cs typeface="Arial" panose="020B0604020202020204" pitchFamily="34" charset="0"/>
              <a:sym typeface="微软雅黑"/>
            </a:endParaRPr>
          </a:p>
        </p:txBody>
      </p:sp>
      <p:cxnSp>
        <p:nvCxnSpPr>
          <p:cNvPr id="72" name="直线连接符 71"/>
          <p:cNvCxnSpPr/>
          <p:nvPr/>
        </p:nvCxnSpPr>
        <p:spPr>
          <a:xfrm>
            <a:off x="693752" y="4154038"/>
            <a:ext cx="3941310"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73" name="文本框 72"/>
          <p:cNvSpPr txBox="1"/>
          <p:nvPr/>
        </p:nvSpPr>
        <p:spPr>
          <a:xfrm>
            <a:off x="607695" y="5690870"/>
            <a:ext cx="4096110" cy="400110"/>
          </a:xfrm>
          <a:prstGeom prst="rect">
            <a:avLst/>
          </a:prstGeom>
          <a:noFill/>
        </p:spPr>
        <p:txBody>
          <a:bodyPr wrap="square" rtlCol="0">
            <a:spAutoFit/>
          </a:bodyPr>
          <a:lstStyle/>
          <a:p>
            <a:pPr algn="just"/>
            <a:r>
              <a:rPr lang="en-HK" altLang="zh-CN" sz="1000" dirty="0">
                <a:solidFill>
                  <a:schemeClr val="bg1"/>
                </a:solidFill>
                <a:latin typeface="Politica" panose="02000503000000000000" pitchFamily="2" charset="0"/>
                <a:ea typeface="HYQIHEIX1-45W EXTRALIGHT" pitchFamily="18" charset="-122"/>
              </a:rPr>
              <a:t>Organize diversified and comprehensive cross-brand activities to promote public awareness and public engagement in the latest contemporary art trends</a:t>
            </a:r>
            <a:endParaRPr lang="zh-CN" altLang="en-US" sz="1000" dirty="0">
              <a:solidFill>
                <a:schemeClr val="bg1"/>
              </a:solidFill>
              <a:latin typeface="Politica" panose="02000503000000000000" pitchFamily="2" charset="0"/>
              <a:ea typeface="HYQIHEIX1-45W EXTRALIGHT" pitchFamily="18" charset="-122"/>
            </a:endParaRPr>
          </a:p>
        </p:txBody>
      </p:sp>
      <p:sp>
        <p:nvSpPr>
          <p:cNvPr id="74" name="矩形 73"/>
          <p:cNvSpPr/>
          <p:nvPr/>
        </p:nvSpPr>
        <p:spPr>
          <a:xfrm>
            <a:off x="607647" y="5343934"/>
            <a:ext cx="3793026" cy="337785"/>
          </a:xfrm>
          <a:prstGeom prst="rect">
            <a:avLst/>
          </a:prstGeom>
        </p:spPr>
        <p:txBody>
          <a:bodyPr wrap="none">
            <a:spAutoFit/>
          </a:bodyPr>
          <a:lstStyle/>
          <a:p>
            <a:pPr>
              <a:lnSpc>
                <a:spcPct val="125000"/>
              </a:lnSpc>
              <a:buSzPct val="100000"/>
              <a:defRPr sz="1400">
                <a:solidFill>
                  <a:srgbClr val="404040"/>
                </a:solidFill>
                <a:latin typeface="微软雅黑"/>
                <a:ea typeface="微软雅黑"/>
                <a:cs typeface="微软雅黑"/>
                <a:sym typeface="微软雅黑"/>
              </a:defRPr>
            </a:pPr>
            <a:r>
              <a:rPr lang="en-US" altLang="zh-CN" dirty="0">
                <a:solidFill>
                  <a:schemeClr val="bg1"/>
                </a:solidFill>
                <a:latin typeface="Politica" panose="02000503000000000000" pitchFamily="2" charset="0"/>
                <a:ea typeface="HYQIHEIX1-45W EXTRALIGHT" pitchFamily="18" charset="-122"/>
              </a:rPr>
              <a:t>370+ Fosun Foundation (Shanghai) Night and Aesthetic Journey</a:t>
            </a:r>
            <a:endParaRPr lang="zh-CN" altLang="en-US" dirty="0">
              <a:solidFill>
                <a:schemeClr val="bg1"/>
              </a:solidFill>
              <a:latin typeface="Politica" panose="02000503000000000000" pitchFamily="2" charset="0"/>
              <a:ea typeface="HYQIHEIX1-45W EXTRALIGHT" pitchFamily="18" charset="-122"/>
            </a:endParaRPr>
          </a:p>
        </p:txBody>
      </p:sp>
      <p:cxnSp>
        <p:nvCxnSpPr>
          <p:cNvPr id="80" name="直线连接符 79"/>
          <p:cNvCxnSpPr/>
          <p:nvPr/>
        </p:nvCxnSpPr>
        <p:spPr>
          <a:xfrm>
            <a:off x="693752" y="5214296"/>
            <a:ext cx="3941310"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3" name="图形 12"/>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06312" y="2517619"/>
            <a:ext cx="1777791" cy="1309234"/>
          </a:xfrm>
          <a:prstGeom prst="rect">
            <a:avLst/>
          </a:prstGeom>
        </p:spPr>
      </p:pic>
      <p:sp>
        <p:nvSpPr>
          <p:cNvPr id="84" name="矩形 83"/>
          <p:cNvSpPr/>
          <p:nvPr/>
        </p:nvSpPr>
        <p:spPr>
          <a:xfrm>
            <a:off x="5233006" y="2840730"/>
            <a:ext cx="1324402" cy="707886"/>
          </a:xfrm>
          <a:prstGeom prst="rect">
            <a:avLst/>
          </a:prstGeom>
        </p:spPr>
        <p:txBody>
          <a:bodyPr wrap="none">
            <a:spAutoFit/>
          </a:bodyPr>
          <a:lstStyle/>
          <a:p>
            <a:pPr algn="ctr"/>
            <a:r>
              <a:rPr lang="en-HK" altLang="zh-CN" sz="1000" dirty="0">
                <a:solidFill>
                  <a:schemeClr val="bg1"/>
                </a:solidFill>
                <a:latin typeface="Politica" panose="02000503000000000000" pitchFamily="2" charset="0"/>
                <a:cs typeface="Arial" panose="020B0604020202020204" pitchFamily="34" charset="0"/>
              </a:rPr>
              <a:t>The first 3A social</a:t>
            </a:r>
          </a:p>
          <a:p>
            <a:pPr algn="ctr"/>
            <a:r>
              <a:rPr lang="en-HK" altLang="zh-CN" sz="1000" dirty="0">
                <a:solidFill>
                  <a:schemeClr val="bg1"/>
                </a:solidFill>
                <a:latin typeface="Politica" panose="02000503000000000000" pitchFamily="2" charset="0"/>
                <a:cs typeface="Arial" panose="020B0604020202020204" pitchFamily="34" charset="0"/>
              </a:rPr>
              <a:t>organization among</a:t>
            </a:r>
          </a:p>
          <a:p>
            <a:pPr algn="ctr"/>
            <a:r>
              <a:rPr lang="en-HK" altLang="zh-CN" sz="1000" dirty="0">
                <a:solidFill>
                  <a:schemeClr val="bg1"/>
                </a:solidFill>
                <a:latin typeface="Politica" panose="02000503000000000000" pitchFamily="2" charset="0"/>
                <a:cs typeface="Arial" panose="020B0604020202020204" pitchFamily="34" charset="0"/>
              </a:rPr>
              <a:t>Shanghai contemporary art</a:t>
            </a:r>
          </a:p>
          <a:p>
            <a:pPr algn="ctr"/>
            <a:r>
              <a:rPr lang="en-HK" altLang="zh-CN" sz="1000" dirty="0">
                <a:solidFill>
                  <a:schemeClr val="bg1"/>
                </a:solidFill>
                <a:latin typeface="Politica" panose="02000503000000000000" pitchFamily="2" charset="0"/>
                <a:cs typeface="Arial" panose="020B0604020202020204" pitchFamily="34" charset="0"/>
              </a:rPr>
              <a:t>institutions</a:t>
            </a:r>
            <a:endParaRPr lang="zh-CN" altLang="zh-CN" sz="1000" dirty="0">
              <a:solidFill>
                <a:schemeClr val="bg1"/>
              </a:solidFill>
              <a:latin typeface="Politica" panose="02000503000000000000" pitchFamily="2" charset="0"/>
              <a:cs typeface="Arial" panose="020B0604020202020204" pitchFamily="34" charset="0"/>
            </a:endParaRPr>
          </a:p>
        </p:txBody>
      </p:sp>
      <p:pic>
        <p:nvPicPr>
          <p:cNvPr id="85" name="图形 84"/>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06312" y="3891277"/>
            <a:ext cx="1777791" cy="1309234"/>
          </a:xfrm>
          <a:prstGeom prst="rect">
            <a:avLst/>
          </a:prstGeom>
        </p:spPr>
      </p:pic>
      <p:sp>
        <p:nvSpPr>
          <p:cNvPr id="86" name="矩形 85"/>
          <p:cNvSpPr/>
          <p:nvPr/>
        </p:nvSpPr>
        <p:spPr>
          <a:xfrm>
            <a:off x="5273082" y="4304245"/>
            <a:ext cx="1244250" cy="553998"/>
          </a:xfrm>
          <a:prstGeom prst="rect">
            <a:avLst/>
          </a:prstGeom>
        </p:spPr>
        <p:txBody>
          <a:bodyPr wrap="none">
            <a:spAutoFit/>
          </a:bodyPr>
          <a:lstStyle/>
          <a:p>
            <a:pPr algn="ctr"/>
            <a:r>
              <a:rPr lang="en-HK" altLang="zh-CN" sz="1000" dirty="0">
                <a:solidFill>
                  <a:schemeClr val="bg1"/>
                </a:solidFill>
                <a:latin typeface="Politica" panose="02000503000000000000" pitchFamily="2" charset="0"/>
                <a:cs typeface="Arial" panose="020B0604020202020204" pitchFamily="34" charset="0"/>
              </a:rPr>
              <a:t>The first governing unit of</a:t>
            </a:r>
          </a:p>
          <a:p>
            <a:pPr algn="ctr"/>
            <a:r>
              <a:rPr lang="en-HK" altLang="zh-CN" sz="1000" dirty="0">
                <a:solidFill>
                  <a:schemeClr val="bg1"/>
                </a:solidFill>
                <a:latin typeface="Politica" panose="02000503000000000000" pitchFamily="2" charset="0"/>
                <a:cs typeface="Arial" panose="020B0604020202020204" pitchFamily="34" charset="0"/>
              </a:rPr>
              <a:t>Shanghai Art Museum</a:t>
            </a:r>
          </a:p>
          <a:p>
            <a:pPr algn="ctr"/>
            <a:r>
              <a:rPr lang="en-HK" altLang="zh-CN" sz="1000" dirty="0">
                <a:solidFill>
                  <a:schemeClr val="bg1"/>
                </a:solidFill>
                <a:latin typeface="Politica" panose="02000503000000000000" pitchFamily="2" charset="0"/>
                <a:cs typeface="Arial" panose="020B0604020202020204" pitchFamily="34" charset="0"/>
              </a:rPr>
              <a:t>Association</a:t>
            </a:r>
            <a:endParaRPr lang="zh-CN" altLang="zh-CN" sz="1000" dirty="0">
              <a:solidFill>
                <a:schemeClr val="bg1"/>
              </a:solidFill>
              <a:latin typeface="Politica" panose="02000503000000000000" pitchFamily="2" charset="0"/>
              <a:cs typeface="Arial" panose="020B0604020202020204" pitchFamily="34" charset="0"/>
            </a:endParaRPr>
          </a:p>
        </p:txBody>
      </p:sp>
      <p:pic>
        <p:nvPicPr>
          <p:cNvPr id="87" name="图形 86"/>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022021" y="5207429"/>
            <a:ext cx="1777791" cy="1309234"/>
          </a:xfrm>
          <a:prstGeom prst="rect">
            <a:avLst/>
          </a:prstGeom>
        </p:spPr>
      </p:pic>
      <p:sp>
        <p:nvSpPr>
          <p:cNvPr id="88" name="矩形 87"/>
          <p:cNvSpPr/>
          <p:nvPr/>
        </p:nvSpPr>
        <p:spPr>
          <a:xfrm>
            <a:off x="5244097" y="5454785"/>
            <a:ext cx="1353256" cy="846386"/>
          </a:xfrm>
          <a:prstGeom prst="rect">
            <a:avLst/>
          </a:prstGeom>
        </p:spPr>
        <p:txBody>
          <a:bodyPr wrap="square">
            <a:spAutoFit/>
          </a:bodyPr>
          <a:lstStyle/>
          <a:p>
            <a:pPr algn="ctr"/>
            <a:r>
              <a:rPr lang="en-HK" altLang="zh-CN" sz="700" dirty="0">
                <a:solidFill>
                  <a:schemeClr val="bg1"/>
                </a:solidFill>
                <a:latin typeface="Politica" panose="02000503000000000000" pitchFamily="2" charset="0"/>
                <a:cs typeface="Arial" panose="020B0604020202020204" pitchFamily="34" charset="0"/>
              </a:rPr>
              <a:t>Shanghai Municipal Administration of</a:t>
            </a:r>
          </a:p>
          <a:p>
            <a:pPr algn="ctr"/>
            <a:r>
              <a:rPr lang="en-HK" altLang="zh-CN" sz="700" dirty="0">
                <a:solidFill>
                  <a:schemeClr val="bg1"/>
                </a:solidFill>
                <a:latin typeface="Politica" panose="02000503000000000000" pitchFamily="2" charset="0"/>
                <a:cs typeface="Arial" panose="020B0604020202020204" pitchFamily="34" charset="0"/>
              </a:rPr>
              <a:t>Culture and Tourism's "Civilization</a:t>
            </a:r>
          </a:p>
          <a:p>
            <a:pPr algn="ctr"/>
            <a:r>
              <a:rPr lang="en-HK" altLang="zh-CN" sz="700" dirty="0">
                <a:solidFill>
                  <a:schemeClr val="bg1"/>
                </a:solidFill>
                <a:latin typeface="Politica" panose="02000503000000000000" pitchFamily="2" charset="0"/>
                <a:cs typeface="Arial" panose="020B0604020202020204" pitchFamily="34" charset="0"/>
              </a:rPr>
              <a:t>and Integrity, Art Appreciation" co-construction</a:t>
            </a:r>
          </a:p>
          <a:p>
            <a:pPr algn="ctr"/>
            <a:r>
              <a:rPr lang="en-HK" altLang="zh-CN" sz="700" dirty="0">
                <a:solidFill>
                  <a:schemeClr val="bg1"/>
                </a:solidFill>
                <a:latin typeface="Politica" panose="02000503000000000000" pitchFamily="2" charset="0"/>
                <a:cs typeface="Arial" panose="020B0604020202020204" pitchFamily="34" charset="0"/>
              </a:rPr>
              <a:t>unit, Shanghai Public</a:t>
            </a:r>
          </a:p>
          <a:p>
            <a:pPr algn="ctr"/>
            <a:r>
              <a:rPr lang="en-HK" altLang="zh-CN" sz="700" dirty="0">
                <a:solidFill>
                  <a:schemeClr val="bg1"/>
                </a:solidFill>
                <a:latin typeface="Politica" panose="02000503000000000000" pitchFamily="2" charset="0"/>
                <a:cs typeface="Arial" panose="020B0604020202020204" pitchFamily="34" charset="0"/>
              </a:rPr>
              <a:t>Welfare Base, </a:t>
            </a:r>
            <a:r>
              <a:rPr lang="en-HK" altLang="zh-CN" sz="700" dirty="0" err="1">
                <a:solidFill>
                  <a:schemeClr val="bg1"/>
                </a:solidFill>
                <a:latin typeface="Politica" panose="02000503000000000000" pitchFamily="2" charset="0"/>
                <a:cs typeface="Arial" panose="020B0604020202020204" pitchFamily="34" charset="0"/>
              </a:rPr>
              <a:t>Donghua</a:t>
            </a:r>
            <a:r>
              <a:rPr lang="en-HK" altLang="zh-CN" sz="700" dirty="0">
                <a:solidFill>
                  <a:schemeClr val="bg1"/>
                </a:solidFill>
                <a:latin typeface="Politica" panose="02000503000000000000" pitchFamily="2" charset="0"/>
                <a:cs typeface="Arial" panose="020B0604020202020204" pitchFamily="34" charset="0"/>
              </a:rPr>
              <a:t> University</a:t>
            </a:r>
          </a:p>
          <a:p>
            <a:pPr algn="ctr"/>
            <a:r>
              <a:rPr lang="en-HK" altLang="zh-CN" sz="700" dirty="0">
                <a:solidFill>
                  <a:schemeClr val="bg1"/>
                </a:solidFill>
                <a:latin typeface="Politica" panose="02000503000000000000" pitchFamily="2" charset="0"/>
                <a:cs typeface="Arial" panose="020B0604020202020204" pitchFamily="34" charset="0"/>
              </a:rPr>
              <a:t>Aesthetic Education Practice Base</a:t>
            </a:r>
            <a:endParaRPr lang="zh-CN" altLang="zh-CN" sz="700" dirty="0">
              <a:solidFill>
                <a:schemeClr val="bg1"/>
              </a:solidFill>
              <a:latin typeface="Politica" panose="02000503000000000000" pitchFamily="2" charset="0"/>
              <a:cs typeface="Arial" panose="020B0604020202020204" pitchFamily="34" charset="0"/>
            </a:endParaRPr>
          </a:p>
        </p:txBody>
      </p:sp>
      <p:pic>
        <p:nvPicPr>
          <p:cNvPr id="5" name="图片 4" descr="复星logo-反白-0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2" name="Title 1">
            <a:extLst>
              <a:ext uri="{FF2B5EF4-FFF2-40B4-BE49-F238E27FC236}">
                <a16:creationId xmlns:a16="http://schemas.microsoft.com/office/drawing/2014/main" id="{B121985D-6C80-62F5-5A8B-2443BC6DC12A}"/>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latin typeface="Politica" panose="02000503000000000000" pitchFamily="2" charset="0"/>
                <a:ea typeface="HYQIHEIX1-45W EXTRALIGHT" pitchFamily="18" charset="-122"/>
                <a:cs typeface="Arial" panose="020B0604020202020204" pitchFamily="34" charset="0"/>
              </a:rPr>
              <a:t>FOSUN</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FOUNDATION</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(SHANGHAI)</a:t>
            </a:r>
            <a:endParaRPr lang="zh-CN" altLang="en-US" sz="3200" b="0" spc="0" dirty="0">
              <a:latin typeface="Politica" panose="02000503000000000000" pitchFamily="2" charset="0"/>
              <a:ea typeface="HYQIHEIX1-45W EXTRALIGHT" pitchFamily="18" charset="-122"/>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2" descr="图片 22"/>
          <p:cNvPicPr>
            <a:picLocks noChangeAspect="1"/>
          </p:cNvPicPr>
          <p:nvPr/>
        </p:nvPicPr>
        <p:blipFill rotWithShape="1">
          <a:blip r:embed="rId3" cstate="screen"/>
          <a:srcRect/>
          <a:stretch>
            <a:fillRect/>
          </a:stretch>
        </p:blipFill>
        <p:spPr>
          <a:xfrm>
            <a:off x="0" y="0"/>
            <a:ext cx="12191999" cy="6858000"/>
          </a:xfrm>
          <a:prstGeom prst="rect">
            <a:avLst/>
          </a:prstGeom>
          <a:gradFill>
            <a:gsLst>
              <a:gs pos="30000">
                <a:srgbClr val="D7E3F4"/>
              </a:gs>
              <a:gs pos="0">
                <a:srgbClr val="C4AD8F">
                  <a:alpha val="39000"/>
                </a:srgbClr>
              </a:gs>
              <a:gs pos="100000">
                <a:schemeClr val="bg1"/>
              </a:gs>
            </a:gsLst>
            <a:lin ang="7800000" scaled="0"/>
          </a:gradFill>
          <a:ln>
            <a:noFill/>
          </a:ln>
        </p:spPr>
      </p:pic>
      <p:sp>
        <p:nvSpPr>
          <p:cNvPr id="37" name="矩形 36"/>
          <p:cNvSpPr/>
          <p:nvPr/>
        </p:nvSpPr>
        <p:spPr>
          <a:xfrm rot="10800000">
            <a:off x="-20" y="-130"/>
            <a:ext cx="12190116" cy="6882260"/>
          </a:xfrm>
          <a:prstGeom prst="rect">
            <a:avLst/>
          </a:prstGeom>
          <a:gradFill>
            <a:gsLst>
              <a:gs pos="10000">
                <a:srgbClr val="93683D">
                  <a:alpha val="88000"/>
                </a:srgbClr>
              </a:gs>
              <a:gs pos="100000">
                <a:srgbClr val="93683D">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矩形 22"/>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HYQIHEIX1-45W EXTRALIGHT" pitchFamily="18" charset="-122"/>
              <a:ea typeface="HYQIHEIX1-45W EXTRALIGHT" pitchFamily="18" charset="-122"/>
            </a:endParaRPr>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p:cNvSpPr txBox="1"/>
          <p:nvPr/>
        </p:nvSpPr>
        <p:spPr>
          <a:xfrm>
            <a:off x="625449" y="891371"/>
            <a:ext cx="10369449" cy="307777"/>
          </a:xfrm>
          <a:prstGeom prst="rect">
            <a:avLst/>
          </a:prstGeom>
          <a:noFill/>
        </p:spPr>
        <p:txBody>
          <a:bodyPr wrap="square" rtlCol="0">
            <a:spAutoFit/>
          </a:bodyPr>
          <a:lstStyle/>
          <a:p>
            <a:r>
              <a:rPr lang="en-HK" altLang="zh-CN" sz="1400" dirty="0">
                <a:solidFill>
                  <a:schemeClr val="bg1"/>
                </a:solidFill>
                <a:latin typeface="Politica" panose="02000503000000000000" pitchFamily="2" charset="0"/>
                <a:cs typeface="Arial" panose="020B0604020202020204" pitchFamily="34" charset="0"/>
              </a:rPr>
              <a:t>Delivering hope to impoverished people in rural areas</a:t>
            </a:r>
            <a:endParaRPr lang="zh-CN" altLang="en-US" sz="1400" dirty="0">
              <a:solidFill>
                <a:schemeClr val="bg1"/>
              </a:solidFill>
              <a:latin typeface="Politica" panose="02000503000000000000" pitchFamily="2" charset="0"/>
              <a:cs typeface="Arial" panose="020B0604020202020204" pitchFamily="34" charset="0"/>
            </a:endParaRPr>
          </a:p>
        </p:txBody>
      </p:sp>
      <p:sp>
        <p:nvSpPr>
          <p:cNvPr id="24" name="文本框 27"/>
          <p:cNvSpPr txBox="1"/>
          <p:nvPr/>
        </p:nvSpPr>
        <p:spPr>
          <a:xfrm>
            <a:off x="654945" y="1289774"/>
            <a:ext cx="5840447" cy="1415772"/>
          </a:xfrm>
          <a:prstGeom prst="rect">
            <a:avLst/>
          </a:prstGeom>
          <a:ln w="12700">
            <a:miter lim="400000"/>
          </a:ln>
        </p:spPr>
        <p:txBody>
          <a:bodyPr wrap="square" lIns="45719" rIns="45719">
            <a:spAutoFit/>
          </a:bodyPr>
          <a:lstStyle/>
          <a:p>
            <a:pPr algn="just">
              <a:defRPr sz="1600">
                <a:solidFill>
                  <a:srgbClr val="404040"/>
                </a:solidFill>
                <a:latin typeface="微软雅黑"/>
                <a:ea typeface="微软雅黑"/>
                <a:cs typeface="微软雅黑"/>
                <a:sym typeface="微软雅黑"/>
              </a:defRPr>
            </a:pPr>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sym typeface="微软雅黑"/>
              </a:rPr>
              <a:t>The Rural Doctors Program is one of the key initiatives to realize the goal of common prosperity. In late 2017, under the guidance of the National Health Commission Poverty Relief Office, Fosun Foundation, together with China Population Welfare Foundation, etc., initiated the Rural Doctors Poverty Alleviation Program (“Rural Doctors Program”) to empower millions of rural doctors who are working in the frontlines, thereby accelerating the realization of Healthy China</a:t>
            </a:r>
            <a:endParaRPr lang="zh-CN" altLang="en-US" sz="1400" dirty="0">
              <a:solidFill>
                <a:schemeClr val="bg1"/>
              </a:solidFill>
              <a:latin typeface="Politica" panose="02000503000000000000" pitchFamily="2" charset="0"/>
              <a:ea typeface="HYQIHEIX1-45W EXTRALIGHT" pitchFamily="18" charset="-122"/>
              <a:cs typeface="Arial" panose="020B0604020202020204" pitchFamily="34" charset="0"/>
              <a:sym typeface="微软雅黑"/>
            </a:endParaRPr>
          </a:p>
          <a:p>
            <a:pPr algn="just">
              <a:defRPr sz="1600">
                <a:solidFill>
                  <a:srgbClr val="404040"/>
                </a:solidFill>
                <a:latin typeface="微软雅黑"/>
                <a:ea typeface="微软雅黑"/>
                <a:cs typeface="微软雅黑"/>
                <a:sym typeface="微软雅黑"/>
              </a:defRPr>
            </a:pPr>
            <a:endParaRPr lang="zh-CN" altLang="en-US" sz="1600" dirty="0">
              <a:solidFill>
                <a:schemeClr val="bg1"/>
              </a:solidFill>
              <a:latin typeface="Politica" panose="02000503000000000000" pitchFamily="2" charset="0"/>
              <a:ea typeface="HYQIHEIX1-45W EXTRALIGHT" pitchFamily="18" charset="-122"/>
              <a:cs typeface="Arial" panose="020B0604020202020204" pitchFamily="34" charset="0"/>
              <a:sym typeface="微软雅黑"/>
            </a:endParaRPr>
          </a:p>
        </p:txBody>
      </p:sp>
      <p:sp>
        <p:nvSpPr>
          <p:cNvPr id="16" name="文本框 15"/>
          <p:cNvSpPr txBox="1"/>
          <p:nvPr/>
        </p:nvSpPr>
        <p:spPr>
          <a:xfrm>
            <a:off x="1661485" y="2847010"/>
            <a:ext cx="295274"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16</a:t>
            </a:r>
            <a:endParaRPr lang="zh-CN" altLang="en-US"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17" name="文本框 16"/>
          <p:cNvSpPr txBox="1"/>
          <p:nvPr/>
        </p:nvSpPr>
        <p:spPr>
          <a:xfrm>
            <a:off x="1659273" y="3264534"/>
            <a:ext cx="1428734" cy="553998"/>
          </a:xfrm>
          <a:prstGeom prst="rect">
            <a:avLst/>
          </a:prstGeom>
          <a:noFill/>
        </p:spPr>
        <p:txBody>
          <a:bodyPr wrap="square" rtlCol="0">
            <a:spAutoFit/>
          </a:bodyPr>
          <a:lstStyle/>
          <a:p>
            <a:r>
              <a:rPr lang="en-CA" altLang="zh-CN"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Provinces, cities, autonomous regions covered across the country</a:t>
            </a:r>
            <a:endParaRPr kumimoji="1" lang="zh-CN" altLang="en-US" sz="1000" dirty="0">
              <a:solidFill>
                <a:schemeClr val="bg1"/>
              </a:solidFill>
            </a:endParaRPr>
          </a:p>
        </p:txBody>
      </p:sp>
      <p:sp>
        <p:nvSpPr>
          <p:cNvPr id="18" name="文本框 17"/>
          <p:cNvSpPr txBox="1"/>
          <p:nvPr/>
        </p:nvSpPr>
        <p:spPr>
          <a:xfrm>
            <a:off x="3161381" y="2852173"/>
            <a:ext cx="309700"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73</a:t>
            </a:r>
            <a:endParaRPr lang="zh-CN" altLang="en-US"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19" name="文本框 18"/>
          <p:cNvSpPr txBox="1"/>
          <p:nvPr/>
        </p:nvSpPr>
        <p:spPr>
          <a:xfrm>
            <a:off x="3159169" y="3269697"/>
            <a:ext cx="1814920" cy="246221"/>
          </a:xfrm>
          <a:prstGeom prst="rect">
            <a:avLst/>
          </a:prstGeom>
          <a:noFill/>
        </p:spPr>
        <p:txBody>
          <a:bodyPr wrap="none" rtlCol="0">
            <a:spAutoFit/>
          </a:bodyPr>
          <a:lstStyle/>
          <a:p>
            <a:r>
              <a:rPr lang="en-CA" altLang="zh-CN"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Key national poverty-stricken counties</a:t>
            </a:r>
            <a:endParaRPr lang="en-US" altLang="zh-CN"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20" name="文本框 19"/>
          <p:cNvSpPr txBox="1"/>
          <p:nvPr/>
        </p:nvSpPr>
        <p:spPr>
          <a:xfrm>
            <a:off x="569237" y="4103853"/>
            <a:ext cx="532518"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12545 </a:t>
            </a:r>
            <a:endParaRPr lang="zh-CN" altLang="en-US"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22" name="文本框 21"/>
          <p:cNvSpPr txBox="1"/>
          <p:nvPr/>
        </p:nvSpPr>
        <p:spPr>
          <a:xfrm>
            <a:off x="567025" y="4521377"/>
            <a:ext cx="1389734" cy="400110"/>
          </a:xfrm>
          <a:prstGeom prst="rect">
            <a:avLst/>
          </a:prstGeom>
          <a:noFill/>
        </p:spPr>
        <p:txBody>
          <a:bodyPr wrap="square" rtlCol="0">
            <a:spAutoFit/>
          </a:bodyPr>
          <a:lstStyle/>
          <a:p>
            <a:r>
              <a:rPr lang="en-CA" altLang="zh-CN"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Administrative village clinics assisted</a:t>
            </a:r>
            <a:endParaRPr kumimoji="1" lang="zh-CN" altLang="en-US" sz="1000" dirty="0">
              <a:solidFill>
                <a:schemeClr val="bg1"/>
              </a:solidFill>
            </a:endParaRPr>
          </a:p>
        </p:txBody>
      </p:sp>
      <p:sp>
        <p:nvSpPr>
          <p:cNvPr id="33" name="文本框 32"/>
          <p:cNvSpPr txBox="1"/>
          <p:nvPr/>
        </p:nvSpPr>
        <p:spPr>
          <a:xfrm>
            <a:off x="2059408" y="4103853"/>
            <a:ext cx="524503"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23956</a:t>
            </a:r>
            <a:endParaRPr lang="zh-CN" altLang="en-US"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34" name="文本框 33"/>
          <p:cNvSpPr txBox="1"/>
          <p:nvPr/>
        </p:nvSpPr>
        <p:spPr>
          <a:xfrm>
            <a:off x="2057196" y="4521377"/>
            <a:ext cx="1056700" cy="246221"/>
          </a:xfrm>
          <a:prstGeom prst="rect">
            <a:avLst/>
          </a:prstGeom>
          <a:noFill/>
        </p:spPr>
        <p:txBody>
          <a:bodyPr wrap="none" rtlCol="0">
            <a:spAutoFit/>
          </a:bodyPr>
          <a:lstStyle/>
          <a:p>
            <a:r>
              <a:rPr lang="en-CA" altLang="zh-CN"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Rural doctors served</a:t>
            </a:r>
            <a:endParaRPr kumimoji="1" lang="zh-CN" altLang="en-US" sz="1000" dirty="0">
              <a:solidFill>
                <a:schemeClr val="bg1"/>
              </a:solidFill>
            </a:endParaRPr>
          </a:p>
        </p:txBody>
      </p:sp>
      <p:sp>
        <p:nvSpPr>
          <p:cNvPr id="35" name="文本框 34"/>
          <p:cNvSpPr txBox="1"/>
          <p:nvPr/>
        </p:nvSpPr>
        <p:spPr>
          <a:xfrm>
            <a:off x="3178116" y="4103853"/>
            <a:ext cx="688009"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3 million</a:t>
            </a:r>
            <a:endParaRPr lang="zh-CN" altLang="en-US"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36" name="文本框 35"/>
          <p:cNvSpPr txBox="1"/>
          <p:nvPr/>
        </p:nvSpPr>
        <p:spPr>
          <a:xfrm>
            <a:off x="3175904" y="4521377"/>
            <a:ext cx="1410964" cy="246221"/>
          </a:xfrm>
          <a:prstGeom prst="rect">
            <a:avLst/>
          </a:prstGeom>
          <a:noFill/>
        </p:spPr>
        <p:txBody>
          <a:bodyPr wrap="none" rtlCol="0">
            <a:spAutoFit/>
          </a:bodyPr>
          <a:lstStyle/>
          <a:p>
            <a:r>
              <a:rPr lang="en-CA" altLang="zh-CN"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Grassroots families benefited</a:t>
            </a:r>
            <a:endParaRPr lang="zh-CN"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11" name="文本框 10"/>
          <p:cNvSpPr txBox="1"/>
          <p:nvPr/>
        </p:nvSpPr>
        <p:spPr>
          <a:xfrm>
            <a:off x="3157640" y="3488690"/>
            <a:ext cx="1814920" cy="507831"/>
          </a:xfrm>
          <a:prstGeom prst="rect">
            <a:avLst/>
          </a:prstGeom>
          <a:noFill/>
        </p:spPr>
        <p:txBody>
          <a:bodyPr wrap="square" rtlCol="0">
            <a:spAutoFit/>
          </a:bodyPr>
          <a:lstStyle/>
          <a:p>
            <a:r>
              <a:rPr lang="en-CA" altLang="zh-CN" sz="9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(including 13 counties in Three Regions and Three Prefectures in extreme poverty, which have all been lifted out of poverty)</a:t>
            </a:r>
            <a:endParaRPr kumimoji="1" lang="zh-CN" altLang="en-US" sz="900" dirty="0">
              <a:solidFill>
                <a:schemeClr val="bg1"/>
              </a:solidFill>
            </a:endParaRPr>
          </a:p>
        </p:txBody>
      </p:sp>
      <p:sp>
        <p:nvSpPr>
          <p:cNvPr id="63" name="一个圆顶角并剪去另一个顶角的矩形 62"/>
          <p:cNvSpPr/>
          <p:nvPr/>
        </p:nvSpPr>
        <p:spPr>
          <a:xfrm rot="10800000" flipH="1">
            <a:off x="8263255" y="4808220"/>
            <a:ext cx="3204210" cy="1656080"/>
          </a:xfrm>
          <a:prstGeom prst="snipRoundRect">
            <a:avLst>
              <a:gd name="adj1" fmla="val 16667"/>
              <a:gd name="adj2" fmla="val 6327"/>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直角三角形 63"/>
          <p:cNvSpPr/>
          <p:nvPr/>
        </p:nvSpPr>
        <p:spPr>
          <a:xfrm rot="10800000" flipH="1">
            <a:off x="11381459" y="6377768"/>
            <a:ext cx="86248" cy="86248"/>
          </a:xfrm>
          <a:prstGeom prst="rtTriangle">
            <a:avLst/>
          </a:prstGeom>
          <a:noFill/>
          <a:ln w="15875"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形 4"/>
          <p:cNvPicPr>
            <a:picLocks noChangeAspect="1"/>
          </p:cNvPicPr>
          <p:nvPr/>
        </p:nvPicPr>
        <p:blipFill>
          <a:blip r:embed="rId4" cstate="email">
            <a:extLst>
              <a:ext uri="{96DAC541-7B7A-43D3-8B79-37D633B846F1}">
                <asvg:svgBlip xmlns:asvg="http://schemas.microsoft.com/office/drawing/2016/SVG/main" r:embed="rId5"/>
              </a:ext>
            </a:extLst>
          </a:blip>
          <a:stretch>
            <a:fillRect/>
          </a:stretch>
        </p:blipFill>
        <p:spPr>
          <a:xfrm>
            <a:off x="8065568" y="5025689"/>
            <a:ext cx="1152374" cy="1152374"/>
          </a:xfrm>
          <a:prstGeom prst="rect">
            <a:avLst/>
          </a:prstGeom>
        </p:spPr>
      </p:pic>
      <p:cxnSp>
        <p:nvCxnSpPr>
          <p:cNvPr id="38" name="直线连接符 37"/>
          <p:cNvCxnSpPr/>
          <p:nvPr/>
        </p:nvCxnSpPr>
        <p:spPr>
          <a:xfrm>
            <a:off x="693014" y="3154787"/>
            <a:ext cx="3401486"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1" name="直线连接符 40"/>
          <p:cNvCxnSpPr/>
          <p:nvPr/>
        </p:nvCxnSpPr>
        <p:spPr>
          <a:xfrm>
            <a:off x="693014" y="4461726"/>
            <a:ext cx="3401486"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42" name="组合 41"/>
          <p:cNvGrpSpPr/>
          <p:nvPr/>
        </p:nvGrpSpPr>
        <p:grpSpPr>
          <a:xfrm>
            <a:off x="8713011" y="4704994"/>
            <a:ext cx="294968" cy="201589"/>
            <a:chOff x="7654413" y="216524"/>
            <a:chExt cx="221226" cy="270173"/>
          </a:xfrm>
        </p:grpSpPr>
        <p:sp>
          <p:nvSpPr>
            <p:cNvPr id="43" name="圆角矩形 42"/>
            <p:cNvSpPr/>
            <p:nvPr/>
          </p:nvSpPr>
          <p:spPr>
            <a:xfrm>
              <a:off x="7654413"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圆角矩形 43"/>
            <p:cNvSpPr/>
            <p:nvPr/>
          </p:nvSpPr>
          <p:spPr>
            <a:xfrm>
              <a:off x="7801897"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5" name="组合 44"/>
          <p:cNvGrpSpPr/>
          <p:nvPr/>
        </p:nvGrpSpPr>
        <p:grpSpPr>
          <a:xfrm>
            <a:off x="10798678" y="4705629"/>
            <a:ext cx="294968" cy="201589"/>
            <a:chOff x="7654413" y="216524"/>
            <a:chExt cx="221226" cy="270173"/>
          </a:xfrm>
        </p:grpSpPr>
        <p:sp>
          <p:nvSpPr>
            <p:cNvPr id="46" name="圆角矩形 45"/>
            <p:cNvSpPr/>
            <p:nvPr/>
          </p:nvSpPr>
          <p:spPr>
            <a:xfrm>
              <a:off x="7654413"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7" name="圆角矩形 46"/>
            <p:cNvSpPr/>
            <p:nvPr/>
          </p:nvSpPr>
          <p:spPr>
            <a:xfrm>
              <a:off x="7801897"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9" name="文本框 38"/>
          <p:cNvSpPr txBox="1"/>
          <p:nvPr/>
        </p:nvSpPr>
        <p:spPr>
          <a:xfrm>
            <a:off x="607306" y="2847010"/>
            <a:ext cx="853119" cy="307777"/>
          </a:xfrm>
          <a:prstGeom prst="rect">
            <a:avLst/>
          </a:prstGeom>
          <a:noFill/>
        </p:spPr>
        <p:txBody>
          <a:bodyPr wrap="none" rtlCol="0">
            <a:spAutoFit/>
          </a:bodyPr>
          <a:lstStyle/>
          <a:p>
            <a:r>
              <a:rPr lang="en-US" altLang="zh-CN" sz="1400" kern="100" dirty="0">
                <a:solidFill>
                  <a:schemeClr val="bg1"/>
                </a:solidFill>
                <a:uFill>
                  <a:solidFill>
                    <a:srgbClr val="000000"/>
                  </a:solidFill>
                </a:uFill>
                <a:latin typeface="Politica" panose="02000503000000000000" pitchFamily="2" charset="0"/>
                <a:cs typeface="Arial" panose="020B0604020202020204" pitchFamily="34" charset="0"/>
              </a:rPr>
              <a:t>6 </a:t>
            </a:r>
            <a:r>
              <a:rPr lang="en-CA" altLang="zh-CN" sz="1400" kern="100" dirty="0">
                <a:solidFill>
                  <a:schemeClr val="bg1"/>
                </a:solidFill>
                <a:uFill>
                  <a:solidFill>
                    <a:srgbClr val="000000"/>
                  </a:solidFill>
                </a:uFill>
                <a:latin typeface="Politica" panose="02000503000000000000" pitchFamily="2" charset="0"/>
                <a:cs typeface="Arial" panose="020B0604020202020204" pitchFamily="34" charset="0"/>
              </a:rPr>
              <a:t>years,</a:t>
            </a:r>
            <a:r>
              <a:rPr lang="en-US" altLang="zh-CN" sz="1400" kern="100" dirty="0">
                <a:solidFill>
                  <a:schemeClr val="bg1"/>
                </a:solidFill>
                <a:uFill>
                  <a:solidFill>
                    <a:srgbClr val="000000"/>
                  </a:solidFill>
                </a:uFill>
                <a:latin typeface="Politica" panose="02000503000000000000" pitchFamily="2" charset="0"/>
                <a:cs typeface="Arial" panose="020B0604020202020204" pitchFamily="34" charset="0"/>
              </a:rPr>
              <a:t> </a:t>
            </a:r>
            <a:r>
              <a:rPr lang="en-US" altLang="zh-CN"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315</a:t>
            </a:r>
            <a:endParaRPr lang="zh-CN" altLang="en-US" sz="14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40" name="文本框 39"/>
          <p:cNvSpPr txBox="1"/>
          <p:nvPr/>
        </p:nvSpPr>
        <p:spPr>
          <a:xfrm>
            <a:off x="605094" y="3264534"/>
            <a:ext cx="867545" cy="246221"/>
          </a:xfrm>
          <a:prstGeom prst="rect">
            <a:avLst/>
          </a:prstGeom>
          <a:noFill/>
        </p:spPr>
        <p:txBody>
          <a:bodyPr wrap="none" rtlCol="0">
            <a:spAutoFit/>
          </a:bodyPr>
          <a:lstStyle/>
          <a:p>
            <a:r>
              <a:rPr lang="en-CA" altLang="zh-CN"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rPr>
              <a:t>On-site workers</a:t>
            </a:r>
            <a:endParaRPr lang="zh-CN" altLang="en-US" sz="1000" kern="100" dirty="0">
              <a:solidFill>
                <a:schemeClr val="bg1"/>
              </a:solidFill>
              <a:uFill>
                <a:solidFill>
                  <a:srgbClr val="000000"/>
                </a:solidFill>
              </a:uFill>
              <a:latin typeface="Politica" panose="02000503000000000000" pitchFamily="2" charset="0"/>
              <a:ea typeface="HYQIHEIX1-45W EXTRALIGHT" pitchFamily="18" charset="-122"/>
              <a:cs typeface="Arial" panose="020B0604020202020204" pitchFamily="34" charset="0"/>
            </a:endParaRPr>
          </a:p>
        </p:txBody>
      </p:sp>
      <p:sp>
        <p:nvSpPr>
          <p:cNvPr id="2" name="Content Placeholder 2"/>
          <p:cNvSpPr>
            <a:spLocks noGrp="1"/>
          </p:cNvSpPr>
          <p:nvPr/>
        </p:nvSpPr>
        <p:spPr>
          <a:xfrm>
            <a:off x="9022715" y="5121063"/>
            <a:ext cx="2342515" cy="1346200"/>
          </a:xfrm>
          <a:prstGeom prst="rect">
            <a:avLst/>
          </a:prstGeom>
        </p:spPr>
        <p:txBody>
          <a:bodyPr vert="horz" lIns="91440" tIns="45720" rIns="91440" bIns="45720" rtlCol="0"/>
          <a:lstStyle>
            <a:lvl1pPr marL="228600" indent="-228600" algn="l" defTabSz="914400" rtl="0" eaLnBrk="1" latinLnBrk="0" hangingPunct="1">
              <a:lnSpc>
                <a:spcPct val="120000"/>
              </a:lnSpc>
              <a:spcBef>
                <a:spcPts val="1000"/>
              </a:spcBef>
              <a:buFont typeface="Arial" panose="020B0604020202020204" pitchFamily="34" charset="0"/>
              <a:buChar char="•"/>
              <a:defRPr lang="zh-CN" altLang="en-US" sz="2400" kern="1200" dirty="0" smtClean="0">
                <a:solidFill>
                  <a:schemeClr val="tx1"/>
                </a:solidFill>
                <a:latin typeface="黑体" panose="02010600030101010101" pitchFamily="49" charset="-122"/>
                <a:ea typeface="黑体" panose="02010600030101010101" pitchFamily="49" charset="-122"/>
                <a:cs typeface="+mj-cs"/>
              </a:defRPr>
            </a:lvl1pPr>
            <a:lvl2pPr marL="685800" indent="-228600" algn="l" defTabSz="914400" rtl="0" eaLnBrk="1" latinLnBrk="0" hangingPunct="1">
              <a:lnSpc>
                <a:spcPct val="120000"/>
              </a:lnSpc>
              <a:spcBef>
                <a:spcPts val="500"/>
              </a:spcBef>
              <a:buFont typeface="Arial" panose="020B0604020202020204" pitchFamily="34" charset="0"/>
              <a:buChar char="•"/>
              <a:defRPr lang="zh-CN" altLang="en-US" sz="2000" kern="1200" dirty="0" smtClean="0">
                <a:solidFill>
                  <a:schemeClr val="tx1"/>
                </a:solidFill>
                <a:latin typeface="黑体" panose="02010600030101010101" pitchFamily="49" charset="-122"/>
                <a:ea typeface="黑体" panose="02010600030101010101" pitchFamily="49" charset="-122"/>
                <a:cs typeface="+mj-cs"/>
              </a:defRPr>
            </a:lvl2pPr>
            <a:lvl3pPr marL="1143000" indent="-228600" algn="l" defTabSz="914400" rtl="0" eaLnBrk="1" latinLnBrk="0" hangingPunct="1">
              <a:lnSpc>
                <a:spcPct val="120000"/>
              </a:lnSpc>
              <a:spcBef>
                <a:spcPts val="500"/>
              </a:spcBef>
              <a:buFont typeface="Arial" panose="020B0604020202020204" pitchFamily="34" charset="0"/>
              <a:buChar char="•"/>
              <a:defRPr lang="zh-CN" altLang="en-US" sz="1800" kern="1200" dirty="0" smtClean="0">
                <a:solidFill>
                  <a:schemeClr val="tx1"/>
                </a:solidFill>
                <a:latin typeface="黑体" panose="02010600030101010101" pitchFamily="49" charset="-122"/>
                <a:ea typeface="黑体" panose="02010600030101010101" pitchFamily="49" charset="-122"/>
                <a:cs typeface="+mj-cs"/>
              </a:defRPr>
            </a:lvl3pPr>
            <a:lvl4pPr marL="1600200" indent="-228600" algn="l" defTabSz="914400" rtl="0" eaLnBrk="1" latinLnBrk="0" hangingPunct="1">
              <a:lnSpc>
                <a:spcPct val="90000"/>
              </a:lnSpc>
              <a:spcBef>
                <a:spcPts val="500"/>
              </a:spcBef>
              <a:buFont typeface="Arial" panose="020B0604020202020204" pitchFamily="34" charset="0"/>
              <a:buChar char="•"/>
              <a:defRPr lang="zh-CN" altLang="en-US" sz="2400" kern="1200" dirty="0" smtClean="0">
                <a:solidFill>
                  <a:schemeClr val="tx1"/>
                </a:solidFill>
                <a:latin typeface="黑体" panose="02010600030101010101" pitchFamily="49" charset="-122"/>
                <a:ea typeface="黑体" panose="02010600030101010101" pitchFamily="49" charset="-122"/>
                <a:cs typeface="+mj-cs"/>
              </a:defRPr>
            </a:lvl4pPr>
            <a:lvl5pPr marL="2057400" indent="-228600" algn="l" defTabSz="914400" rtl="0" eaLnBrk="1" latinLnBrk="0" hangingPunct="1">
              <a:lnSpc>
                <a:spcPct val="90000"/>
              </a:lnSpc>
              <a:spcBef>
                <a:spcPts val="500"/>
              </a:spcBef>
              <a:buFont typeface="Arial" panose="020B0604020202020204" pitchFamily="34" charset="0"/>
              <a:buChar char="•"/>
              <a:defRPr lang="zh-CN" altLang="en-US" sz="2400" kern="1200" dirty="0" smtClean="0">
                <a:solidFill>
                  <a:schemeClr val="tx1"/>
                </a:solidFill>
                <a:latin typeface="黑体" panose="02010600030101010101" pitchFamily="49" charset="-122"/>
                <a:ea typeface="黑体" panose="02010600030101010101" pitchFamily="49" charset="-122"/>
                <a:cs typeface="+mj-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Font typeface="Arial" panose="020B0604020202020204" pitchFamily="34" charset="0"/>
              <a:buNone/>
            </a:pPr>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rPr>
              <a:t>The Rural Doctors Program was awarded the "China Charity Award" in September 2021 and the “Shanghai Charity Award” in December 2022</a:t>
            </a:r>
            <a:endParaRPr altLang="zh-CN" sz="14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pic>
        <p:nvPicPr>
          <p:cNvPr id="4" name="图片 3" descr="乡村医生"/>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568960" y="5022850"/>
            <a:ext cx="2016760" cy="1244600"/>
          </a:xfrm>
          <a:prstGeom prst="rect">
            <a:avLst/>
          </a:prstGeom>
        </p:spPr>
      </p:pic>
      <p:pic>
        <p:nvPicPr>
          <p:cNvPr id="7" name="图片 6" descr="乡村暖冬2"/>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a:xfrm>
            <a:off x="2585720" y="5027930"/>
            <a:ext cx="1926590" cy="1247775"/>
          </a:xfrm>
          <a:prstGeom prst="rect">
            <a:avLst/>
          </a:prstGeom>
        </p:spPr>
      </p:pic>
      <p:pic>
        <p:nvPicPr>
          <p:cNvPr id="8" name="图片 7" descr="AE70B836-BB3D-4CB8-91D7-C2E2C88D2BE6"/>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95800" y="5022850"/>
            <a:ext cx="1878330" cy="1252220"/>
          </a:xfrm>
          <a:prstGeom prst="rect">
            <a:avLst/>
          </a:prstGeom>
        </p:spPr>
      </p:pic>
      <p:pic>
        <p:nvPicPr>
          <p:cNvPr id="6" name="图片 5" descr="复星logo-反白-01"/>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9" name="Title 1">
            <a:extLst>
              <a:ext uri="{FF2B5EF4-FFF2-40B4-BE49-F238E27FC236}">
                <a16:creationId xmlns:a16="http://schemas.microsoft.com/office/drawing/2014/main" id="{6DCB6554-CE05-525D-EF62-8B3100436C2F}"/>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latin typeface="Politica" panose="02000503000000000000" pitchFamily="2" charset="0"/>
                <a:ea typeface="HYQIHEIX1-45W EXTRALIGHT" pitchFamily="18" charset="-122"/>
                <a:cs typeface="Arial" panose="020B0604020202020204" pitchFamily="34" charset="0"/>
              </a:rPr>
              <a:t>RURAL</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DOCTORS</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PROGRAM</a:t>
            </a:r>
            <a:endParaRPr lang="zh-CN" altLang="en-US" sz="3200" b="0" spc="0" dirty="0">
              <a:latin typeface="Politica" panose="02000503000000000000" pitchFamily="2" charset="0"/>
              <a:ea typeface="HYQIHEIX1-45W EXTRALIGHT" pitchFamily="18" charset="-122"/>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33"/>
          <p:cNvPicPr>
            <a:picLocks noChangeAspect="1"/>
          </p:cNvPicPr>
          <p:nvPr/>
        </p:nvPicPr>
        <p:blipFill>
          <a:blip r:embed="rId3"/>
          <a:stretch>
            <a:fillRect/>
          </a:stretch>
        </p:blipFill>
        <p:spPr>
          <a:xfrm>
            <a:off x="5080" y="0"/>
            <a:ext cx="12186920" cy="6858000"/>
          </a:xfrm>
          <a:prstGeom prst="rect">
            <a:avLst/>
          </a:prstGeom>
        </p:spPr>
      </p:pic>
      <p:sp>
        <p:nvSpPr>
          <p:cNvPr id="45" name="矩形 44"/>
          <p:cNvSpPr/>
          <p:nvPr/>
        </p:nvSpPr>
        <p:spPr>
          <a:xfrm rot="10800000">
            <a:off x="5080" y="0"/>
            <a:ext cx="11028680" cy="6857365"/>
          </a:xfrm>
          <a:prstGeom prst="rect">
            <a:avLst/>
          </a:prstGeom>
          <a:gradFill>
            <a:gsLst>
              <a:gs pos="10000">
                <a:srgbClr val="93683D">
                  <a:alpha val="88000"/>
                </a:srgbClr>
              </a:gs>
              <a:gs pos="100000">
                <a:srgbClr val="93683D">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3" name="一个圆顶角并剪去另一个顶角的矩形 42"/>
          <p:cNvSpPr/>
          <p:nvPr/>
        </p:nvSpPr>
        <p:spPr>
          <a:xfrm rot="10800000" flipH="1">
            <a:off x="4527265" y="3939539"/>
            <a:ext cx="3098797" cy="2282081"/>
          </a:xfrm>
          <a:custGeom>
            <a:avLst/>
            <a:gdLst>
              <a:gd name="connsiteX0" fmla="*/ 499229 w 3098797"/>
              <a:gd name="connsiteY0" fmla="*/ 0 h 2995313"/>
              <a:gd name="connsiteX1" fmla="*/ 2909284 w 3098797"/>
              <a:gd name="connsiteY1" fmla="*/ 0 h 2995313"/>
              <a:gd name="connsiteX2" fmla="*/ 3098797 w 3098797"/>
              <a:gd name="connsiteY2" fmla="*/ 189513 h 2995313"/>
              <a:gd name="connsiteX3" fmla="*/ 3098797 w 3098797"/>
              <a:gd name="connsiteY3" fmla="*/ 2995313 h 2995313"/>
              <a:gd name="connsiteX4" fmla="*/ 0 w 3098797"/>
              <a:gd name="connsiteY4" fmla="*/ 2995313 h 2995313"/>
              <a:gd name="connsiteX5" fmla="*/ 0 w 3098797"/>
              <a:gd name="connsiteY5" fmla="*/ 499229 h 2995313"/>
              <a:gd name="connsiteX6" fmla="*/ 499229 w 3098797"/>
              <a:gd name="connsiteY6" fmla="*/ 0 h 2995313"/>
              <a:gd name="connsiteX0-1" fmla="*/ 499229 w 3098797"/>
              <a:gd name="connsiteY0-2" fmla="*/ 0 h 2995313"/>
              <a:gd name="connsiteX1-3" fmla="*/ 2909284 w 3098797"/>
              <a:gd name="connsiteY1-4" fmla="*/ 0 h 2995313"/>
              <a:gd name="connsiteX2-5" fmla="*/ 3098797 w 3098797"/>
              <a:gd name="connsiteY2-6" fmla="*/ 189513 h 2995313"/>
              <a:gd name="connsiteX3-7" fmla="*/ 3098797 w 3098797"/>
              <a:gd name="connsiteY3-8" fmla="*/ 2995313 h 2995313"/>
              <a:gd name="connsiteX4-9" fmla="*/ 0 w 3098797"/>
              <a:gd name="connsiteY4-10" fmla="*/ 2282081 h 2995313"/>
              <a:gd name="connsiteX5-11" fmla="*/ 0 w 3098797"/>
              <a:gd name="connsiteY5-12" fmla="*/ 499229 h 2995313"/>
              <a:gd name="connsiteX6-13" fmla="*/ 499229 w 3098797"/>
              <a:gd name="connsiteY6-14" fmla="*/ 0 h 2995313"/>
              <a:gd name="connsiteX0-15" fmla="*/ 499229 w 3098797"/>
              <a:gd name="connsiteY0-16" fmla="*/ 0 h 2300369"/>
              <a:gd name="connsiteX1-17" fmla="*/ 2909284 w 3098797"/>
              <a:gd name="connsiteY1-18" fmla="*/ 0 h 2300369"/>
              <a:gd name="connsiteX2-19" fmla="*/ 3098797 w 3098797"/>
              <a:gd name="connsiteY2-20" fmla="*/ 189513 h 2300369"/>
              <a:gd name="connsiteX3-21" fmla="*/ 3098797 w 3098797"/>
              <a:gd name="connsiteY3-22" fmla="*/ 2300369 h 2300369"/>
              <a:gd name="connsiteX4-23" fmla="*/ 0 w 3098797"/>
              <a:gd name="connsiteY4-24" fmla="*/ 2282081 h 2300369"/>
              <a:gd name="connsiteX5-25" fmla="*/ 0 w 3098797"/>
              <a:gd name="connsiteY5-26" fmla="*/ 499229 h 2300369"/>
              <a:gd name="connsiteX6-27" fmla="*/ 499229 w 3098797"/>
              <a:gd name="connsiteY6-28" fmla="*/ 0 h 2300369"/>
              <a:gd name="connsiteX0-29" fmla="*/ 499229 w 3098797"/>
              <a:gd name="connsiteY0-30" fmla="*/ 0 h 2282081"/>
              <a:gd name="connsiteX1-31" fmla="*/ 2909284 w 3098797"/>
              <a:gd name="connsiteY1-32" fmla="*/ 0 h 2282081"/>
              <a:gd name="connsiteX2-33" fmla="*/ 3098797 w 3098797"/>
              <a:gd name="connsiteY2-34" fmla="*/ 189513 h 2282081"/>
              <a:gd name="connsiteX3-35" fmla="*/ 3098797 w 3098797"/>
              <a:gd name="connsiteY3-36" fmla="*/ 2099201 h 2282081"/>
              <a:gd name="connsiteX4-37" fmla="*/ 0 w 3098797"/>
              <a:gd name="connsiteY4-38" fmla="*/ 2282081 h 2282081"/>
              <a:gd name="connsiteX5-39" fmla="*/ 0 w 3098797"/>
              <a:gd name="connsiteY5-40" fmla="*/ 499229 h 2282081"/>
              <a:gd name="connsiteX6-41" fmla="*/ 499229 w 3098797"/>
              <a:gd name="connsiteY6-42" fmla="*/ 0 h 2282081"/>
              <a:gd name="connsiteX0-43" fmla="*/ 499229 w 3098797"/>
              <a:gd name="connsiteY0-44" fmla="*/ 0 h 2282081"/>
              <a:gd name="connsiteX1-45" fmla="*/ 2909284 w 3098797"/>
              <a:gd name="connsiteY1-46" fmla="*/ 0 h 2282081"/>
              <a:gd name="connsiteX2-47" fmla="*/ 3098797 w 3098797"/>
              <a:gd name="connsiteY2-48" fmla="*/ 189513 h 2282081"/>
              <a:gd name="connsiteX3-49" fmla="*/ 3098797 w 3098797"/>
              <a:gd name="connsiteY3-50" fmla="*/ 2282081 h 2282081"/>
              <a:gd name="connsiteX4-51" fmla="*/ 0 w 3098797"/>
              <a:gd name="connsiteY4-52" fmla="*/ 2282081 h 2282081"/>
              <a:gd name="connsiteX5-53" fmla="*/ 0 w 3098797"/>
              <a:gd name="connsiteY5-54" fmla="*/ 499229 h 2282081"/>
              <a:gd name="connsiteX6-55" fmla="*/ 499229 w 3098797"/>
              <a:gd name="connsiteY6-56" fmla="*/ 0 h 228208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098797" h="2282081">
                <a:moveTo>
                  <a:pt x="499229" y="0"/>
                </a:moveTo>
                <a:lnTo>
                  <a:pt x="2909284" y="0"/>
                </a:lnTo>
                <a:lnTo>
                  <a:pt x="3098797" y="189513"/>
                </a:lnTo>
                <a:lnTo>
                  <a:pt x="3098797" y="2282081"/>
                </a:lnTo>
                <a:lnTo>
                  <a:pt x="0" y="2282081"/>
                </a:lnTo>
                <a:lnTo>
                  <a:pt x="0" y="499229"/>
                </a:lnTo>
                <a:cubicBezTo>
                  <a:pt x="0" y="223512"/>
                  <a:pt x="223512" y="0"/>
                  <a:pt x="499229" y="0"/>
                </a:cubicBezTo>
                <a:close/>
              </a:path>
            </a:pathLst>
          </a:cu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矩形 22"/>
          <p:cNvSpPr/>
          <p:nvPr/>
        </p:nvSpPr>
        <p:spPr>
          <a:xfrm>
            <a:off x="45719" y="208638"/>
            <a:ext cx="10925839" cy="489838"/>
          </a:xfrm>
          <a:prstGeom prst="rect">
            <a:avLst/>
          </a:prstGeom>
          <a:gradFill>
            <a:gsLst>
              <a:gs pos="34000">
                <a:schemeClr val="bg1">
                  <a:alpha val="0"/>
                </a:schemeClr>
              </a:gs>
              <a:gs pos="85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HYQIHEIX1-45W EXTRALIGHT" pitchFamily="18" charset="-122"/>
              <a:ea typeface="HYQIHEIX1-45W EXTRALIGHT" pitchFamily="18" charset="-122"/>
            </a:endParaRPr>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p:cNvSpPr txBox="1"/>
          <p:nvPr/>
        </p:nvSpPr>
        <p:spPr>
          <a:xfrm>
            <a:off x="647828" y="861875"/>
            <a:ext cx="10369449" cy="307777"/>
          </a:xfrm>
          <a:prstGeom prst="rect">
            <a:avLst/>
          </a:prstGeom>
          <a:noFill/>
        </p:spPr>
        <p:txBody>
          <a:bodyPr wrap="square" rtlCol="0">
            <a:spAutoFit/>
          </a:bodyPr>
          <a:lstStyle/>
          <a:p>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Assisting</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in</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building</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HK" altLang="zh-CN" sz="1400" dirty="0">
                <a:solidFill>
                  <a:schemeClr val="bg1"/>
                </a:solidFill>
                <a:latin typeface="Politica" panose="02000503000000000000" pitchFamily="2" charset="0"/>
                <a:ea typeface="HYQIHEIX1-45W EXTRALIGHT" pitchFamily="18" charset="-122"/>
                <a:cs typeface="Arial" panose="020B0604020202020204" pitchFamily="34" charset="0"/>
              </a:rPr>
              <a:t> a</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“malaria-free</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world”</a:t>
            </a:r>
            <a:endParaRPr lang="zh-CN" altLang="en-US" sz="1400" dirty="0">
              <a:solidFill>
                <a:schemeClr val="bg1"/>
              </a:solidFill>
              <a:latin typeface="HYQIHEIX1-45W EXTRALIGHT" pitchFamily="18" charset="-122"/>
              <a:ea typeface="HYQIHEIX1-45W EXTRALIGHT" pitchFamily="18" charset="-122"/>
            </a:endParaRPr>
          </a:p>
        </p:txBody>
      </p:sp>
      <p:sp>
        <p:nvSpPr>
          <p:cNvPr id="33" name="文本框 32"/>
          <p:cNvSpPr txBox="1"/>
          <p:nvPr/>
        </p:nvSpPr>
        <p:spPr>
          <a:xfrm>
            <a:off x="4319587" y="-1694715"/>
            <a:ext cx="28995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endParaRPr lang="zh-CN" altLang="en-US" spc="300" dirty="0">
              <a:solidFill>
                <a:srgbClr val="92653C"/>
              </a:solidFill>
              <a:latin typeface="Politica" panose="02000503000000000000" pitchFamily="2" charset="0"/>
              <a:ea typeface="HYQIHEIX1-45W EXTRALIGHT" pitchFamily="18" charset="-122"/>
              <a:cs typeface="Arial" panose="020B0604020202020204" pitchFamily="34" charset="0"/>
            </a:endParaRPr>
          </a:p>
        </p:txBody>
      </p:sp>
      <p:sp>
        <p:nvSpPr>
          <p:cNvPr id="17" name="文本框 27"/>
          <p:cNvSpPr txBox="1"/>
          <p:nvPr/>
        </p:nvSpPr>
        <p:spPr>
          <a:xfrm>
            <a:off x="659663" y="1924665"/>
            <a:ext cx="3401486" cy="400110"/>
          </a:xfrm>
          <a:prstGeom prst="rect">
            <a:avLst/>
          </a:prstGeom>
          <a:ln w="12700">
            <a:miter lim="400000"/>
          </a:ln>
        </p:spPr>
        <p:txBody>
          <a:bodyPr wrap="square" lIns="45719" rIns="45719">
            <a:spAutoFit/>
          </a:bodyPr>
          <a:lstStyle>
            <a:lvl1pPr algn="just">
              <a:lnSpc>
                <a:spcPct val="120000"/>
              </a:lnSpc>
              <a:defRPr sz="1600">
                <a:solidFill>
                  <a:srgbClr val="404040"/>
                </a:solidFill>
                <a:latin typeface="微软雅黑"/>
                <a:ea typeface="微软雅黑"/>
                <a:cs typeface="微软雅黑"/>
                <a:sym typeface="微软雅黑"/>
              </a:defRPr>
            </a:lvl1pPr>
          </a:lstStyle>
          <a:p>
            <a:pPr>
              <a:lnSpc>
                <a:spcPct val="100000"/>
              </a:lnSpc>
            </a:pPr>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The number of vials of artesunate for injection (60mg) that Fosun Pharma</a:t>
            </a:r>
          </a:p>
          <a:p>
            <a:pPr>
              <a:lnSpc>
                <a:spcPct val="100000"/>
              </a:lnSpc>
            </a:pPr>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supplied to the global</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market since 2005, according to incomplete statistics</a:t>
            </a:r>
            <a:endParaRPr lang="zh-CN" altLang="en-US" sz="10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22" name="文本框 21"/>
          <p:cNvSpPr txBox="1"/>
          <p:nvPr/>
        </p:nvSpPr>
        <p:spPr>
          <a:xfrm>
            <a:off x="656438" y="1534518"/>
            <a:ext cx="1390952" cy="305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defRPr>
                <a:latin typeface="Century Gothic" panose="020B0502020202020204"/>
                <a:ea typeface="Century Gothic" panose="020B0502020202020204"/>
                <a:cs typeface="Century Gothic" panose="020B0502020202020204"/>
                <a:sym typeface="Century Gothic" panose="020B0502020202020204"/>
              </a:defRPr>
            </a:pPr>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sym typeface="Century Gothic" panose="020B0502020202020204"/>
              </a:rPr>
              <a:t>28</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sym typeface="Century Gothic" panose="020B0502020202020204"/>
              </a:rPr>
              <a:t>0</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sym typeface="Century Gothic" panose="020B0502020202020204"/>
              </a:rPr>
              <a:t> </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sym typeface="Century Gothic" panose="020B0502020202020204"/>
              </a:rPr>
              <a:t>million</a:t>
            </a:r>
            <a:r>
              <a:rPr lang="zh-CN" altLang="en-US" sz="1400" dirty="0">
                <a:solidFill>
                  <a:schemeClr val="bg1"/>
                </a:solidFill>
                <a:latin typeface="Politica" panose="02000503000000000000" pitchFamily="2" charset="0"/>
                <a:ea typeface="HYQIHEIX1-45W EXTRALIGHT" pitchFamily="18" charset="-122"/>
                <a:cs typeface="Arial" panose="020B0604020202020204" pitchFamily="34" charset="0"/>
                <a:sym typeface="Century Gothic" panose="020B0502020202020204"/>
              </a:rPr>
              <a:t> </a:t>
            </a:r>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sym typeface="Century Gothic" panose="020B0502020202020204"/>
              </a:rPr>
              <a:t>+</a:t>
            </a:r>
            <a:endParaRPr lang="zh-CN" altLang="en-US" sz="1400" dirty="0">
              <a:solidFill>
                <a:schemeClr val="bg1"/>
              </a:solidFill>
              <a:latin typeface="Politica" panose="02000503000000000000" pitchFamily="2" charset="0"/>
              <a:ea typeface="HYQIHEIX1-45W EXTRALIGHT" pitchFamily="18" charset="-122"/>
              <a:cs typeface="Arial" panose="020B0604020202020204" pitchFamily="34" charset="0"/>
              <a:sym typeface="Century Gothic" panose="020B0502020202020204"/>
            </a:endParaRPr>
          </a:p>
        </p:txBody>
      </p:sp>
      <p:sp>
        <p:nvSpPr>
          <p:cNvPr id="18" name="文本框 17"/>
          <p:cNvSpPr txBox="1"/>
          <p:nvPr/>
        </p:nvSpPr>
        <p:spPr>
          <a:xfrm>
            <a:off x="4494369" y="1918551"/>
            <a:ext cx="5848049"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The number of patients with severe malaria that </a:t>
            </a:r>
            <a:r>
              <a:rPr lang="en-HK" altLang="zh-CN" sz="1000" dirty="0" err="1">
                <a:solidFill>
                  <a:schemeClr val="bg1"/>
                </a:solidFill>
                <a:latin typeface="Politica" panose="02000503000000000000" pitchFamily="2" charset="0"/>
                <a:ea typeface="HYQIHEIX1-45W EXTRALIGHT" pitchFamily="18" charset="-122"/>
                <a:cs typeface="Arial" panose="020B0604020202020204" pitchFamily="34" charset="0"/>
              </a:rPr>
              <a:t>Artesun</a:t>
            </a:r>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 (artesunate for</a:t>
            </a:r>
          </a:p>
          <a:p>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injection) has saved</a:t>
            </a:r>
          </a:p>
        </p:txBody>
      </p:sp>
      <p:sp>
        <p:nvSpPr>
          <p:cNvPr id="20" name="文本框 19"/>
          <p:cNvSpPr txBox="1"/>
          <p:nvPr/>
        </p:nvSpPr>
        <p:spPr>
          <a:xfrm>
            <a:off x="4500755" y="1520568"/>
            <a:ext cx="1625291" cy="305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rPr>
              <a:t>56</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million</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rPr>
              <a:t>+</a:t>
            </a:r>
            <a:endParaRPr lang="zh-CN" altLang="en-US" sz="14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14" name="文本框 31"/>
          <p:cNvSpPr txBox="1"/>
          <p:nvPr/>
        </p:nvSpPr>
        <p:spPr>
          <a:xfrm>
            <a:off x="4670267" y="4216486"/>
            <a:ext cx="2852678" cy="1857111"/>
          </a:xfrm>
          <a:prstGeom prst="rect">
            <a:avLst/>
          </a:prstGeom>
          <a:ln w="12700">
            <a:miter lim="400000"/>
          </a:ln>
        </p:spPr>
        <p:txBody>
          <a:bodyPr wrap="square" lIns="45719" rIns="45719">
            <a:spAutoFit/>
          </a:bodyPr>
          <a:lstStyle/>
          <a:p>
            <a:pPr algn="just">
              <a:lnSpc>
                <a:spcPct val="150000"/>
              </a:lnSpc>
              <a:defRPr>
                <a:solidFill>
                  <a:srgbClr val="404040"/>
                </a:solidFill>
                <a:latin typeface="微软雅黑"/>
                <a:ea typeface="微软雅黑"/>
                <a:cs typeface="微软雅黑"/>
                <a:sym typeface="微软雅黑"/>
              </a:defRPr>
            </a:pPr>
            <a:r>
              <a:rPr lang="en-US" altLang="zh-TW" sz="1100" i="1" dirty="0">
                <a:solidFill>
                  <a:schemeClr val="bg1"/>
                </a:solidFill>
                <a:latin typeface="HYQIHEIX1-35W THIN" pitchFamily="18" charset="-122"/>
                <a:cs typeface="Arial" panose="020B0604020202020204" pitchFamily="34" charset="0"/>
                <a:sym typeface="微软雅黑"/>
              </a:rPr>
              <a:t>“</a:t>
            </a:r>
            <a:r>
              <a:rPr lang="en-US" altLang="zh-TW" sz="1100" i="1" dirty="0">
                <a:solidFill>
                  <a:schemeClr val="bg1"/>
                </a:solidFill>
                <a:latin typeface="Politica" panose="02000503000000000000" pitchFamily="2" charset="0"/>
                <a:cs typeface="Arial" panose="020B0604020202020204" pitchFamily="34" charset="0"/>
                <a:sym typeface="微软雅黑"/>
              </a:rPr>
              <a:t>We will join forces and work with anti-malaria experts as well</a:t>
            </a:r>
            <a:r>
              <a:rPr lang="zh-TW" altLang="en-US" sz="1100" i="1" dirty="0">
                <a:solidFill>
                  <a:schemeClr val="bg1"/>
                </a:solidFill>
                <a:latin typeface="Politica" panose="02000503000000000000" pitchFamily="2" charset="0"/>
                <a:cs typeface="Arial" panose="020B0604020202020204" pitchFamily="34" charset="0"/>
                <a:sym typeface="微软雅黑"/>
              </a:rPr>
              <a:t> </a:t>
            </a:r>
            <a:r>
              <a:rPr lang="en-US" altLang="zh-TW" sz="1100" i="1" dirty="0">
                <a:solidFill>
                  <a:schemeClr val="bg1"/>
                </a:solidFill>
                <a:latin typeface="Politica" panose="02000503000000000000" pitchFamily="2" charset="0"/>
                <a:cs typeface="Arial" panose="020B0604020202020204" pitchFamily="34" charset="0"/>
                <a:sym typeface="微软雅黑"/>
              </a:rPr>
              <a:t>as other parties to continue to carry out malaria education</a:t>
            </a:r>
            <a:r>
              <a:rPr lang="zh-TW" altLang="en-US" sz="1100" i="1" dirty="0">
                <a:solidFill>
                  <a:schemeClr val="bg1"/>
                </a:solidFill>
                <a:latin typeface="Politica" panose="02000503000000000000" pitchFamily="2" charset="0"/>
                <a:cs typeface="Arial" panose="020B0604020202020204" pitchFamily="34" charset="0"/>
                <a:sym typeface="微软雅黑"/>
              </a:rPr>
              <a:t> </a:t>
            </a:r>
            <a:r>
              <a:rPr lang="en-US" altLang="zh-TW" sz="1100" i="1" dirty="0">
                <a:solidFill>
                  <a:schemeClr val="bg1"/>
                </a:solidFill>
                <a:latin typeface="Politica" panose="02000503000000000000" pitchFamily="2" charset="0"/>
                <a:cs typeface="Arial" panose="020B0604020202020204" pitchFamily="34" charset="0"/>
                <a:sym typeface="微软雅黑"/>
              </a:rPr>
              <a:t>projects for the public and raise the public awareness of malaria</a:t>
            </a:r>
            <a:r>
              <a:rPr lang="zh-TW" altLang="en-US" sz="1100" i="1" dirty="0">
                <a:solidFill>
                  <a:schemeClr val="bg1"/>
                </a:solidFill>
                <a:latin typeface="Politica" panose="02000503000000000000" pitchFamily="2" charset="0"/>
                <a:cs typeface="Arial" panose="020B0604020202020204" pitchFamily="34" charset="0"/>
                <a:sym typeface="微软雅黑"/>
              </a:rPr>
              <a:t> </a:t>
            </a:r>
            <a:r>
              <a:rPr lang="en-US" altLang="zh-TW" sz="1100" i="1" dirty="0">
                <a:solidFill>
                  <a:schemeClr val="bg1"/>
                </a:solidFill>
                <a:latin typeface="Politica" panose="02000503000000000000" pitchFamily="2" charset="0"/>
                <a:cs typeface="Arial" panose="020B0604020202020204" pitchFamily="34" charset="0"/>
                <a:sym typeface="微软雅黑"/>
              </a:rPr>
              <a:t>prevention. We will also actively participate in public health</a:t>
            </a:r>
            <a:r>
              <a:rPr lang="zh-TW" altLang="en-US" sz="1100" i="1" dirty="0">
                <a:solidFill>
                  <a:schemeClr val="bg1"/>
                </a:solidFill>
                <a:latin typeface="Politica" panose="02000503000000000000" pitchFamily="2" charset="0"/>
                <a:cs typeface="Arial" panose="020B0604020202020204" pitchFamily="34" charset="0"/>
                <a:sym typeface="微软雅黑"/>
              </a:rPr>
              <a:t> </a:t>
            </a:r>
            <a:r>
              <a:rPr lang="en-US" altLang="zh-TW" sz="1100" i="1" dirty="0">
                <a:solidFill>
                  <a:schemeClr val="bg1"/>
                </a:solidFill>
                <a:latin typeface="Politica" panose="02000503000000000000" pitchFamily="2" charset="0"/>
                <a:cs typeface="Arial" panose="020B0604020202020204" pitchFamily="34" charset="0"/>
                <a:sym typeface="微软雅黑"/>
              </a:rPr>
              <a:t>improvement and make steady efforts to build a malaria-free</a:t>
            </a:r>
            <a:r>
              <a:rPr lang="zh-TW" altLang="en-US" sz="1100" i="1" dirty="0">
                <a:solidFill>
                  <a:schemeClr val="bg1"/>
                </a:solidFill>
                <a:latin typeface="Politica" panose="02000503000000000000" pitchFamily="2" charset="0"/>
                <a:cs typeface="Arial" panose="020B0604020202020204" pitchFamily="34" charset="0"/>
                <a:sym typeface="微软雅黑"/>
              </a:rPr>
              <a:t> </a:t>
            </a:r>
            <a:r>
              <a:rPr lang="en-US" altLang="zh-TW" sz="1100" i="1" dirty="0">
                <a:solidFill>
                  <a:schemeClr val="bg1"/>
                </a:solidFill>
                <a:latin typeface="Politica" panose="02000503000000000000" pitchFamily="2" charset="0"/>
                <a:cs typeface="Arial" panose="020B0604020202020204" pitchFamily="34" charset="0"/>
                <a:sym typeface="微软雅黑"/>
              </a:rPr>
              <a:t>world.”</a:t>
            </a:r>
            <a:endParaRPr sz="1100" i="1" dirty="0">
              <a:solidFill>
                <a:schemeClr val="bg1"/>
              </a:solidFill>
              <a:latin typeface="Politica" panose="02000503000000000000" pitchFamily="2" charset="0"/>
              <a:cs typeface="Arial" panose="020B0604020202020204" pitchFamily="34" charset="0"/>
              <a:sym typeface="微软雅黑"/>
            </a:endParaRPr>
          </a:p>
          <a:p>
            <a:pPr algn="r">
              <a:lnSpc>
                <a:spcPct val="120000"/>
              </a:lnSpc>
              <a:defRPr>
                <a:solidFill>
                  <a:srgbClr val="404040"/>
                </a:solidFill>
                <a:latin typeface="微软雅黑"/>
                <a:ea typeface="微软雅黑"/>
                <a:cs typeface="微软雅黑"/>
                <a:sym typeface="微软雅黑"/>
              </a:defRPr>
            </a:pPr>
            <a:r>
              <a:rPr lang="en-US" altLang="zh-TW" sz="1100" dirty="0">
                <a:solidFill>
                  <a:schemeClr val="bg1"/>
                </a:solidFill>
                <a:latin typeface="Politica" panose="02000503000000000000" pitchFamily="2" charset="0"/>
                <a:ea typeface="微软雅黑"/>
                <a:cs typeface="Arial" panose="020B0604020202020204" pitchFamily="34" charset="0"/>
                <a:sym typeface="微软雅黑"/>
              </a:rPr>
              <a:t>Guo</a:t>
            </a:r>
            <a:r>
              <a:rPr lang="zh-TW" altLang="en-US" sz="1100" dirty="0">
                <a:solidFill>
                  <a:schemeClr val="bg1"/>
                </a:solidFill>
                <a:latin typeface="Politica" panose="02000503000000000000" pitchFamily="2" charset="0"/>
                <a:ea typeface="微软雅黑"/>
                <a:cs typeface="Arial" panose="020B0604020202020204" pitchFamily="34" charset="0"/>
                <a:sym typeface="微软雅黑"/>
              </a:rPr>
              <a:t> </a:t>
            </a:r>
            <a:r>
              <a:rPr lang="en-US" altLang="zh-TW" sz="1100" dirty="0" err="1">
                <a:solidFill>
                  <a:schemeClr val="bg1"/>
                </a:solidFill>
                <a:latin typeface="Politica" panose="02000503000000000000" pitchFamily="2" charset="0"/>
                <a:ea typeface="微软雅黑"/>
                <a:cs typeface="Arial" panose="020B0604020202020204" pitchFamily="34" charset="0"/>
                <a:sym typeface="微软雅黑"/>
              </a:rPr>
              <a:t>Guangchang</a:t>
            </a:r>
            <a:endParaRPr sz="1100" dirty="0">
              <a:solidFill>
                <a:schemeClr val="bg1"/>
              </a:solidFill>
              <a:latin typeface="Politica" panose="02000503000000000000" pitchFamily="2" charset="0"/>
              <a:ea typeface="微软雅黑"/>
              <a:cs typeface="Arial" panose="020B0604020202020204" pitchFamily="34" charset="0"/>
              <a:sym typeface="微软雅黑"/>
            </a:endParaRPr>
          </a:p>
        </p:txBody>
      </p:sp>
      <p:cxnSp>
        <p:nvCxnSpPr>
          <p:cNvPr id="25" name="直线连接符 24"/>
          <p:cNvCxnSpPr/>
          <p:nvPr/>
        </p:nvCxnSpPr>
        <p:spPr>
          <a:xfrm>
            <a:off x="693014" y="1877570"/>
            <a:ext cx="3401486"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1" name="组合 30"/>
          <p:cNvGrpSpPr/>
          <p:nvPr/>
        </p:nvGrpSpPr>
        <p:grpSpPr>
          <a:xfrm>
            <a:off x="4858049" y="3837463"/>
            <a:ext cx="294968" cy="201589"/>
            <a:chOff x="7654413" y="216524"/>
            <a:chExt cx="221226" cy="270173"/>
          </a:xfrm>
        </p:grpSpPr>
        <p:sp>
          <p:nvSpPr>
            <p:cNvPr id="32" name="圆角矩形 31"/>
            <p:cNvSpPr/>
            <p:nvPr/>
          </p:nvSpPr>
          <p:spPr>
            <a:xfrm>
              <a:off x="7654413"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圆角矩形 37"/>
            <p:cNvSpPr/>
            <p:nvPr/>
          </p:nvSpPr>
          <p:spPr>
            <a:xfrm>
              <a:off x="7801897"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40" name="组合 39"/>
          <p:cNvGrpSpPr/>
          <p:nvPr/>
        </p:nvGrpSpPr>
        <p:grpSpPr>
          <a:xfrm>
            <a:off x="6981816" y="3837463"/>
            <a:ext cx="294968" cy="201589"/>
            <a:chOff x="7654413" y="216524"/>
            <a:chExt cx="221226" cy="270173"/>
          </a:xfrm>
        </p:grpSpPr>
        <p:sp>
          <p:nvSpPr>
            <p:cNvPr id="41" name="圆角矩形 40"/>
            <p:cNvSpPr/>
            <p:nvPr/>
          </p:nvSpPr>
          <p:spPr>
            <a:xfrm>
              <a:off x="7654413"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2" name="圆角矩形 41"/>
            <p:cNvSpPr/>
            <p:nvPr/>
          </p:nvSpPr>
          <p:spPr>
            <a:xfrm>
              <a:off x="7801897" y="216524"/>
              <a:ext cx="73742" cy="2701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4" name="直角三角形 43"/>
          <p:cNvSpPr/>
          <p:nvPr/>
        </p:nvSpPr>
        <p:spPr>
          <a:xfrm rot="10800000" flipH="1">
            <a:off x="7447586" y="6061958"/>
            <a:ext cx="150719" cy="150719"/>
          </a:xfrm>
          <a:prstGeom prst="rtTriangl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6" name="文本框 45"/>
          <p:cNvSpPr txBox="1"/>
          <p:nvPr/>
        </p:nvSpPr>
        <p:spPr>
          <a:xfrm>
            <a:off x="682371" y="2744974"/>
            <a:ext cx="162529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hangingPunct="0"/>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rPr>
              <a:t>175</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million</a:t>
            </a:r>
            <a:endParaRPr lang="zh-CN" altLang="en-US" sz="14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47" name="文本框 46"/>
          <p:cNvSpPr txBox="1"/>
          <p:nvPr/>
        </p:nvSpPr>
        <p:spPr>
          <a:xfrm>
            <a:off x="654946" y="3135122"/>
            <a:ext cx="3427163"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The number of children in high malaria transmission African countries benefited</a:t>
            </a:r>
          </a:p>
          <a:p>
            <a:pPr algn="just"/>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from SPAQ-CO ®</a:t>
            </a:r>
            <a:r>
              <a:rPr lang="en-HK" altLang="zh-CN" sz="1000" dirty="0" err="1">
                <a:solidFill>
                  <a:schemeClr val="bg1"/>
                </a:solidFill>
                <a:latin typeface="Politica" panose="02000503000000000000" pitchFamily="2" charset="0"/>
                <a:ea typeface="HYQIHEIX1-45W EXTRALIGHT" pitchFamily="18" charset="-122"/>
                <a:cs typeface="Arial" panose="020B0604020202020204" pitchFamily="34" charset="0"/>
              </a:rPr>
              <a:t>Disp</a:t>
            </a:r>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 a malaria prevention drug for children which was prequalified</a:t>
            </a:r>
            <a:r>
              <a:rPr lang="zh-TW" altLang="en-US" sz="10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HK" altLang="zh-CN" sz="1000" dirty="0">
                <a:solidFill>
                  <a:schemeClr val="bg1"/>
                </a:solidFill>
                <a:latin typeface="Politica" panose="02000503000000000000" pitchFamily="2" charset="0"/>
                <a:ea typeface="HYQIHEIX1-45W EXTRALIGHT" pitchFamily="18" charset="-122"/>
                <a:cs typeface="Arial" panose="020B0604020202020204" pitchFamily="34" charset="0"/>
              </a:rPr>
              <a:t>by the </a:t>
            </a:r>
            <a:r>
              <a:rPr lang="en-US" altLang="zh-TW" sz="1000" dirty="0">
                <a:solidFill>
                  <a:schemeClr val="bg1"/>
                </a:solidFill>
                <a:latin typeface="Politica" panose="02000503000000000000" pitchFamily="2" charset="0"/>
                <a:ea typeface="HYQIHEIX1-45W EXTRALIGHT" pitchFamily="18" charset="-122"/>
                <a:cs typeface="Arial" panose="020B0604020202020204" pitchFamily="34" charset="0"/>
              </a:rPr>
              <a:t>WHO</a:t>
            </a:r>
            <a:endParaRPr lang="en-US" altLang="zh-CN" sz="1000" dirty="0">
              <a:solidFill>
                <a:schemeClr val="bg1"/>
              </a:solidFill>
              <a:latin typeface="Politica" panose="02000503000000000000" pitchFamily="2" charset="0"/>
              <a:ea typeface="HYQIHEIX1-45W EXTRALIGHT" pitchFamily="18" charset="-122"/>
              <a:cs typeface="Arial" panose="020B0604020202020204" pitchFamily="34" charset="0"/>
            </a:endParaRPr>
          </a:p>
        </p:txBody>
      </p:sp>
      <p:cxnSp>
        <p:nvCxnSpPr>
          <p:cNvPr id="51" name="直线连接符 50"/>
          <p:cNvCxnSpPr/>
          <p:nvPr/>
        </p:nvCxnSpPr>
        <p:spPr>
          <a:xfrm>
            <a:off x="4519043" y="1871456"/>
            <a:ext cx="3401486"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2" name="直线连接符 51"/>
          <p:cNvCxnSpPr/>
          <p:nvPr/>
        </p:nvCxnSpPr>
        <p:spPr>
          <a:xfrm>
            <a:off x="728944" y="3088027"/>
            <a:ext cx="3401486"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3" name="图片 2" descr="青蒿琥酯Artesun®"/>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59765" y="4062095"/>
            <a:ext cx="3708400" cy="2383155"/>
          </a:xfrm>
          <a:prstGeom prst="rect">
            <a:avLst/>
          </a:prstGeom>
        </p:spPr>
      </p:pic>
      <p:pic>
        <p:nvPicPr>
          <p:cNvPr id="5" name="图片 4" descr="复星logo-反白-0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2" name="Title 1">
            <a:extLst>
              <a:ext uri="{FF2B5EF4-FFF2-40B4-BE49-F238E27FC236}">
                <a16:creationId xmlns:a16="http://schemas.microsoft.com/office/drawing/2014/main" id="{D14445C4-FF62-F5A7-A6BF-C48FB1F22C69}"/>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US" altLang="zh-TW" sz="3200" b="0" spc="0" dirty="0">
                <a:latin typeface="Politica" panose="02000503000000000000" pitchFamily="2" charset="0"/>
                <a:ea typeface="HYQIHEIX1-45W EXTRALIGHT" pitchFamily="18" charset="-122"/>
                <a:cs typeface="Arial" panose="020B0604020202020204" pitchFamily="34" charset="0"/>
              </a:rPr>
              <a:t>FIGHT</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AGAINST</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MALARIA</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IN</a:t>
            </a:r>
            <a:r>
              <a:rPr lang="zh-TW" altLang="en-US" sz="3200" b="0" spc="0" dirty="0">
                <a:latin typeface="Politica" panose="02000503000000000000" pitchFamily="2" charset="0"/>
                <a:ea typeface="HYQIHEIX1-45W EXTRALIGHT" pitchFamily="18" charset="-122"/>
                <a:cs typeface="Arial" panose="020B0604020202020204" pitchFamily="34" charset="0"/>
              </a:rPr>
              <a:t> </a:t>
            </a:r>
            <a:r>
              <a:rPr lang="en-US" altLang="zh-TW" sz="3200" b="0" spc="0" dirty="0">
                <a:latin typeface="Politica" panose="02000503000000000000" pitchFamily="2" charset="0"/>
                <a:ea typeface="HYQIHEIX1-45W EXTRALIGHT" pitchFamily="18" charset="-122"/>
                <a:cs typeface="Arial" panose="020B0604020202020204" pitchFamily="34" charset="0"/>
              </a:rPr>
              <a:t>AFRICA</a:t>
            </a:r>
            <a:endParaRPr lang="zh-CN" altLang="en-US" sz="3200" b="0" spc="0" dirty="0">
              <a:latin typeface="Politica" panose="02000503000000000000" pitchFamily="2" charset="0"/>
              <a:ea typeface="HYQIHEIX1-45W EXTRALIGHT" pitchFamily="18" charset="-122"/>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3" cstate="email"/>
          <a:srcRect/>
          <a:stretch>
            <a:fillRect/>
          </a:stretch>
        </p:blipFill>
        <p:spPr>
          <a:xfrm>
            <a:off x="0" y="0"/>
            <a:ext cx="12192000" cy="6858000"/>
          </a:xfrm>
          <a:prstGeom prst="rect">
            <a:avLst/>
          </a:prstGeom>
        </p:spPr>
      </p:pic>
      <p:sp>
        <p:nvSpPr>
          <p:cNvPr id="57" name="矩形 56"/>
          <p:cNvSpPr/>
          <p:nvPr/>
        </p:nvSpPr>
        <p:spPr>
          <a:xfrm rot="10800000" flipH="1">
            <a:off x="0" y="0"/>
            <a:ext cx="12192000" cy="6858000"/>
          </a:xfrm>
          <a:prstGeom prst="rect">
            <a:avLst/>
          </a:prstGeom>
          <a:gradFill flip="none" rotWithShape="1">
            <a:gsLst>
              <a:gs pos="0">
                <a:srgbClr val="93683D">
                  <a:alpha val="0"/>
                </a:srgbClr>
              </a:gs>
              <a:gs pos="100000">
                <a:srgbClr val="93683D">
                  <a:alpha val="77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矩形 22"/>
          <p:cNvSpPr/>
          <p:nvPr/>
        </p:nvSpPr>
        <p:spPr>
          <a:xfrm>
            <a:off x="45719" y="99215"/>
            <a:ext cx="9545896" cy="884131"/>
          </a:xfrm>
          <a:prstGeom prst="rect">
            <a:avLst/>
          </a:prstGeom>
          <a:gradFill>
            <a:gsLst>
              <a:gs pos="12000">
                <a:schemeClr val="bg1">
                  <a:alpha val="0"/>
                </a:schemeClr>
              </a:gs>
              <a:gs pos="33000">
                <a:schemeClr val="bg1">
                  <a:alpha val="8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HYQIHEIX1-45W EXTRALIGHT" pitchFamily="18" charset="-122"/>
              <a:ea typeface="HYQIHEIX1-45W EXTRALIGHT" pitchFamily="18" charset="-122"/>
            </a:endParaRPr>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文本框 20"/>
          <p:cNvSpPr txBox="1"/>
          <p:nvPr/>
        </p:nvSpPr>
        <p:spPr>
          <a:xfrm>
            <a:off x="660263" y="1299590"/>
            <a:ext cx="10369449" cy="307777"/>
          </a:xfrm>
          <a:prstGeom prst="rect">
            <a:avLst/>
          </a:prstGeom>
          <a:noFill/>
        </p:spPr>
        <p:txBody>
          <a:bodyPr wrap="square" rtlCol="0">
            <a:spAutoFit/>
          </a:bodyPr>
          <a:lstStyle/>
          <a:p>
            <a:r>
              <a:rPr lang="en-HK" altLang="zh-CN" sz="1400" kern="0" dirty="0">
                <a:solidFill>
                  <a:schemeClr val="bg1"/>
                </a:solidFill>
                <a:latin typeface="Politica" panose="02000503000000000000" pitchFamily="2" charset="0"/>
                <a:cs typeface="Arial" panose="020B0604020202020204" pitchFamily="34" charset="0"/>
                <a:sym typeface="微软雅黑"/>
              </a:rPr>
              <a:t>Slow therapy for chronic disease to hold on to the good memories</a:t>
            </a:r>
            <a:endParaRPr lang="zh-CN" altLang="en-US" sz="1400" kern="0" dirty="0">
              <a:solidFill>
                <a:schemeClr val="bg1"/>
              </a:solidFill>
              <a:latin typeface="Politica" panose="02000503000000000000" pitchFamily="2" charset="0"/>
              <a:cs typeface="Arial" panose="020B0604020202020204" pitchFamily="34" charset="0"/>
              <a:sym typeface="微软雅黑"/>
            </a:endParaRPr>
          </a:p>
        </p:txBody>
      </p:sp>
      <p:sp>
        <p:nvSpPr>
          <p:cNvPr id="28" name="矩形 27"/>
          <p:cNvSpPr/>
          <p:nvPr/>
        </p:nvSpPr>
        <p:spPr>
          <a:xfrm>
            <a:off x="668523" y="1703738"/>
            <a:ext cx="5234777" cy="701089"/>
          </a:xfrm>
          <a:prstGeom prst="rect">
            <a:avLst/>
          </a:prstGeom>
        </p:spPr>
        <p:txBody>
          <a:bodyPr wrap="square">
            <a:spAutoFit/>
          </a:bodyPr>
          <a:lstStyle/>
          <a:p>
            <a:pPr algn="just">
              <a:lnSpc>
                <a:spcPct val="150000"/>
              </a:lnSpc>
            </a:pPr>
            <a:r>
              <a:rPr lang="en-HK" altLang="zh-CN" sz="1400" kern="0" dirty="0">
                <a:solidFill>
                  <a:schemeClr val="bg1"/>
                </a:solidFill>
                <a:latin typeface="Politica" panose="02000503000000000000" pitchFamily="2" charset="0"/>
                <a:cs typeface="Arial" panose="020B0604020202020204" pitchFamily="34" charset="0"/>
              </a:rPr>
              <a:t>Fosun Foundation cooperated with the Neurology Department of </a:t>
            </a:r>
            <a:r>
              <a:rPr lang="en-HK" altLang="zh-CN" sz="1400" kern="0" dirty="0" err="1">
                <a:solidFill>
                  <a:schemeClr val="bg1"/>
                </a:solidFill>
                <a:latin typeface="Politica" panose="02000503000000000000" pitchFamily="2" charset="0"/>
                <a:cs typeface="Arial" panose="020B0604020202020204" pitchFamily="34" charset="0"/>
              </a:rPr>
              <a:t>Ruijin</a:t>
            </a:r>
            <a:r>
              <a:rPr lang="en-HK" altLang="zh-CN" sz="1400" kern="0" dirty="0">
                <a:solidFill>
                  <a:schemeClr val="bg1"/>
                </a:solidFill>
                <a:latin typeface="Politica" panose="02000503000000000000" pitchFamily="2" charset="0"/>
                <a:cs typeface="Arial" panose="020B0604020202020204" pitchFamily="34" charset="0"/>
              </a:rPr>
              <a:t> Hospital to jointly launch “Tai Chi Anti-Parkinson’s Disease” and “Tai Chi for Delaying Alzheimer’s Disease”</a:t>
            </a:r>
            <a:endParaRPr lang="zh-CN" altLang="en-US" sz="1400" kern="0" dirty="0">
              <a:solidFill>
                <a:schemeClr val="bg1"/>
              </a:solidFill>
              <a:latin typeface="Politica" panose="02000503000000000000" pitchFamily="2" charset="0"/>
              <a:cs typeface="Arial" panose="020B0604020202020204" pitchFamily="34" charset="0"/>
            </a:endParaRPr>
          </a:p>
        </p:txBody>
      </p:sp>
      <p:sp>
        <p:nvSpPr>
          <p:cNvPr id="17" name="圆角矩形 24"/>
          <p:cNvSpPr/>
          <p:nvPr/>
        </p:nvSpPr>
        <p:spPr>
          <a:xfrm>
            <a:off x="7265670" y="851535"/>
            <a:ext cx="3718560" cy="1568450"/>
          </a:xfrm>
          <a:prstGeom prst="roundRect">
            <a:avLst>
              <a:gd name="adj" fmla="val 11864"/>
            </a:avLst>
          </a:prstGeom>
          <a:gradFill>
            <a:gsLst>
              <a:gs pos="0">
                <a:srgbClr val="93683D">
                  <a:alpha val="0"/>
                </a:srgbClr>
              </a:gs>
              <a:gs pos="100000">
                <a:srgbClr val="93683D"/>
              </a:gs>
            </a:gsLst>
            <a:lin ang="16200000" scaled="0"/>
          </a:gradFill>
          <a:ln w="31750">
            <a:gradFill>
              <a:gsLst>
                <a:gs pos="0">
                  <a:schemeClr val="accent1">
                    <a:lumMod val="5000"/>
                    <a:lumOff val="95000"/>
                    <a:alpha val="0"/>
                  </a:schemeClr>
                </a:gs>
                <a:gs pos="100000">
                  <a:schemeClr val="bg1"/>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Politica" panose="02000503000000000000" pitchFamily="2" charset="0"/>
              <a:ea typeface="HYQIHEIX1-45W EXTRALIGHT" pitchFamily="18" charset="-122"/>
            </a:endParaRPr>
          </a:p>
        </p:txBody>
      </p:sp>
      <p:sp>
        <p:nvSpPr>
          <p:cNvPr id="18" name="矩形 17"/>
          <p:cNvSpPr/>
          <p:nvPr/>
        </p:nvSpPr>
        <p:spPr>
          <a:xfrm>
            <a:off x="7637145" y="851535"/>
            <a:ext cx="2933065" cy="3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44" name="文本框 43"/>
          <p:cNvSpPr txBox="1"/>
          <p:nvPr/>
        </p:nvSpPr>
        <p:spPr>
          <a:xfrm>
            <a:off x="7311391" y="2342113"/>
            <a:ext cx="3699510" cy="553998"/>
          </a:xfrm>
          <a:prstGeom prst="rect">
            <a:avLst/>
          </a:prstGeom>
          <a:noFill/>
        </p:spPr>
        <p:txBody>
          <a:bodyPr wrap="square" rtlCol="0">
            <a:spAutoFit/>
          </a:bodyPr>
          <a:lstStyle/>
          <a:p>
            <a:pPr algn="ctr"/>
            <a:r>
              <a:rPr lang="en-CA" altLang="zh-CN" sz="1000" dirty="0">
                <a:solidFill>
                  <a:srgbClr val="FFFFFF"/>
                </a:solidFill>
                <a:latin typeface="Politica" panose="02000503000000000000" pitchFamily="2" charset="0"/>
                <a:ea typeface="HYQIHEIX1-45W EXTRALIGHT" pitchFamily="18" charset="-122"/>
              </a:rPr>
              <a:t>In 2018, the research article titled “Reduction of HIP2 expression causes motor function impairment and increased vulnerability to dopaminergic degeneration in Parkinson’s disease models” was published in </a:t>
            </a:r>
            <a:r>
              <a:rPr lang="en-CA" altLang="zh-CN" sz="1000" i="1" dirty="0">
                <a:solidFill>
                  <a:srgbClr val="FFFFFF"/>
                </a:solidFill>
                <a:latin typeface="Politica" panose="02000503000000000000" pitchFamily="2" charset="0"/>
                <a:ea typeface="HYQIHEIX1-45W EXTRALIGHT" pitchFamily="18" charset="-122"/>
              </a:rPr>
              <a:t>Cell Death &amp; Disease</a:t>
            </a:r>
            <a:endParaRPr lang="zh-CN" altLang="en-US" sz="1000" dirty="0">
              <a:solidFill>
                <a:srgbClr val="FFFFFF"/>
              </a:solidFill>
              <a:latin typeface="Politica" panose="02000503000000000000" pitchFamily="2" charset="0"/>
              <a:ea typeface="HYQIHEIX1-45W EXTRALIGHT" pitchFamily="18" charset="-122"/>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a:ext>
            </a:extLst>
          </a:blip>
          <a:srcRect t="8291" r="615" b="3582"/>
          <a:stretch>
            <a:fillRect/>
          </a:stretch>
        </p:blipFill>
        <p:spPr>
          <a:xfrm>
            <a:off x="7950835" y="932815"/>
            <a:ext cx="2348230" cy="1405890"/>
          </a:xfrm>
          <a:prstGeom prst="rect">
            <a:avLst/>
          </a:prstGeom>
        </p:spPr>
      </p:pic>
      <p:sp>
        <p:nvSpPr>
          <p:cNvPr id="11" name="圆角矩形 24"/>
          <p:cNvSpPr/>
          <p:nvPr/>
        </p:nvSpPr>
        <p:spPr>
          <a:xfrm>
            <a:off x="7292340" y="2874010"/>
            <a:ext cx="3718560" cy="1568450"/>
          </a:xfrm>
          <a:prstGeom prst="roundRect">
            <a:avLst>
              <a:gd name="adj" fmla="val 11864"/>
            </a:avLst>
          </a:prstGeom>
          <a:gradFill>
            <a:gsLst>
              <a:gs pos="0">
                <a:srgbClr val="93683D">
                  <a:alpha val="0"/>
                </a:srgbClr>
              </a:gs>
              <a:gs pos="100000">
                <a:srgbClr val="93683D"/>
              </a:gs>
            </a:gsLst>
            <a:lin ang="16200000" scaled="0"/>
          </a:gradFill>
          <a:ln w="31750">
            <a:gradFill>
              <a:gsLst>
                <a:gs pos="0">
                  <a:schemeClr val="accent1">
                    <a:lumMod val="5000"/>
                    <a:lumOff val="95000"/>
                    <a:alpha val="0"/>
                  </a:schemeClr>
                </a:gs>
                <a:gs pos="100000">
                  <a:schemeClr val="bg1"/>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Politica" panose="02000503000000000000" pitchFamily="2" charset="0"/>
              <a:ea typeface="HYQIHEIX1-45W EXTRALIGHT" pitchFamily="18" charset="-122"/>
            </a:endParaRPr>
          </a:p>
        </p:txBody>
      </p:sp>
      <p:sp>
        <p:nvSpPr>
          <p:cNvPr id="12" name="矩形 11"/>
          <p:cNvSpPr/>
          <p:nvPr/>
        </p:nvSpPr>
        <p:spPr>
          <a:xfrm>
            <a:off x="7663815" y="2874010"/>
            <a:ext cx="2933065" cy="3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14" name="文本框 13"/>
          <p:cNvSpPr txBox="1"/>
          <p:nvPr/>
        </p:nvSpPr>
        <p:spPr>
          <a:xfrm>
            <a:off x="7292340" y="4321898"/>
            <a:ext cx="3718560" cy="553998"/>
          </a:xfrm>
          <a:prstGeom prst="rect">
            <a:avLst/>
          </a:prstGeom>
          <a:noFill/>
        </p:spPr>
        <p:txBody>
          <a:bodyPr wrap="square" rtlCol="0">
            <a:spAutoFit/>
          </a:bodyPr>
          <a:lstStyle/>
          <a:p>
            <a:pPr algn="ctr"/>
            <a:r>
              <a:rPr lang="en-HK" altLang="zh-CN" sz="1000" dirty="0">
                <a:solidFill>
                  <a:srgbClr val="FFFFFF"/>
                </a:solidFill>
                <a:latin typeface="Politica" panose="02000503000000000000" pitchFamily="2" charset="0"/>
                <a:ea typeface="HYQIHEIX1-45W EXTRALIGHT" pitchFamily="18" charset="-122"/>
              </a:rPr>
              <a:t>In February 2022, the research article titled “Mechanisms of motor symptom improvement by long-term Tai Chi training in Parkinson’s disease patients” was published in </a:t>
            </a:r>
            <a:r>
              <a:rPr lang="en-HK" altLang="zh-CN" sz="1000" i="1" dirty="0">
                <a:solidFill>
                  <a:srgbClr val="FFFFFF"/>
                </a:solidFill>
                <a:latin typeface="Politica" panose="02000503000000000000" pitchFamily="2" charset="0"/>
                <a:ea typeface="HYQIHEIX1-45W EXTRALIGHT" pitchFamily="18" charset="-122"/>
              </a:rPr>
              <a:t>Translational Neurodegeneration</a:t>
            </a:r>
            <a:endParaRPr lang="zh-CN" altLang="en-US" sz="1000" dirty="0">
              <a:solidFill>
                <a:srgbClr val="FFFFFF"/>
              </a:solidFill>
              <a:latin typeface="Politica" panose="02000503000000000000" pitchFamily="2" charset="0"/>
              <a:ea typeface="HYQIHEIX1-45W EXTRALIGHT" pitchFamily="18" charset="-122"/>
            </a:endParaRPr>
          </a:p>
        </p:txBody>
      </p:sp>
      <p:pic>
        <p:nvPicPr>
          <p:cNvPr id="16" name="图片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62265" y="2965450"/>
            <a:ext cx="2336800" cy="1358265"/>
          </a:xfrm>
          <a:prstGeom prst="rect">
            <a:avLst/>
          </a:prstGeom>
        </p:spPr>
      </p:pic>
      <p:sp>
        <p:nvSpPr>
          <p:cNvPr id="22" name="圆角矩形 24"/>
          <p:cNvSpPr/>
          <p:nvPr/>
        </p:nvSpPr>
        <p:spPr>
          <a:xfrm>
            <a:off x="7311390" y="4857115"/>
            <a:ext cx="3718560" cy="1568450"/>
          </a:xfrm>
          <a:prstGeom prst="roundRect">
            <a:avLst>
              <a:gd name="adj" fmla="val 11864"/>
            </a:avLst>
          </a:prstGeom>
          <a:gradFill>
            <a:gsLst>
              <a:gs pos="0">
                <a:srgbClr val="93683D">
                  <a:alpha val="0"/>
                </a:srgbClr>
              </a:gs>
              <a:gs pos="100000">
                <a:srgbClr val="93683D"/>
              </a:gs>
            </a:gsLst>
            <a:lin ang="16200000" scaled="0"/>
          </a:gradFill>
          <a:ln w="31750">
            <a:gradFill>
              <a:gsLst>
                <a:gs pos="0">
                  <a:schemeClr val="accent1">
                    <a:lumMod val="5000"/>
                    <a:lumOff val="95000"/>
                    <a:alpha val="0"/>
                  </a:schemeClr>
                </a:gs>
                <a:gs pos="100000">
                  <a:schemeClr val="bg1"/>
                </a:gs>
              </a:gsLst>
              <a:lin ang="162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400" dirty="0">
              <a:solidFill>
                <a:srgbClr val="93683D"/>
              </a:solidFill>
              <a:latin typeface="Politica" panose="02000503000000000000" pitchFamily="2" charset="0"/>
              <a:ea typeface="HYQIHEIX1-45W EXTRALIGHT" pitchFamily="18" charset="-122"/>
            </a:endParaRPr>
          </a:p>
        </p:txBody>
      </p:sp>
      <p:sp>
        <p:nvSpPr>
          <p:cNvPr id="29" name="矩形 28"/>
          <p:cNvSpPr/>
          <p:nvPr/>
        </p:nvSpPr>
        <p:spPr>
          <a:xfrm>
            <a:off x="7682865" y="4871085"/>
            <a:ext cx="2933065" cy="3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bg1"/>
              </a:solidFill>
            </a:endParaRPr>
          </a:p>
        </p:txBody>
      </p:sp>
      <p:sp>
        <p:nvSpPr>
          <p:cNvPr id="30" name="文本框 29"/>
          <p:cNvSpPr txBox="1"/>
          <p:nvPr/>
        </p:nvSpPr>
        <p:spPr>
          <a:xfrm>
            <a:off x="7328808" y="6348797"/>
            <a:ext cx="3718322" cy="553998"/>
          </a:xfrm>
          <a:prstGeom prst="rect">
            <a:avLst/>
          </a:prstGeom>
          <a:noFill/>
        </p:spPr>
        <p:txBody>
          <a:bodyPr wrap="square" rtlCol="0">
            <a:spAutoFit/>
          </a:bodyPr>
          <a:lstStyle/>
          <a:p>
            <a:pPr algn="ctr"/>
            <a:r>
              <a:rPr lang="en-HK" altLang="zh-CN" sz="1000" dirty="0">
                <a:solidFill>
                  <a:srgbClr val="FFFFFF"/>
                </a:solidFill>
                <a:latin typeface="Politica" panose="02000503000000000000" pitchFamily="2" charset="0"/>
                <a:ea typeface="HYQIHEIX1-45W EXTRALIGHT" pitchFamily="18" charset="-122"/>
              </a:rPr>
              <a:t>In March 2022, the research article titled “Tai Chi enhances cognitive training effects on delaying cognitive decline in mild cognitive impairment” was published in </a:t>
            </a:r>
            <a:r>
              <a:rPr lang="en-HK" altLang="zh-CN" sz="1000" i="1" dirty="0">
                <a:solidFill>
                  <a:srgbClr val="FFFFFF"/>
                </a:solidFill>
                <a:latin typeface="Politica" panose="02000503000000000000" pitchFamily="2" charset="0"/>
                <a:ea typeface="HYQIHEIX1-45W EXTRALIGHT" pitchFamily="18" charset="-122"/>
              </a:rPr>
              <a:t>Alzheimer's &amp; Dementia</a:t>
            </a:r>
            <a:endParaRPr lang="zh-CN" altLang="en-US" sz="1000" dirty="0">
              <a:solidFill>
                <a:srgbClr val="FFFFFF"/>
              </a:solidFill>
              <a:latin typeface="Politica" panose="02000503000000000000" pitchFamily="2" charset="0"/>
              <a:ea typeface="HYQIHEIX1-45W EXTRALIGHT" pitchFamily="18" charset="-122"/>
            </a:endParaRPr>
          </a:p>
        </p:txBody>
      </p:sp>
      <p:pic>
        <p:nvPicPr>
          <p:cNvPr id="32" name="图片 3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33055" y="4940935"/>
            <a:ext cx="2366010" cy="1428750"/>
          </a:xfrm>
          <a:prstGeom prst="rect">
            <a:avLst/>
          </a:prstGeom>
        </p:spPr>
      </p:pic>
      <p:sp>
        <p:nvSpPr>
          <p:cNvPr id="2" name="文本框 1"/>
          <p:cNvSpPr txBox="1"/>
          <p:nvPr/>
        </p:nvSpPr>
        <p:spPr>
          <a:xfrm>
            <a:off x="668928" y="4789229"/>
            <a:ext cx="1394267" cy="400110"/>
          </a:xfrm>
          <a:prstGeom prst="rect">
            <a:avLst/>
          </a:prstGeom>
          <a:noFill/>
        </p:spPr>
        <p:txBody>
          <a:bodyPr wrap="square" rtlCol="0">
            <a:spAutoFit/>
          </a:bodyPr>
          <a:lstStyle/>
          <a:p>
            <a:r>
              <a:rPr lang="en-CA" altLang="zh-CN" sz="1000" dirty="0">
                <a:solidFill>
                  <a:schemeClr val="bg1"/>
                </a:solidFill>
                <a:latin typeface="Politica" panose="02000503000000000000" pitchFamily="2" charset="0"/>
                <a:ea typeface="HYQIHEIX1-45W EXTRALIGHT" pitchFamily="18" charset="-122"/>
              </a:rPr>
              <a:t>Patients with Alzheimer’s disease served</a:t>
            </a:r>
            <a:endParaRPr kumimoji="1" lang="zh-CN" altLang="en-US" sz="1000" dirty="0">
              <a:solidFill>
                <a:schemeClr val="bg1"/>
              </a:solidFill>
            </a:endParaRPr>
          </a:p>
        </p:txBody>
      </p:sp>
      <p:sp>
        <p:nvSpPr>
          <p:cNvPr id="3" name="文本框 2"/>
          <p:cNvSpPr txBox="1"/>
          <p:nvPr/>
        </p:nvSpPr>
        <p:spPr>
          <a:xfrm>
            <a:off x="668928" y="4413738"/>
            <a:ext cx="320922" cy="307777"/>
          </a:xfrm>
          <a:prstGeom prst="rect">
            <a:avLst/>
          </a:prstGeom>
          <a:noFill/>
        </p:spPr>
        <p:txBody>
          <a:bodyPr wrap="none" rtlCol="0">
            <a:spAutoFit/>
          </a:bodyPr>
          <a:lstStyle/>
          <a:p>
            <a:r>
              <a:rPr lang="en-US" altLang="zh-CN" sz="1400" dirty="0">
                <a:solidFill>
                  <a:schemeClr val="bg1"/>
                </a:solidFill>
                <a:latin typeface="Politica" panose="02000503000000000000" pitchFamily="2" charset="0"/>
                <a:ea typeface="HYQIHEIX1-45W EXTRALIGHT" pitchFamily="18" charset="-122"/>
              </a:rPr>
              <a:t>53</a:t>
            </a:r>
            <a:endParaRPr kumimoji="1" lang="zh-CN" altLang="en-US" sz="1400" dirty="0">
              <a:solidFill>
                <a:schemeClr val="bg1"/>
              </a:solidFill>
              <a:latin typeface="Politica" panose="02000503000000000000" pitchFamily="2" charset="0"/>
              <a:ea typeface="HYQIHEIX1-45W EXTRALIGHT" pitchFamily="18" charset="-122"/>
            </a:endParaRPr>
          </a:p>
        </p:txBody>
      </p:sp>
      <p:sp>
        <p:nvSpPr>
          <p:cNvPr id="7" name="文本框 6"/>
          <p:cNvSpPr txBox="1"/>
          <p:nvPr/>
        </p:nvSpPr>
        <p:spPr>
          <a:xfrm>
            <a:off x="2065813" y="4768731"/>
            <a:ext cx="2037737" cy="246221"/>
          </a:xfrm>
          <a:prstGeom prst="rect">
            <a:avLst/>
          </a:prstGeom>
          <a:noFill/>
        </p:spPr>
        <p:txBody>
          <a:bodyPr wrap="none" rtlCol="0">
            <a:spAutoFit/>
          </a:bodyPr>
          <a:lstStyle/>
          <a:p>
            <a:r>
              <a:rPr kumimoji="1" lang="en-CA" altLang="zh-CN" sz="1000" dirty="0">
                <a:solidFill>
                  <a:schemeClr val="bg1"/>
                </a:solidFill>
                <a:latin typeface="Politica" panose="02000503000000000000" pitchFamily="2" charset="0"/>
                <a:ea typeface="HYQIHEIX1-45W EXTRALIGHT" pitchFamily="18" charset="-122"/>
              </a:rPr>
              <a:t>Tai chi charitable course organized (offline)</a:t>
            </a:r>
            <a:endParaRPr kumimoji="1" lang="zh-CN" altLang="en-US" sz="1000" dirty="0">
              <a:solidFill>
                <a:schemeClr val="bg1"/>
              </a:solidFill>
            </a:endParaRPr>
          </a:p>
        </p:txBody>
      </p:sp>
      <p:sp>
        <p:nvSpPr>
          <p:cNvPr id="8" name="文本框 7"/>
          <p:cNvSpPr txBox="1"/>
          <p:nvPr/>
        </p:nvSpPr>
        <p:spPr>
          <a:xfrm>
            <a:off x="2065813" y="4393240"/>
            <a:ext cx="817853" cy="307777"/>
          </a:xfrm>
          <a:prstGeom prst="rect">
            <a:avLst/>
          </a:prstGeom>
          <a:noFill/>
        </p:spPr>
        <p:txBody>
          <a:bodyPr wrap="none" rtlCol="0">
            <a:spAutoFit/>
          </a:bodyPr>
          <a:lstStyle/>
          <a:p>
            <a:r>
              <a:rPr lang="en-US" altLang="zh-CN" sz="1400" dirty="0">
                <a:solidFill>
                  <a:schemeClr val="bg1"/>
                </a:solidFill>
                <a:latin typeface="Politica" panose="02000503000000000000" pitchFamily="2" charset="0"/>
                <a:ea typeface="HYQIHEIX1-45W EXTRALIGHT" pitchFamily="18" charset="-122"/>
              </a:rPr>
              <a:t>167.5 hours</a:t>
            </a:r>
            <a:endParaRPr kumimoji="1" lang="zh-CN" altLang="en-US" sz="1400" dirty="0">
              <a:solidFill>
                <a:schemeClr val="bg1"/>
              </a:solidFill>
              <a:latin typeface="Politica" panose="02000503000000000000" pitchFamily="2" charset="0"/>
              <a:ea typeface="HYQIHEIX1-45W EXTRALIGHT" pitchFamily="18" charset="-122"/>
            </a:endParaRPr>
          </a:p>
        </p:txBody>
      </p:sp>
      <p:sp>
        <p:nvSpPr>
          <p:cNvPr id="9" name="文本框 8"/>
          <p:cNvSpPr txBox="1"/>
          <p:nvPr/>
        </p:nvSpPr>
        <p:spPr>
          <a:xfrm>
            <a:off x="668928" y="6101028"/>
            <a:ext cx="1045479" cy="246221"/>
          </a:xfrm>
          <a:prstGeom prst="rect">
            <a:avLst/>
          </a:prstGeom>
          <a:noFill/>
        </p:spPr>
        <p:txBody>
          <a:bodyPr wrap="none" rtlCol="0">
            <a:spAutoFit/>
          </a:bodyPr>
          <a:lstStyle/>
          <a:p>
            <a:r>
              <a:rPr lang="en-CA" altLang="zh-CN" sz="1000" dirty="0">
                <a:solidFill>
                  <a:schemeClr val="bg1"/>
                </a:solidFill>
                <a:latin typeface="Politica" panose="02000503000000000000" pitchFamily="2" charset="0"/>
                <a:ea typeface="HYQIHEIX1-45W EXTRALIGHT" pitchFamily="18" charset="-122"/>
              </a:rPr>
              <a:t>Communities served</a:t>
            </a:r>
            <a:endParaRPr kumimoji="1" lang="zh-CN" altLang="en-US" sz="1000" dirty="0">
              <a:solidFill>
                <a:schemeClr val="bg1"/>
              </a:solidFill>
            </a:endParaRPr>
          </a:p>
        </p:txBody>
      </p:sp>
      <p:sp>
        <p:nvSpPr>
          <p:cNvPr id="10" name="文本框 9"/>
          <p:cNvSpPr txBox="1"/>
          <p:nvPr/>
        </p:nvSpPr>
        <p:spPr>
          <a:xfrm>
            <a:off x="668928" y="5725537"/>
            <a:ext cx="250390" cy="307777"/>
          </a:xfrm>
          <a:prstGeom prst="rect">
            <a:avLst/>
          </a:prstGeom>
          <a:noFill/>
        </p:spPr>
        <p:txBody>
          <a:bodyPr wrap="none" rtlCol="0">
            <a:spAutoFit/>
          </a:bodyPr>
          <a:lstStyle/>
          <a:p>
            <a:r>
              <a:rPr lang="en-US" altLang="zh-CN" sz="1400" dirty="0">
                <a:solidFill>
                  <a:schemeClr val="bg1"/>
                </a:solidFill>
                <a:latin typeface="Politica" panose="02000503000000000000" pitchFamily="2" charset="0"/>
                <a:ea typeface="HYQIHEIX1-45W EXTRALIGHT" pitchFamily="18" charset="-122"/>
              </a:rPr>
              <a:t>5</a:t>
            </a:r>
            <a:endParaRPr kumimoji="1" lang="zh-CN" altLang="en-US" sz="1400" dirty="0">
              <a:solidFill>
                <a:schemeClr val="bg1"/>
              </a:solidFill>
              <a:latin typeface="Politica" panose="02000503000000000000" pitchFamily="2" charset="0"/>
              <a:ea typeface="HYQIHEIX1-45W EXTRALIGHT" pitchFamily="18" charset="-122"/>
            </a:endParaRPr>
          </a:p>
        </p:txBody>
      </p:sp>
      <p:sp>
        <p:nvSpPr>
          <p:cNvPr id="15" name="文本框 14"/>
          <p:cNvSpPr txBox="1"/>
          <p:nvPr/>
        </p:nvSpPr>
        <p:spPr>
          <a:xfrm>
            <a:off x="2087216" y="6101028"/>
            <a:ext cx="866323" cy="246221"/>
          </a:xfrm>
          <a:prstGeom prst="rect">
            <a:avLst/>
          </a:prstGeom>
          <a:noFill/>
        </p:spPr>
        <p:txBody>
          <a:bodyPr wrap="square" rtlCol="0">
            <a:spAutoFit/>
          </a:bodyPr>
          <a:lstStyle/>
          <a:p>
            <a:r>
              <a:rPr lang="en-CA" altLang="zh-CN" sz="1000" dirty="0">
                <a:solidFill>
                  <a:schemeClr val="bg1"/>
                </a:solidFill>
                <a:latin typeface="Politica" panose="02000503000000000000" pitchFamily="2" charset="0"/>
                <a:ea typeface="HYQIHEIX1-45W EXTRALIGHT" pitchFamily="18" charset="-122"/>
              </a:rPr>
              <a:t>Elders served</a:t>
            </a:r>
            <a:endParaRPr kumimoji="1" lang="zh-CN" altLang="en-US" sz="1000" dirty="0">
              <a:solidFill>
                <a:schemeClr val="bg1"/>
              </a:solidFill>
            </a:endParaRPr>
          </a:p>
        </p:txBody>
      </p:sp>
      <p:sp>
        <p:nvSpPr>
          <p:cNvPr id="19" name="文本框 18"/>
          <p:cNvSpPr txBox="1"/>
          <p:nvPr/>
        </p:nvSpPr>
        <p:spPr>
          <a:xfrm>
            <a:off x="2087216" y="5725537"/>
            <a:ext cx="683151" cy="306705"/>
          </a:xfrm>
          <a:prstGeom prst="rect">
            <a:avLst/>
          </a:prstGeom>
          <a:noFill/>
        </p:spPr>
        <p:txBody>
          <a:bodyPr wrap="square" rtlCol="0">
            <a:spAutoFit/>
          </a:bodyPr>
          <a:lstStyle/>
          <a:p>
            <a:r>
              <a:rPr lang="en-US" altLang="zh-CN" sz="1400" dirty="0">
                <a:solidFill>
                  <a:schemeClr val="bg1"/>
                </a:solidFill>
                <a:latin typeface="Politica" panose="02000503000000000000" pitchFamily="2" charset="0"/>
                <a:ea typeface="HYQIHEIX1-45W EXTRALIGHT" pitchFamily="18" charset="-122"/>
              </a:rPr>
              <a:t>147</a:t>
            </a:r>
            <a:endParaRPr kumimoji="1" lang="zh-CN" altLang="en-US" sz="1400" dirty="0">
              <a:solidFill>
                <a:schemeClr val="bg1"/>
              </a:solidFill>
              <a:latin typeface="Politica" panose="02000503000000000000" pitchFamily="2" charset="0"/>
              <a:ea typeface="HYQIHEIX1-45W EXTRALIGHT" pitchFamily="18" charset="-122"/>
            </a:endParaRPr>
          </a:p>
        </p:txBody>
      </p:sp>
      <p:sp>
        <p:nvSpPr>
          <p:cNvPr id="20" name="文本框 19"/>
          <p:cNvSpPr txBox="1"/>
          <p:nvPr/>
        </p:nvSpPr>
        <p:spPr>
          <a:xfrm>
            <a:off x="3036475" y="6097438"/>
            <a:ext cx="1221069" cy="251260"/>
          </a:xfrm>
          <a:prstGeom prst="rect">
            <a:avLst/>
          </a:prstGeom>
          <a:noFill/>
        </p:spPr>
        <p:txBody>
          <a:bodyPr wrap="square" rtlCol="0">
            <a:noAutofit/>
          </a:bodyPr>
          <a:lstStyle/>
          <a:p>
            <a:r>
              <a:rPr lang="en-US" altLang="zh-TW" sz="1000" dirty="0">
                <a:solidFill>
                  <a:schemeClr val="bg1"/>
                </a:solidFill>
                <a:latin typeface="Politica" panose="02000503000000000000" pitchFamily="2" charset="0"/>
              </a:rPr>
              <a:t>Participants</a:t>
            </a:r>
            <a:endParaRPr lang="zh-CN" altLang="en-US" sz="1000" dirty="0">
              <a:solidFill>
                <a:schemeClr val="bg1"/>
              </a:solidFill>
              <a:latin typeface="Politica" panose="02000503000000000000" pitchFamily="2" charset="0"/>
            </a:endParaRPr>
          </a:p>
        </p:txBody>
      </p:sp>
      <p:sp>
        <p:nvSpPr>
          <p:cNvPr id="24" name="文本框 23"/>
          <p:cNvSpPr txBox="1"/>
          <p:nvPr/>
        </p:nvSpPr>
        <p:spPr>
          <a:xfrm>
            <a:off x="4674708" y="5733740"/>
            <a:ext cx="660898" cy="306705"/>
          </a:xfrm>
          <a:prstGeom prst="rect">
            <a:avLst/>
          </a:prstGeom>
          <a:noFill/>
        </p:spPr>
        <p:txBody>
          <a:bodyPr wrap="square" rtlCol="0">
            <a:spAutoFit/>
          </a:bodyPr>
          <a:lstStyle/>
          <a:p>
            <a:r>
              <a:rPr lang="en-US" altLang="zh-CN" sz="1400" dirty="0">
                <a:solidFill>
                  <a:schemeClr val="bg1"/>
                </a:solidFill>
                <a:latin typeface="Politica" panose="02000503000000000000" pitchFamily="2" charset="0"/>
                <a:ea typeface="HYQIHEIX1-45W EXTRALIGHT" pitchFamily="18" charset="-122"/>
              </a:rPr>
              <a:t>88</a:t>
            </a:r>
            <a:endParaRPr kumimoji="1" lang="zh-CN" altLang="en-US" sz="1400" dirty="0">
              <a:solidFill>
                <a:schemeClr val="bg1"/>
              </a:solidFill>
              <a:latin typeface="Politica" panose="02000503000000000000" pitchFamily="2" charset="0"/>
              <a:ea typeface="HYQIHEIX1-45W EXTRALIGHT" pitchFamily="18" charset="-122"/>
            </a:endParaRPr>
          </a:p>
        </p:txBody>
      </p:sp>
      <p:sp>
        <p:nvSpPr>
          <p:cNvPr id="25" name="文本框 24"/>
          <p:cNvSpPr txBox="1"/>
          <p:nvPr/>
        </p:nvSpPr>
        <p:spPr>
          <a:xfrm>
            <a:off x="668928" y="3901081"/>
            <a:ext cx="3340979" cy="369332"/>
          </a:xfrm>
          <a:prstGeom prst="rect">
            <a:avLst/>
          </a:prstGeom>
          <a:noFill/>
        </p:spPr>
        <p:txBody>
          <a:bodyPr wrap="none" rtlCol="0">
            <a:spAutoFit/>
          </a:bodyPr>
          <a:lstStyle/>
          <a:p>
            <a:pPr lvl="0"/>
            <a:r>
              <a:rPr lang="en-HK" altLang="zh-CN" kern="0" dirty="0">
                <a:solidFill>
                  <a:schemeClr val="bg1"/>
                </a:solidFill>
                <a:latin typeface="Politica" panose="02000503000000000000" pitchFamily="2" charset="0"/>
                <a:cs typeface="Arial" panose="020B0604020202020204" pitchFamily="34" charset="0"/>
                <a:sym typeface="Century Gothic" panose="020B0502020202020204"/>
              </a:rPr>
              <a:t>TAI CHI FOR DELAYING ALZHEIMER’S DISEASE</a:t>
            </a:r>
          </a:p>
        </p:txBody>
      </p:sp>
      <p:sp>
        <p:nvSpPr>
          <p:cNvPr id="31" name="文本框 30"/>
          <p:cNvSpPr txBox="1"/>
          <p:nvPr/>
        </p:nvSpPr>
        <p:spPr>
          <a:xfrm>
            <a:off x="668928" y="5213730"/>
            <a:ext cx="4104009" cy="369332"/>
          </a:xfrm>
          <a:prstGeom prst="rect">
            <a:avLst/>
          </a:prstGeom>
          <a:noFill/>
        </p:spPr>
        <p:txBody>
          <a:bodyPr wrap="none" rtlCol="0">
            <a:spAutoFit/>
          </a:bodyPr>
          <a:lstStyle/>
          <a:p>
            <a:pPr lvl="0"/>
            <a:r>
              <a:rPr lang="en-CA" altLang="zh-CN" kern="0" dirty="0">
                <a:solidFill>
                  <a:schemeClr val="bg1"/>
                </a:solidFill>
                <a:latin typeface="Politica" panose="02000503000000000000" pitchFamily="2" charset="0"/>
                <a:cs typeface="Arial" panose="020B0604020202020204" pitchFamily="34" charset="0"/>
              </a:rPr>
              <a:t>COMMUNITY TAI CHI VOLUNTEER INSTRUCTOR TRAINING</a:t>
            </a:r>
            <a:endParaRPr lang="zh-CN" altLang="en-US" kern="0" dirty="0">
              <a:solidFill>
                <a:schemeClr val="bg1"/>
              </a:solidFill>
              <a:latin typeface="Politica" panose="02000503000000000000" pitchFamily="2" charset="0"/>
              <a:cs typeface="Arial" panose="020B0604020202020204" pitchFamily="34" charset="0"/>
            </a:endParaRPr>
          </a:p>
        </p:txBody>
      </p:sp>
      <p:cxnSp>
        <p:nvCxnSpPr>
          <p:cNvPr id="33" name="直线连接符 76"/>
          <p:cNvCxnSpPr/>
          <p:nvPr/>
        </p:nvCxnSpPr>
        <p:spPr>
          <a:xfrm>
            <a:off x="768678" y="4721515"/>
            <a:ext cx="4956961"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4" name="直线连接符 78"/>
          <p:cNvCxnSpPr/>
          <p:nvPr/>
        </p:nvCxnSpPr>
        <p:spPr>
          <a:xfrm>
            <a:off x="768678" y="6029724"/>
            <a:ext cx="4956961"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直线连接符 82"/>
          <p:cNvCxnSpPr/>
          <p:nvPr/>
        </p:nvCxnSpPr>
        <p:spPr>
          <a:xfrm>
            <a:off x="768678" y="4276945"/>
            <a:ext cx="49569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线连接符 83"/>
          <p:cNvCxnSpPr/>
          <p:nvPr/>
        </p:nvCxnSpPr>
        <p:spPr>
          <a:xfrm>
            <a:off x="768678" y="5601251"/>
            <a:ext cx="49569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701774" y="3420156"/>
            <a:ext cx="1791774" cy="400110"/>
          </a:xfrm>
          <a:prstGeom prst="rect">
            <a:avLst/>
          </a:prstGeom>
          <a:noFill/>
        </p:spPr>
        <p:txBody>
          <a:bodyPr wrap="square" rtlCol="0">
            <a:spAutoFit/>
          </a:bodyPr>
          <a:lstStyle/>
          <a:p>
            <a:r>
              <a:rPr lang="en-US" altLang="zh-CN" sz="1000" dirty="0">
                <a:solidFill>
                  <a:schemeClr val="bg1"/>
                </a:solidFill>
                <a:latin typeface="Politica" panose="02000503000000000000" pitchFamily="2" charset="0"/>
              </a:rPr>
              <a:t>Patients with Parkinson’s</a:t>
            </a:r>
          </a:p>
          <a:p>
            <a:r>
              <a:rPr lang="en-US" altLang="zh-CN" sz="1000" dirty="0">
                <a:solidFill>
                  <a:schemeClr val="bg1"/>
                </a:solidFill>
                <a:latin typeface="Politica" panose="02000503000000000000" pitchFamily="2" charset="0"/>
              </a:rPr>
              <a:t>disease served since 2015</a:t>
            </a:r>
            <a:endParaRPr kumimoji="1" lang="zh-CN" altLang="en-US" sz="1000" dirty="0">
              <a:solidFill>
                <a:schemeClr val="bg1"/>
              </a:solidFill>
              <a:latin typeface="HYQIHEIX1-35W THIN" pitchFamily="18" charset="-122"/>
              <a:ea typeface="HYQIHEIX1-35W THIN" pitchFamily="18" charset="-122"/>
            </a:endParaRPr>
          </a:p>
        </p:txBody>
      </p:sp>
      <p:sp>
        <p:nvSpPr>
          <p:cNvPr id="38" name="文本框 37"/>
          <p:cNvSpPr txBox="1"/>
          <p:nvPr/>
        </p:nvSpPr>
        <p:spPr>
          <a:xfrm>
            <a:off x="2072005" y="3416935"/>
            <a:ext cx="661670" cy="284480"/>
          </a:xfrm>
          <a:prstGeom prst="rect">
            <a:avLst/>
          </a:prstGeom>
          <a:noFill/>
        </p:spPr>
        <p:txBody>
          <a:bodyPr wrap="square" rtlCol="0">
            <a:noAutofit/>
          </a:bodyPr>
          <a:lstStyle/>
          <a:p>
            <a:r>
              <a:rPr lang="en-CA" altLang="zh-CN" sz="1000" dirty="0">
                <a:solidFill>
                  <a:schemeClr val="bg1"/>
                </a:solidFill>
                <a:latin typeface="Politica" panose="02000503000000000000" pitchFamily="2" charset="0"/>
              </a:rPr>
              <a:t>Offline</a:t>
            </a:r>
            <a:endParaRPr lang="zh-CN" altLang="en-US" sz="1000" dirty="0">
              <a:solidFill>
                <a:schemeClr val="bg1"/>
              </a:solidFill>
              <a:latin typeface="Politica" panose="02000503000000000000" pitchFamily="2" charset="0"/>
            </a:endParaRPr>
          </a:p>
        </p:txBody>
      </p:sp>
      <p:sp>
        <p:nvSpPr>
          <p:cNvPr id="39" name="文本框 38"/>
          <p:cNvSpPr txBox="1"/>
          <p:nvPr/>
        </p:nvSpPr>
        <p:spPr>
          <a:xfrm>
            <a:off x="2070071" y="3059031"/>
            <a:ext cx="1446992" cy="306705"/>
          </a:xfrm>
          <a:prstGeom prst="rect">
            <a:avLst/>
          </a:prstGeom>
          <a:noFill/>
        </p:spPr>
        <p:txBody>
          <a:bodyPr wrap="square" rtlCol="0">
            <a:spAutoFit/>
          </a:bodyPr>
          <a:lstStyle/>
          <a:p>
            <a:r>
              <a:rPr lang="en-US" altLang="zh-CN" sz="1400" dirty="0">
                <a:solidFill>
                  <a:schemeClr val="bg1"/>
                </a:solidFill>
                <a:latin typeface="Politica" panose="02000503000000000000" pitchFamily="2" charset="0"/>
              </a:rPr>
              <a:t>3144 hours</a:t>
            </a:r>
            <a:endParaRPr kumimoji="1" lang="zh-CN" altLang="en-US" sz="1400" dirty="0">
              <a:solidFill>
                <a:schemeClr val="bg1"/>
              </a:solidFill>
              <a:latin typeface="HYQIHEIX1-35W THIN" pitchFamily="18" charset="-122"/>
              <a:ea typeface="HYQIHEIX1-35W THIN" pitchFamily="18" charset="-122"/>
            </a:endParaRPr>
          </a:p>
        </p:txBody>
      </p:sp>
      <p:sp>
        <p:nvSpPr>
          <p:cNvPr id="40" name="文本框 39"/>
          <p:cNvSpPr txBox="1"/>
          <p:nvPr/>
        </p:nvSpPr>
        <p:spPr>
          <a:xfrm>
            <a:off x="3173572" y="3059031"/>
            <a:ext cx="1156946" cy="271041"/>
          </a:xfrm>
          <a:prstGeom prst="rect">
            <a:avLst/>
          </a:prstGeom>
          <a:noFill/>
        </p:spPr>
        <p:txBody>
          <a:bodyPr wrap="square" rtlCol="0">
            <a:noAutofit/>
          </a:bodyPr>
          <a:lstStyle/>
          <a:p>
            <a:r>
              <a:rPr lang="en-US" altLang="zh-CN" sz="1400" dirty="0">
                <a:solidFill>
                  <a:schemeClr val="bg1"/>
                </a:solidFill>
                <a:latin typeface="Politica" panose="02000503000000000000" pitchFamily="2" charset="0"/>
                <a:ea typeface="HYQIHEIX1-35W THIN" pitchFamily="18" charset="-122"/>
              </a:rPr>
              <a:t>945.5</a:t>
            </a:r>
            <a:r>
              <a:rPr lang="en-US" altLang="zh-CN" sz="1400" dirty="0">
                <a:solidFill>
                  <a:schemeClr val="bg1"/>
                </a:solidFill>
                <a:latin typeface="Politica" panose="02000503000000000000" pitchFamily="2" charset="0"/>
              </a:rPr>
              <a:t> hours</a:t>
            </a:r>
            <a:endParaRPr kumimoji="1" lang="zh-CN" altLang="en-US" sz="1400" dirty="0">
              <a:solidFill>
                <a:schemeClr val="bg1"/>
              </a:solidFill>
              <a:latin typeface="HYQIHEIX1-35W THIN" pitchFamily="18" charset="-122"/>
              <a:ea typeface="HYQIHEIX1-35W THIN" pitchFamily="18" charset="-122"/>
            </a:endParaRPr>
          </a:p>
        </p:txBody>
      </p:sp>
      <p:sp>
        <p:nvSpPr>
          <p:cNvPr id="41" name="文本框 40"/>
          <p:cNvSpPr txBox="1"/>
          <p:nvPr/>
        </p:nvSpPr>
        <p:spPr>
          <a:xfrm>
            <a:off x="671830" y="3058902"/>
            <a:ext cx="1236345" cy="306705"/>
          </a:xfrm>
          <a:prstGeom prst="rect">
            <a:avLst/>
          </a:prstGeom>
          <a:noFill/>
        </p:spPr>
        <p:txBody>
          <a:bodyPr wrap="square" rtlCol="0">
            <a:spAutoFit/>
          </a:bodyPr>
          <a:lstStyle/>
          <a:p>
            <a:r>
              <a:rPr lang="en-US" altLang="zh-CN" sz="1400" dirty="0">
                <a:solidFill>
                  <a:schemeClr val="bg1"/>
                </a:solidFill>
                <a:latin typeface="Politica" panose="02000503000000000000" pitchFamily="2" charset="0"/>
                <a:ea typeface="HYQIHEIX1-45W EXTRALIGHT" pitchFamily="18" charset="-122"/>
              </a:rPr>
              <a:t>520</a:t>
            </a:r>
            <a:endParaRPr lang="zh-CN" altLang="en-US" sz="1000" dirty="0">
              <a:solidFill>
                <a:schemeClr val="bg1"/>
              </a:solidFill>
              <a:latin typeface="HYQIHEIX1-35W THIN" pitchFamily="18" charset="-122"/>
              <a:ea typeface="HYQIHEIX1-35W THIN" pitchFamily="18" charset="-122"/>
            </a:endParaRPr>
          </a:p>
        </p:txBody>
      </p:sp>
      <p:sp>
        <p:nvSpPr>
          <p:cNvPr id="42" name="文本框 41"/>
          <p:cNvSpPr txBox="1"/>
          <p:nvPr/>
        </p:nvSpPr>
        <p:spPr>
          <a:xfrm>
            <a:off x="2951480" y="3420110"/>
            <a:ext cx="762000" cy="271145"/>
          </a:xfrm>
          <a:prstGeom prst="rect">
            <a:avLst/>
          </a:prstGeom>
          <a:noFill/>
        </p:spPr>
        <p:txBody>
          <a:bodyPr wrap="square" rtlCol="0">
            <a:noAutofit/>
          </a:bodyPr>
          <a:lstStyle/>
          <a:p>
            <a:r>
              <a:rPr lang="zh-CN" altLang="en-US" sz="1000" dirty="0">
                <a:solidFill>
                  <a:schemeClr val="bg1"/>
                </a:solidFill>
                <a:latin typeface="HYQIHEIX1-35W THIN" pitchFamily="18" charset="-122"/>
                <a:ea typeface="HYQIHEIX1-35W THIN" pitchFamily="18" charset="-122"/>
              </a:rPr>
              <a:t>       </a:t>
            </a:r>
            <a:r>
              <a:rPr lang="en-CA" altLang="zh-CN" sz="1000" dirty="0">
                <a:solidFill>
                  <a:schemeClr val="bg1"/>
                </a:solidFill>
                <a:latin typeface="Politica" panose="02000503000000000000" pitchFamily="2" charset="0"/>
              </a:rPr>
              <a:t>Online</a:t>
            </a:r>
            <a:endParaRPr lang="zh-CN" altLang="en-US" sz="1000" dirty="0">
              <a:solidFill>
                <a:schemeClr val="bg1"/>
              </a:solidFill>
              <a:latin typeface="Politica" panose="02000503000000000000" pitchFamily="2" charset="0"/>
            </a:endParaRPr>
          </a:p>
        </p:txBody>
      </p:sp>
      <p:sp>
        <p:nvSpPr>
          <p:cNvPr id="43" name="文本框 42"/>
          <p:cNvSpPr txBox="1"/>
          <p:nvPr/>
        </p:nvSpPr>
        <p:spPr>
          <a:xfrm>
            <a:off x="4436545" y="3078526"/>
            <a:ext cx="1412416" cy="306705"/>
          </a:xfrm>
          <a:prstGeom prst="rect">
            <a:avLst/>
          </a:prstGeom>
          <a:noFill/>
        </p:spPr>
        <p:txBody>
          <a:bodyPr wrap="square" rtlCol="0">
            <a:spAutoFit/>
          </a:bodyPr>
          <a:lstStyle/>
          <a:p>
            <a:r>
              <a:rPr lang="en-US" altLang="zh-CN" sz="1400" dirty="0">
                <a:solidFill>
                  <a:schemeClr val="bg1"/>
                </a:solidFill>
                <a:latin typeface="Politica" panose="02000503000000000000" pitchFamily="2" charset="0"/>
                <a:ea typeface="HYQIHEIX1-35W THIN" pitchFamily="18" charset="-122"/>
              </a:rPr>
              <a:t>23491</a:t>
            </a:r>
            <a:endParaRPr kumimoji="1" lang="zh-CN" altLang="en-US" sz="1400" dirty="0">
              <a:solidFill>
                <a:schemeClr val="bg1"/>
              </a:solidFill>
              <a:latin typeface="HYQIHEIX1-35W THIN" pitchFamily="18" charset="-122"/>
              <a:ea typeface="HYQIHEIX1-35W THIN" pitchFamily="18" charset="-122"/>
            </a:endParaRPr>
          </a:p>
        </p:txBody>
      </p:sp>
      <p:sp>
        <p:nvSpPr>
          <p:cNvPr id="45" name="文本框 44"/>
          <p:cNvSpPr txBox="1"/>
          <p:nvPr/>
        </p:nvSpPr>
        <p:spPr>
          <a:xfrm>
            <a:off x="4436545" y="3416981"/>
            <a:ext cx="1412416" cy="246221"/>
          </a:xfrm>
          <a:prstGeom prst="rect">
            <a:avLst/>
          </a:prstGeom>
          <a:noFill/>
        </p:spPr>
        <p:txBody>
          <a:bodyPr wrap="square" rtlCol="0">
            <a:spAutoFit/>
          </a:bodyPr>
          <a:lstStyle/>
          <a:p>
            <a:r>
              <a:rPr lang="en-US" altLang="zh-TW" sz="1000" dirty="0">
                <a:solidFill>
                  <a:schemeClr val="bg1"/>
                </a:solidFill>
                <a:latin typeface="Politica" panose="02000503000000000000" pitchFamily="2" charset="0"/>
              </a:rPr>
              <a:t>Participants</a:t>
            </a:r>
            <a:r>
              <a:rPr lang="zh-TW" altLang="en-US" sz="1000" dirty="0">
                <a:solidFill>
                  <a:schemeClr val="bg1"/>
                </a:solidFill>
                <a:latin typeface="Politica" panose="02000503000000000000" pitchFamily="2" charset="0"/>
              </a:rPr>
              <a:t> </a:t>
            </a:r>
            <a:r>
              <a:rPr lang="en-US" altLang="zh-TW" sz="1000" dirty="0">
                <a:solidFill>
                  <a:schemeClr val="bg1"/>
                </a:solidFill>
                <a:latin typeface="Politica" panose="02000503000000000000" pitchFamily="2" charset="0"/>
              </a:rPr>
              <a:t>online</a:t>
            </a:r>
            <a:endParaRPr lang="zh-CN" altLang="en-US" sz="1000" dirty="0">
              <a:solidFill>
                <a:schemeClr val="bg1"/>
              </a:solidFill>
              <a:latin typeface="Politica" panose="02000503000000000000" pitchFamily="2" charset="0"/>
            </a:endParaRPr>
          </a:p>
        </p:txBody>
      </p:sp>
      <p:cxnSp>
        <p:nvCxnSpPr>
          <p:cNvPr id="55" name="直线连接符 81"/>
          <p:cNvCxnSpPr/>
          <p:nvPr/>
        </p:nvCxnSpPr>
        <p:spPr>
          <a:xfrm>
            <a:off x="767408" y="2988734"/>
            <a:ext cx="495696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654958" y="2632598"/>
            <a:ext cx="2759089" cy="369332"/>
          </a:xfrm>
          <a:prstGeom prst="rect">
            <a:avLst/>
          </a:prstGeom>
          <a:noFill/>
        </p:spPr>
        <p:txBody>
          <a:bodyPr wrap="none" rtlCol="0">
            <a:spAutoFit/>
          </a:bodyPr>
          <a:lstStyle/>
          <a:p>
            <a:r>
              <a:rPr lang="en-HK" altLang="zh-CN" kern="0" dirty="0">
                <a:solidFill>
                  <a:schemeClr val="bg1"/>
                </a:solidFill>
                <a:latin typeface="Politica" panose="02000503000000000000" pitchFamily="2" charset="0"/>
                <a:cs typeface="Arial" panose="020B0604020202020204" pitchFamily="34" charset="0"/>
              </a:rPr>
              <a:t>TAI CHI ANTI-PARKINSON</a:t>
            </a:r>
            <a:r>
              <a:rPr lang="en-US" altLang="zh-TW" kern="0" dirty="0">
                <a:solidFill>
                  <a:schemeClr val="bg1"/>
                </a:solidFill>
                <a:latin typeface="Politica" panose="02000503000000000000" pitchFamily="2" charset="0"/>
                <a:cs typeface="Arial" panose="020B0604020202020204" pitchFamily="34" charset="0"/>
              </a:rPr>
              <a:t>’</a:t>
            </a:r>
            <a:r>
              <a:rPr lang="en-HK" altLang="zh-CN" kern="0" dirty="0">
                <a:solidFill>
                  <a:schemeClr val="bg1"/>
                </a:solidFill>
                <a:latin typeface="Politica" panose="02000503000000000000" pitchFamily="2" charset="0"/>
                <a:cs typeface="Arial" panose="020B0604020202020204" pitchFamily="34" charset="0"/>
              </a:rPr>
              <a:t>S DISEASE</a:t>
            </a:r>
            <a:endParaRPr lang="en-US" altLang="zh-CN" kern="0" dirty="0">
              <a:solidFill>
                <a:schemeClr val="bg1"/>
              </a:solidFill>
              <a:latin typeface="Politica" panose="02000503000000000000" pitchFamily="2" charset="0"/>
              <a:cs typeface="Arial" panose="020B0604020202020204" pitchFamily="34" charset="0"/>
            </a:endParaRPr>
          </a:p>
        </p:txBody>
      </p:sp>
      <p:cxnSp>
        <p:nvCxnSpPr>
          <p:cNvPr id="63" name="直线连接符 87"/>
          <p:cNvCxnSpPr/>
          <p:nvPr/>
        </p:nvCxnSpPr>
        <p:spPr>
          <a:xfrm>
            <a:off x="766773" y="3365865"/>
            <a:ext cx="4956961"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4" name="文本框 63"/>
          <p:cNvSpPr txBox="1"/>
          <p:nvPr/>
        </p:nvSpPr>
        <p:spPr>
          <a:xfrm>
            <a:off x="4530469" y="6101081"/>
            <a:ext cx="1372831" cy="246221"/>
          </a:xfrm>
          <a:prstGeom prst="rect">
            <a:avLst/>
          </a:prstGeom>
          <a:noFill/>
        </p:spPr>
        <p:txBody>
          <a:bodyPr wrap="square" rtlCol="0">
            <a:spAutoFit/>
          </a:bodyPr>
          <a:lstStyle/>
          <a:p>
            <a:r>
              <a:rPr kumimoji="1" lang="en-CA" altLang="zh-CN" sz="1000" dirty="0">
                <a:solidFill>
                  <a:schemeClr val="bg1"/>
                </a:solidFill>
                <a:latin typeface="Politica" panose="02000503000000000000" pitchFamily="2" charset="0"/>
              </a:rPr>
              <a:t>Tai chi volunteers trained</a:t>
            </a:r>
            <a:endParaRPr kumimoji="1" lang="zh-CN" altLang="en-US" sz="1000" dirty="0">
              <a:solidFill>
                <a:schemeClr val="bg1"/>
              </a:solidFill>
            </a:endParaRPr>
          </a:p>
        </p:txBody>
      </p:sp>
      <p:sp>
        <p:nvSpPr>
          <p:cNvPr id="65" name="文本框 64"/>
          <p:cNvSpPr txBox="1"/>
          <p:nvPr/>
        </p:nvSpPr>
        <p:spPr>
          <a:xfrm>
            <a:off x="3044747" y="5757619"/>
            <a:ext cx="967904" cy="284731"/>
          </a:xfrm>
          <a:prstGeom prst="rect">
            <a:avLst/>
          </a:prstGeom>
          <a:noFill/>
        </p:spPr>
        <p:txBody>
          <a:bodyPr wrap="square" rtlCol="0">
            <a:noAutofit/>
          </a:bodyPr>
          <a:lstStyle/>
          <a:p>
            <a:r>
              <a:rPr lang="en-US" altLang="zh-CN" sz="1400" dirty="0">
                <a:solidFill>
                  <a:schemeClr val="bg1"/>
                </a:solidFill>
                <a:latin typeface="Politica" panose="02000503000000000000" pitchFamily="2" charset="0"/>
                <a:ea typeface="HYQIHEIX1-45W EXTRALIGHT" pitchFamily="18" charset="-122"/>
              </a:rPr>
              <a:t>1764</a:t>
            </a:r>
            <a:endParaRPr kumimoji="1" lang="zh-CN" altLang="en-US" sz="1400" dirty="0">
              <a:solidFill>
                <a:schemeClr val="bg1"/>
              </a:solidFill>
              <a:latin typeface="Politica" panose="02000503000000000000" pitchFamily="2" charset="0"/>
              <a:ea typeface="HYQIHEIX1-45W EXTRALIGHT" pitchFamily="18" charset="-122"/>
            </a:endParaRPr>
          </a:p>
        </p:txBody>
      </p:sp>
      <p:pic>
        <p:nvPicPr>
          <p:cNvPr id="5" name="图片 4" descr="复星logo-反白-0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6" name="Title 1">
            <a:extLst>
              <a:ext uri="{FF2B5EF4-FFF2-40B4-BE49-F238E27FC236}">
                <a16:creationId xmlns:a16="http://schemas.microsoft.com/office/drawing/2014/main" id="{2B9B80CA-D156-CA90-BA04-BA119CD0049F}"/>
              </a:ext>
            </a:extLst>
          </p:cNvPr>
          <p:cNvSpPr txBox="1"/>
          <p:nvPr/>
        </p:nvSpPr>
        <p:spPr>
          <a:xfrm>
            <a:off x="602876" y="109935"/>
            <a:ext cx="9513681" cy="978729"/>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CA" altLang="zh-TW" sz="3200" b="0" spc="0" dirty="0">
                <a:latin typeface="Politica" panose="02000503000000000000" pitchFamily="2" charset="0"/>
                <a:ea typeface="HYQIHEIX1-45W EXTRALIGHT" pitchFamily="18" charset="-122"/>
                <a:cs typeface="Arial" panose="020B0604020202020204" pitchFamily="34" charset="0"/>
              </a:rPr>
              <a:t>TAI CHI ANTI-PARKINSON’S DISEASE, </a:t>
            </a:r>
          </a:p>
          <a:p>
            <a:r>
              <a:rPr lang="en-CA" altLang="zh-TW" sz="3200" b="0" spc="0" dirty="0">
                <a:latin typeface="Politica" panose="02000503000000000000" pitchFamily="2" charset="0"/>
                <a:ea typeface="HYQIHEIX1-45W EXTRALIGHT" pitchFamily="18" charset="-122"/>
                <a:cs typeface="Arial" panose="020B0604020202020204" pitchFamily="34" charset="0"/>
              </a:rPr>
              <a:t>TAI CHI FOR DELAYING ALZHEIMER’S DISEASE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35"/>
          <p:cNvPicPr>
            <a:picLocks noChangeAspect="1"/>
          </p:cNvPicPr>
          <p:nvPr/>
        </p:nvPicPr>
        <p:blipFill>
          <a:blip r:embed="rId3"/>
          <a:stretch>
            <a:fillRect/>
          </a:stretch>
        </p:blipFill>
        <p:spPr>
          <a:xfrm>
            <a:off x="0" y="0"/>
            <a:ext cx="12186920" cy="6858000"/>
          </a:xfrm>
          <a:prstGeom prst="rect">
            <a:avLst/>
          </a:prstGeom>
        </p:spPr>
      </p:pic>
      <p:sp>
        <p:nvSpPr>
          <p:cNvPr id="50" name="矩形 49"/>
          <p:cNvSpPr/>
          <p:nvPr/>
        </p:nvSpPr>
        <p:spPr>
          <a:xfrm>
            <a:off x="9997" y="0"/>
            <a:ext cx="12206605" cy="6858000"/>
          </a:xfrm>
          <a:prstGeom prst="rect">
            <a:avLst/>
          </a:prstGeom>
          <a:gradFill>
            <a:gsLst>
              <a:gs pos="100000">
                <a:srgbClr val="D7E3F4">
                  <a:alpha val="61000"/>
                </a:srgbClr>
              </a:gs>
              <a:gs pos="0">
                <a:schemeClr val="bg1">
                  <a:alpha val="100000"/>
                </a:schemeClr>
              </a:gs>
              <a:gs pos="100000">
                <a:schemeClr val="bg1">
                  <a:alpha val="10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77" name="矩形 9"/>
          <p:cNvSpPr txBox="1"/>
          <p:nvPr/>
        </p:nvSpPr>
        <p:spPr>
          <a:xfrm>
            <a:off x="720159" y="3495372"/>
            <a:ext cx="4866005" cy="276999"/>
          </a:xfrm>
          <a:prstGeom prst="rect">
            <a:avLst/>
          </a:prstGeom>
          <a:ln w="12700">
            <a:miter lim="400000"/>
          </a:ln>
        </p:spPr>
        <p:txBody>
          <a:bodyPr wrap="square" lIns="45719" rIns="45719">
            <a:spAutoFit/>
          </a:bodyPr>
          <a:lstStyle/>
          <a:p>
            <a:pPr>
              <a:defRPr sz="2400" b="1">
                <a:solidFill>
                  <a:srgbClr val="FFFFFF"/>
                </a:solidFill>
                <a:latin typeface="Century Gothic" panose="020B0502020202020204"/>
                <a:ea typeface="Century Gothic" panose="020B0502020202020204"/>
                <a:cs typeface="Century Gothic" panose="020B0502020202020204"/>
                <a:sym typeface="Century Gothic" panose="020B0502020202020204"/>
              </a:defRPr>
            </a:pPr>
            <a:endParaRPr sz="1200" dirty="0">
              <a:solidFill>
                <a:srgbClr val="FFFFFF"/>
              </a:solidFill>
              <a:latin typeface="Politica" panose="02000503000000000000" pitchFamily="2" charset="0"/>
              <a:ea typeface="HYQIHEIX1-45W EXTRALIGHT" pitchFamily="18" charset="-122"/>
              <a:cs typeface="Arial" panose="020B0604020202020204" pitchFamily="34" charset="0"/>
              <a:sym typeface="Century Gothic" panose="020B0502020202020204"/>
            </a:endParaRPr>
          </a:p>
        </p:txBody>
      </p:sp>
      <p:sp>
        <p:nvSpPr>
          <p:cNvPr id="2" name="文本框 1"/>
          <p:cNvSpPr txBox="1"/>
          <p:nvPr/>
        </p:nvSpPr>
        <p:spPr>
          <a:xfrm>
            <a:off x="543268" y="1018164"/>
            <a:ext cx="3300904" cy="369332"/>
          </a:xfrm>
          <a:prstGeom prst="rect">
            <a:avLst/>
          </a:prstGeom>
          <a:noFill/>
        </p:spPr>
        <p:txBody>
          <a:bodyPr wrap="none" rtlCol="0">
            <a:spAutoFit/>
          </a:bodyPr>
          <a:lstStyle/>
          <a:p>
            <a:r>
              <a:rPr lang="en-CA" altLang="zh-CN" dirty="0">
                <a:solidFill>
                  <a:srgbClr val="93683D"/>
                </a:solidFill>
                <a:latin typeface="Politica" panose="02000503000000000000" pitchFamily="2" charset="0"/>
                <a:ea typeface="HYQIHEIX1-45W EXTRALIGHT" pitchFamily="18" charset="-122"/>
                <a:cs typeface="Arial" panose="020B0604020202020204" pitchFamily="34" charset="0"/>
                <a:sym typeface="Century Gothic" panose="020B0502020202020204"/>
              </a:rPr>
              <a:t>ASSIST THE GLOBAL FIGHT AGAINST COVID-19</a:t>
            </a:r>
            <a:endParaRPr lang="zh-CN" altLang="en-US" sz="1200" b="1" dirty="0">
              <a:solidFill>
                <a:srgbClr val="93683D"/>
              </a:solidFill>
              <a:latin typeface="Politica" panose="02000503000000000000" pitchFamily="2" charset="0"/>
              <a:ea typeface="HYQIHEIX1-45W EXTRALIGHT" pitchFamily="18" charset="-122"/>
              <a:cs typeface="Arial" panose="020B0604020202020204" pitchFamily="34" charset="0"/>
              <a:sym typeface="Century Gothic" panose="020B0502020202020204"/>
            </a:endParaRPr>
          </a:p>
        </p:txBody>
      </p:sp>
      <p:sp>
        <p:nvSpPr>
          <p:cNvPr id="3" name="文本框 2"/>
          <p:cNvSpPr txBox="1"/>
          <p:nvPr/>
        </p:nvSpPr>
        <p:spPr>
          <a:xfrm>
            <a:off x="584081" y="3545600"/>
            <a:ext cx="3254417" cy="369332"/>
          </a:xfrm>
          <a:prstGeom prst="rect">
            <a:avLst/>
          </a:prstGeom>
          <a:noFill/>
        </p:spPr>
        <p:txBody>
          <a:bodyPr wrap="none" rtlCol="0">
            <a:spAutoFit/>
          </a:bodyPr>
          <a:lstStyle/>
          <a:p>
            <a:r>
              <a:rPr lang="en-CA" altLang="zh-CN" dirty="0">
                <a:solidFill>
                  <a:srgbClr val="93683D"/>
                </a:solidFill>
                <a:latin typeface="Politica" panose="02000503000000000000" pitchFamily="2" charset="0"/>
                <a:ea typeface="HYQIHEIX1-45W EXTRALIGHT" pitchFamily="18" charset="-122"/>
                <a:cs typeface="Arial" panose="020B0604020202020204" pitchFamily="34" charset="0"/>
                <a:sym typeface="Century Gothic" panose="020B0502020202020204"/>
              </a:rPr>
              <a:t>SUPPORT CHINA’S FIGHT AGAINST COVID-19</a:t>
            </a:r>
            <a:endParaRPr lang="zh-CN" altLang="en-US" sz="1200" dirty="0">
              <a:solidFill>
                <a:srgbClr val="93683D"/>
              </a:solidFill>
              <a:latin typeface="Politica" panose="02000503000000000000" pitchFamily="2" charset="0"/>
              <a:ea typeface="HYQIHEIX1-45W EXTRALIGHT" pitchFamily="18" charset="-122"/>
              <a:cs typeface="Arial" panose="020B0604020202020204" pitchFamily="34" charset="0"/>
              <a:sym typeface="Century Gothic" panose="020B0502020202020204"/>
            </a:endParaRPr>
          </a:p>
        </p:txBody>
      </p:sp>
      <p:sp>
        <p:nvSpPr>
          <p:cNvPr id="4" name="文本框 3"/>
          <p:cNvSpPr txBox="1"/>
          <p:nvPr/>
        </p:nvSpPr>
        <p:spPr>
          <a:xfrm>
            <a:off x="6348371" y="3906321"/>
            <a:ext cx="2060179" cy="369332"/>
          </a:xfrm>
          <a:prstGeom prst="rect">
            <a:avLst/>
          </a:prstGeom>
          <a:noFill/>
        </p:spPr>
        <p:txBody>
          <a:bodyPr wrap="none" rtlCol="0">
            <a:spAutoFit/>
          </a:bodyPr>
          <a:lstStyle/>
          <a:p>
            <a:r>
              <a:rPr lang="en-CA" altLang="zh-CN" dirty="0">
                <a:solidFill>
                  <a:srgbClr val="93683D"/>
                </a:solidFill>
                <a:latin typeface="Politica" panose="02000503000000000000" pitchFamily="2" charset="0"/>
                <a:ea typeface="HYQIHEIX1-45W EXTRALIGHT" pitchFamily="18" charset="-122"/>
                <a:cs typeface="Arial" panose="020B0604020202020204" pitchFamily="34" charset="0"/>
                <a:sym typeface="Century Gothic" panose="020B0502020202020204"/>
              </a:rPr>
              <a:t>CONTRIBUTION TO SOCIETY</a:t>
            </a:r>
            <a:endParaRPr lang="zh-CN" altLang="en-US" sz="1200" dirty="0">
              <a:solidFill>
                <a:srgbClr val="93683D"/>
              </a:solidFill>
              <a:latin typeface="Politica" panose="02000503000000000000" pitchFamily="2" charset="0"/>
              <a:ea typeface="HYQIHEIX1-45W EXTRALIGHT" pitchFamily="18" charset="-122"/>
              <a:cs typeface="Arial" panose="020B0604020202020204" pitchFamily="34" charset="0"/>
              <a:sym typeface="Century Gothic" panose="020B0502020202020204"/>
            </a:endParaRPr>
          </a:p>
        </p:txBody>
      </p:sp>
      <p:sp>
        <p:nvSpPr>
          <p:cNvPr id="5" name="文本框 4"/>
          <p:cNvSpPr txBox="1"/>
          <p:nvPr/>
        </p:nvSpPr>
        <p:spPr>
          <a:xfrm>
            <a:off x="4228172" y="1069801"/>
            <a:ext cx="1784463" cy="246221"/>
          </a:xfrm>
          <a:prstGeom prst="rect">
            <a:avLst/>
          </a:prstGeom>
          <a:noFill/>
        </p:spPr>
        <p:txBody>
          <a:bodyPr wrap="none" rtlCol="0">
            <a:spAutoFit/>
          </a:bodyPr>
          <a:lstStyle/>
          <a:p>
            <a:r>
              <a:rPr lang="en-CA" altLang="zh-CN" sz="1000" dirty="0">
                <a:solidFill>
                  <a:srgbClr val="93683D"/>
                </a:solidFill>
                <a:latin typeface="Politica" panose="02000503000000000000" pitchFamily="2" charset="0"/>
                <a:ea typeface="HYQIHEIX1-45W EXTRALIGHT" pitchFamily="18" charset="-122"/>
                <a:cs typeface="Arial" panose="020B0604020202020204" pitchFamily="34" charset="0"/>
                <a:sym typeface="Century Gothic" panose="020B0502020202020204"/>
              </a:rPr>
              <a:t>(From 24 January 2020 to 3 April 2023)</a:t>
            </a:r>
            <a:endParaRPr kumimoji="1" lang="zh-CN" altLang="en-US" sz="1000" dirty="0">
              <a:solidFill>
                <a:srgbClr val="93683D"/>
              </a:solidFill>
            </a:endParaRPr>
          </a:p>
        </p:txBody>
      </p:sp>
      <p:cxnSp>
        <p:nvCxnSpPr>
          <p:cNvPr id="28" name="直线连接符 27"/>
          <p:cNvCxnSpPr/>
          <p:nvPr/>
        </p:nvCxnSpPr>
        <p:spPr>
          <a:xfrm>
            <a:off x="680477" y="3923667"/>
            <a:ext cx="5200234" cy="0"/>
          </a:xfrm>
          <a:prstGeom prst="line">
            <a:avLst/>
          </a:prstGeom>
          <a:ln w="38100">
            <a:solidFill>
              <a:srgbClr val="93683D"/>
            </a:solidFill>
          </a:ln>
        </p:spPr>
        <p:style>
          <a:lnRef idx="1">
            <a:schemeClr val="accent1"/>
          </a:lnRef>
          <a:fillRef idx="0">
            <a:schemeClr val="accent1"/>
          </a:fillRef>
          <a:effectRef idx="0">
            <a:schemeClr val="accent1"/>
          </a:effectRef>
          <a:fontRef idx="minor">
            <a:schemeClr val="tx1"/>
          </a:fontRef>
        </p:style>
      </p:cxnSp>
      <p:cxnSp>
        <p:nvCxnSpPr>
          <p:cNvPr id="30" name="直线连接符 29"/>
          <p:cNvCxnSpPr/>
          <p:nvPr/>
        </p:nvCxnSpPr>
        <p:spPr>
          <a:xfrm>
            <a:off x="6441822" y="4263590"/>
            <a:ext cx="5200234" cy="0"/>
          </a:xfrm>
          <a:prstGeom prst="line">
            <a:avLst/>
          </a:prstGeom>
          <a:ln w="38100">
            <a:solidFill>
              <a:srgbClr val="93683D"/>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584081" y="3976958"/>
            <a:ext cx="3695242" cy="307777"/>
          </a:xfrm>
          <a:prstGeom prst="rect">
            <a:avLst/>
          </a:prstGeom>
          <a:noFill/>
        </p:spPr>
        <p:txBody>
          <a:bodyPr wrap="none" rtlCol="0">
            <a:spAutoFit/>
          </a:bodyPr>
          <a:lstStyle/>
          <a:p>
            <a:r>
              <a:rPr lang="en-CA" altLang="zh-CN" sz="1400" dirty="0">
                <a:solidFill>
                  <a:srgbClr val="93683D"/>
                </a:solidFill>
                <a:latin typeface="Politica" panose="02000503000000000000" pitchFamily="2" charset="0"/>
                <a:ea typeface="HYQIHEIX1-45W EXTRALIGHT" pitchFamily="18" charset="-122"/>
                <a:cs typeface="Arial" panose="020B0604020202020204" pitchFamily="34" charset="0"/>
                <a:sym typeface="微软雅黑"/>
              </a:rPr>
              <a:t>Deployed nearly 3 million pieces of medical supplies globally</a:t>
            </a:r>
            <a:endParaRPr kumimoji="1" lang="zh-CN" altLang="en-US" sz="1400" dirty="0">
              <a:solidFill>
                <a:srgbClr val="93683D"/>
              </a:solidFill>
            </a:endParaRPr>
          </a:p>
        </p:txBody>
      </p:sp>
      <p:sp>
        <p:nvSpPr>
          <p:cNvPr id="22" name="文本框 21"/>
          <p:cNvSpPr txBox="1"/>
          <p:nvPr/>
        </p:nvSpPr>
        <p:spPr>
          <a:xfrm>
            <a:off x="591312" y="4190328"/>
            <a:ext cx="3608680" cy="246221"/>
          </a:xfrm>
          <a:prstGeom prst="rect">
            <a:avLst/>
          </a:prstGeom>
          <a:noFill/>
        </p:spPr>
        <p:txBody>
          <a:bodyPr wrap="none" rtlCol="0">
            <a:spAutoFit/>
          </a:bodyPr>
          <a:lstStyle/>
          <a:p>
            <a:r>
              <a:rPr lang="en-CA" altLang="zh-CN" sz="1000" dirty="0">
                <a:solidFill>
                  <a:srgbClr val="93683D"/>
                </a:solidFill>
                <a:latin typeface="Politica" panose="02000503000000000000" pitchFamily="2" charset="0"/>
                <a:ea typeface="HYQIHEIX1-45W EXTRALIGHT" pitchFamily="18" charset="-122"/>
                <a:cs typeface="Arial" panose="020B0604020202020204" pitchFamily="34" charset="0"/>
                <a:sym typeface="微软雅黑"/>
              </a:rPr>
              <a:t>These strategic supplies provided strong support for China’s fight against COVID-19</a:t>
            </a:r>
            <a:endParaRPr lang="en-US" altLang="zh-CN" sz="1000" dirty="0">
              <a:solidFill>
                <a:srgbClr val="93683D"/>
              </a:solidFill>
              <a:latin typeface="Politica" panose="02000503000000000000" pitchFamily="2" charset="0"/>
              <a:ea typeface="HYQIHEIX1-45W EXTRALIGHT" pitchFamily="18" charset="-122"/>
              <a:cs typeface="Arial" panose="020B0604020202020204" pitchFamily="34" charset="0"/>
              <a:sym typeface="微软雅黑"/>
            </a:endParaRPr>
          </a:p>
        </p:txBody>
      </p:sp>
      <p:sp>
        <p:nvSpPr>
          <p:cNvPr id="31" name="文本框 30"/>
          <p:cNvSpPr txBox="1"/>
          <p:nvPr/>
        </p:nvSpPr>
        <p:spPr>
          <a:xfrm>
            <a:off x="584081" y="4414776"/>
            <a:ext cx="5318188" cy="861774"/>
          </a:xfrm>
          <a:prstGeom prst="rect">
            <a:avLst/>
          </a:prstGeom>
          <a:noFill/>
        </p:spPr>
        <p:txBody>
          <a:bodyPr wrap="square" rtlCol="0">
            <a:spAutoFit/>
          </a:bodyPr>
          <a:lstStyle/>
          <a:p>
            <a:r>
              <a:rPr lang="en-US"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When the COVID-19 pandemic broke out in early 2020 and China was in the most difficult time, Fosun leveraged its strong global resources deployment capability to source medical supplies from 23 countries</a:t>
            </a:r>
          </a:p>
          <a:p>
            <a:endParaRPr lang="en-HK"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endParaRPr>
          </a:p>
          <a:p>
            <a:r>
              <a:rPr lang="en-HK"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On 28 January 2020, the first batch of materials deployed by Fosun, 50,000 pieces of protective suits deployed from Germany, was delivered from Frankfurt to front-line medical staff in Wuhan and other front-line medical staff in just 5 days</a:t>
            </a:r>
            <a:endParaRPr lang="zh-CN" altLang="en-US"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endParaRPr>
          </a:p>
        </p:txBody>
      </p:sp>
      <p:cxnSp>
        <p:nvCxnSpPr>
          <p:cNvPr id="55" name="直线连接符 54"/>
          <p:cNvCxnSpPr/>
          <p:nvPr/>
        </p:nvCxnSpPr>
        <p:spPr>
          <a:xfrm>
            <a:off x="665730" y="5288066"/>
            <a:ext cx="5200234"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590629" y="6221188"/>
            <a:ext cx="5311639" cy="523220"/>
          </a:xfrm>
          <a:prstGeom prst="rect">
            <a:avLst/>
          </a:prstGeom>
          <a:noFill/>
        </p:spPr>
        <p:txBody>
          <a:bodyPr wrap="square" rtlCol="0">
            <a:spAutoFit/>
          </a:bodyPr>
          <a:lstStyle/>
          <a:p>
            <a:r>
              <a:rPr lang="en-HK" altLang="zh-CN" sz="1400" dirty="0">
                <a:solidFill>
                  <a:srgbClr val="93683D"/>
                </a:solidFill>
                <a:latin typeface="Politica" panose="02000503000000000000" pitchFamily="2" charset="0"/>
                <a:ea typeface="HYQIHEIX1-45W EXTRALIGHT" pitchFamily="18" charset="-122"/>
                <a:cs typeface="Arial" panose="020B0604020202020204" pitchFamily="34" charset="0"/>
                <a:sym typeface="微软雅黑"/>
              </a:rPr>
              <a:t>Over the past three years in the fight against the pandemic, Fosun has continued to assist Wuhan, Hubei, Nanjing, Beijing, Xi'an, Henan, Shanghai, Hong Kong, Shenzhen, Jilin, etc.</a:t>
            </a:r>
            <a:endParaRPr lang="zh-CN" altLang="en-US" sz="1400" dirty="0">
              <a:solidFill>
                <a:srgbClr val="93683D"/>
              </a:solidFill>
              <a:latin typeface="Politica" panose="02000503000000000000" pitchFamily="2" charset="0"/>
              <a:ea typeface="HYQIHEIX1-45W EXTRALIGHT" charset="0"/>
              <a:cs typeface="Arial" panose="020B0604020202020204" pitchFamily="34" charset="0"/>
            </a:endParaRPr>
          </a:p>
        </p:txBody>
      </p:sp>
      <p:sp>
        <p:nvSpPr>
          <p:cNvPr id="62" name="文本框 61"/>
          <p:cNvSpPr txBox="1"/>
          <p:nvPr/>
        </p:nvSpPr>
        <p:spPr>
          <a:xfrm>
            <a:off x="6383798" y="4606925"/>
            <a:ext cx="2625213" cy="553998"/>
          </a:xfrm>
          <a:prstGeom prst="rect">
            <a:avLst/>
          </a:prstGeom>
          <a:noFill/>
        </p:spPr>
        <p:txBody>
          <a:bodyPr wrap="square" rtlCol="0">
            <a:spAutoFit/>
          </a:bodyPr>
          <a:lstStyle/>
          <a:p>
            <a:pPr algn="just"/>
            <a:r>
              <a:rPr lang="en-HK"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Medical supplies deployed; such as COVID-19 nucleic acid</a:t>
            </a:r>
          </a:p>
          <a:p>
            <a:pPr algn="just"/>
            <a:r>
              <a:rPr lang="en-HK"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testing kits, ventilators, face masks, protective suits, and</a:t>
            </a:r>
          </a:p>
          <a:p>
            <a:pPr algn="just"/>
            <a:r>
              <a:rPr lang="en-HK"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gloves, for humanitarian relief support against COVID-19</a:t>
            </a:r>
            <a:endParaRPr lang="en-US"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endParaRPr>
          </a:p>
        </p:txBody>
      </p:sp>
      <p:sp>
        <p:nvSpPr>
          <p:cNvPr id="63" name="文本框 62"/>
          <p:cNvSpPr txBox="1"/>
          <p:nvPr/>
        </p:nvSpPr>
        <p:spPr>
          <a:xfrm>
            <a:off x="6383798" y="4422175"/>
            <a:ext cx="1188146" cy="307777"/>
          </a:xfrm>
          <a:prstGeom prst="rect">
            <a:avLst/>
          </a:prstGeom>
          <a:noFill/>
        </p:spPr>
        <p:txBody>
          <a:bodyPr wrap="none" rtlCol="0">
            <a:spAutoFit/>
          </a:bodyPr>
          <a:lstStyle/>
          <a:p>
            <a:r>
              <a:rPr lang="en-US" altLang="zh-CN" sz="1400" dirty="0">
                <a:solidFill>
                  <a:srgbClr val="93683D"/>
                </a:solidFill>
                <a:latin typeface="Politica" panose="02000503000000000000" pitchFamily="2" charset="0"/>
                <a:ea typeface="HYQIHEIX1-45W EXTRALIGHT" pitchFamily="18" charset="-122"/>
                <a:cs typeface="Arial" panose="020B0604020202020204" pitchFamily="34" charset="0"/>
                <a:sym typeface="微软雅黑"/>
              </a:rPr>
              <a:t>147 million pieces</a:t>
            </a:r>
            <a:endParaRPr kumimoji="1" lang="zh-CN" altLang="en-US" sz="1400" dirty="0">
              <a:solidFill>
                <a:srgbClr val="93683D"/>
              </a:solidFill>
            </a:endParaRPr>
          </a:p>
        </p:txBody>
      </p:sp>
      <p:sp>
        <p:nvSpPr>
          <p:cNvPr id="64" name="文本框 63"/>
          <p:cNvSpPr txBox="1"/>
          <p:nvPr/>
        </p:nvSpPr>
        <p:spPr>
          <a:xfrm>
            <a:off x="9289230" y="4701054"/>
            <a:ext cx="2625213" cy="400110"/>
          </a:xfrm>
          <a:prstGeom prst="rect">
            <a:avLst/>
          </a:prstGeom>
          <a:noFill/>
        </p:spPr>
        <p:txBody>
          <a:bodyPr wrap="square" rtlCol="0">
            <a:spAutoFit/>
          </a:bodyPr>
          <a:lstStyle/>
          <a:p>
            <a:pPr algn="just"/>
            <a:r>
              <a:rPr lang="en-HK" altLang="zh-CN" sz="1000" dirty="0">
                <a:solidFill>
                  <a:schemeClr val="tx1">
                    <a:lumMod val="65000"/>
                    <a:lumOff val="35000"/>
                  </a:schemeClr>
                </a:solidFill>
                <a:latin typeface="Politica" panose="02000503000000000000" pitchFamily="2" charset="0"/>
                <a:ea typeface="HYQIHEIX1-45W EXTRALIGHT" pitchFamily="18" charset="-122"/>
              </a:rPr>
              <a:t>Ventilators put into use in the global flight against</a:t>
            </a:r>
          </a:p>
          <a:p>
            <a:pPr algn="just"/>
            <a:r>
              <a:rPr lang="en-HK" altLang="zh-CN" sz="1000" dirty="0">
                <a:solidFill>
                  <a:schemeClr val="tx1">
                    <a:lumMod val="65000"/>
                    <a:lumOff val="35000"/>
                  </a:schemeClr>
                </a:solidFill>
                <a:latin typeface="Politica" panose="02000503000000000000" pitchFamily="2" charset="0"/>
                <a:ea typeface="HYQIHEIX1-45W EXTRALIGHT" pitchFamily="18" charset="-122"/>
              </a:rPr>
              <a:t>COVID-19</a:t>
            </a:r>
            <a:endParaRPr lang="en-US"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endParaRPr>
          </a:p>
        </p:txBody>
      </p:sp>
      <p:sp>
        <p:nvSpPr>
          <p:cNvPr id="65" name="文本框 64"/>
          <p:cNvSpPr txBox="1"/>
          <p:nvPr/>
        </p:nvSpPr>
        <p:spPr>
          <a:xfrm>
            <a:off x="9303979" y="4422175"/>
            <a:ext cx="588623" cy="307777"/>
          </a:xfrm>
          <a:prstGeom prst="rect">
            <a:avLst/>
          </a:prstGeom>
          <a:noFill/>
        </p:spPr>
        <p:txBody>
          <a:bodyPr wrap="none" rtlCol="0">
            <a:spAutoFit/>
          </a:bodyPr>
          <a:lstStyle/>
          <a:p>
            <a:r>
              <a:rPr lang="en-US" altLang="zh-CN" sz="1400" dirty="0">
                <a:solidFill>
                  <a:srgbClr val="93683D"/>
                </a:solidFill>
                <a:latin typeface="Politica" panose="02000503000000000000" pitchFamily="2" charset="0"/>
                <a:ea typeface="HYQIHEIX1-45W EXTRALIGHT" pitchFamily="18" charset="-122"/>
              </a:rPr>
              <a:t>18000</a:t>
            </a:r>
            <a:r>
              <a:rPr lang="en-CA" altLang="zh-CN" sz="1400" dirty="0">
                <a:solidFill>
                  <a:srgbClr val="93683D"/>
                </a:solidFill>
                <a:latin typeface="Politica" panose="02000503000000000000" pitchFamily="2" charset="0"/>
                <a:ea typeface="HYQIHEIX1-45W EXTRALIGHT" pitchFamily="18" charset="-122"/>
              </a:rPr>
              <a:t>+</a:t>
            </a:r>
            <a:endParaRPr kumimoji="1" lang="zh-CN" altLang="en-US" sz="1400" dirty="0">
              <a:solidFill>
                <a:srgbClr val="93683D"/>
              </a:solidFill>
            </a:endParaRPr>
          </a:p>
        </p:txBody>
      </p:sp>
      <p:sp>
        <p:nvSpPr>
          <p:cNvPr id="66" name="文本框 65"/>
          <p:cNvSpPr txBox="1"/>
          <p:nvPr/>
        </p:nvSpPr>
        <p:spPr>
          <a:xfrm>
            <a:off x="6383798" y="5561432"/>
            <a:ext cx="2625213" cy="707886"/>
          </a:xfrm>
          <a:prstGeom prst="rect">
            <a:avLst/>
          </a:prstGeom>
          <a:noFill/>
        </p:spPr>
        <p:txBody>
          <a:bodyPr wrap="square" rtlCol="0">
            <a:spAutoFit/>
          </a:bodyPr>
          <a:lstStyle/>
          <a:p>
            <a:pPr algn="just"/>
            <a:r>
              <a:rPr lang="en-HK"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Fosun's self-developed COVID-19 nucleic acid detection kit has been certified by the China NMPA and the U.S. Food and Drug Administration (FDA), and obtained the European Union CE marking</a:t>
            </a:r>
            <a:endParaRPr lang="en-US"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endParaRPr>
          </a:p>
        </p:txBody>
      </p:sp>
      <p:sp>
        <p:nvSpPr>
          <p:cNvPr id="67" name="文本框 66"/>
          <p:cNvSpPr txBox="1"/>
          <p:nvPr/>
        </p:nvSpPr>
        <p:spPr>
          <a:xfrm>
            <a:off x="6383798" y="5282553"/>
            <a:ext cx="1537600" cy="307777"/>
          </a:xfrm>
          <a:prstGeom prst="rect">
            <a:avLst/>
          </a:prstGeom>
          <a:noFill/>
        </p:spPr>
        <p:txBody>
          <a:bodyPr wrap="none" rtlCol="0">
            <a:spAutoFit/>
          </a:bodyPr>
          <a:lstStyle/>
          <a:p>
            <a:r>
              <a:rPr lang="en-CA" altLang="zh-CN" sz="1400" dirty="0">
                <a:solidFill>
                  <a:srgbClr val="93683D"/>
                </a:solidFill>
                <a:latin typeface="Politica" panose="02000503000000000000" pitchFamily="2" charset="0"/>
                <a:ea typeface="HYQIHEIX1-45W EXTRALIGHT" pitchFamily="18" charset="-122"/>
                <a:cs typeface="Arial" panose="020B0604020202020204" pitchFamily="34" charset="0"/>
                <a:sym typeface="微软雅黑"/>
              </a:rPr>
              <a:t>Assisted </a:t>
            </a:r>
            <a:r>
              <a:rPr lang="en-US" altLang="zh-CN" sz="1400" dirty="0">
                <a:solidFill>
                  <a:srgbClr val="93683D"/>
                </a:solidFill>
                <a:latin typeface="Politica" panose="02000503000000000000" pitchFamily="2" charset="0"/>
                <a:ea typeface="HYQIHEIX1-45W EXTRALIGHT" pitchFamily="18" charset="-122"/>
                <a:cs typeface="Arial" panose="020B0604020202020204" pitchFamily="34" charset="0"/>
                <a:sym typeface="微软雅黑"/>
              </a:rPr>
              <a:t>30+ countries</a:t>
            </a:r>
            <a:endParaRPr kumimoji="1" lang="zh-CN" altLang="en-US" sz="1400" dirty="0">
              <a:solidFill>
                <a:srgbClr val="93683D"/>
              </a:solidFill>
            </a:endParaRPr>
          </a:p>
        </p:txBody>
      </p:sp>
      <p:sp>
        <p:nvSpPr>
          <p:cNvPr id="72" name="文本框 71"/>
          <p:cNvSpPr txBox="1"/>
          <p:nvPr/>
        </p:nvSpPr>
        <p:spPr>
          <a:xfrm>
            <a:off x="9289230" y="5346418"/>
            <a:ext cx="612668" cy="307777"/>
          </a:xfrm>
          <a:prstGeom prst="rect">
            <a:avLst/>
          </a:prstGeom>
          <a:noFill/>
        </p:spPr>
        <p:txBody>
          <a:bodyPr wrap="none" rtlCol="0">
            <a:spAutoFit/>
          </a:bodyPr>
          <a:lstStyle/>
          <a:p>
            <a:r>
              <a:rPr lang="en-US" altLang="zh-CN" sz="1400" dirty="0">
                <a:solidFill>
                  <a:srgbClr val="93683D"/>
                </a:solidFill>
                <a:latin typeface="Politica" panose="02000503000000000000" pitchFamily="2" charset="0"/>
                <a:ea typeface="HYQIHEIX1-45W EXTRALIGHT" pitchFamily="18" charset="-122"/>
                <a:cs typeface="Arial" panose="020B0604020202020204" pitchFamily="34" charset="0"/>
              </a:rPr>
              <a:t>20000</a:t>
            </a:r>
            <a:r>
              <a:rPr lang="en-CA" altLang="zh-CN" sz="1400" dirty="0">
                <a:solidFill>
                  <a:srgbClr val="93683D"/>
                </a:solidFill>
                <a:latin typeface="Politica" panose="02000503000000000000" pitchFamily="2" charset="0"/>
                <a:ea typeface="HYQIHEIX1-45W EXTRALIGHT" pitchFamily="18" charset="-122"/>
                <a:cs typeface="Arial" panose="020B0604020202020204" pitchFamily="34" charset="0"/>
              </a:rPr>
              <a:t>+</a:t>
            </a:r>
            <a:endParaRPr kumimoji="1" lang="zh-CN" altLang="en-US" sz="1400" dirty="0">
              <a:solidFill>
                <a:srgbClr val="93683D"/>
              </a:solidFill>
            </a:endParaRPr>
          </a:p>
        </p:txBody>
      </p:sp>
      <p:sp>
        <p:nvSpPr>
          <p:cNvPr id="73" name="文本框 72"/>
          <p:cNvSpPr txBox="1"/>
          <p:nvPr/>
        </p:nvSpPr>
        <p:spPr>
          <a:xfrm>
            <a:off x="9274482" y="5610549"/>
            <a:ext cx="1500092" cy="553998"/>
          </a:xfrm>
          <a:prstGeom prst="rect">
            <a:avLst/>
          </a:prstGeom>
          <a:noFill/>
        </p:spPr>
        <p:txBody>
          <a:bodyPr wrap="square" rtlCol="0">
            <a:spAutoFit/>
          </a:bodyPr>
          <a:lstStyle/>
          <a:p>
            <a:pPr algn="just"/>
            <a:r>
              <a:rPr lang="en-HK"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Oxygen concentrators provided to support India’s fight against</a:t>
            </a:r>
          </a:p>
          <a:p>
            <a:pPr algn="just"/>
            <a:r>
              <a:rPr lang="en-HK"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COVID-19</a:t>
            </a:r>
            <a:endParaRPr lang="en-US"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endParaRPr>
          </a:p>
        </p:txBody>
      </p:sp>
      <p:sp>
        <p:nvSpPr>
          <p:cNvPr id="74" name="文本框 73"/>
          <p:cNvSpPr txBox="1"/>
          <p:nvPr/>
        </p:nvSpPr>
        <p:spPr>
          <a:xfrm>
            <a:off x="10882056" y="5346418"/>
            <a:ext cx="585417" cy="307777"/>
          </a:xfrm>
          <a:prstGeom prst="rect">
            <a:avLst/>
          </a:prstGeom>
          <a:noFill/>
        </p:spPr>
        <p:txBody>
          <a:bodyPr wrap="none" rtlCol="0">
            <a:spAutoFit/>
          </a:bodyPr>
          <a:lstStyle/>
          <a:p>
            <a:r>
              <a:rPr lang="en-US" altLang="zh-CN" sz="1400" dirty="0">
                <a:solidFill>
                  <a:srgbClr val="93683D"/>
                </a:solidFill>
                <a:latin typeface="Politica" panose="02000503000000000000" pitchFamily="2" charset="0"/>
                <a:ea typeface="HYQIHEIX1-45W EXTRALIGHT" pitchFamily="18" charset="-122"/>
                <a:cs typeface="Arial" panose="020B0604020202020204" pitchFamily="34" charset="0"/>
              </a:rPr>
              <a:t>100000</a:t>
            </a:r>
            <a:endParaRPr kumimoji="1" lang="zh-CN" altLang="en-US" sz="1400" dirty="0">
              <a:solidFill>
                <a:srgbClr val="93683D"/>
              </a:solidFill>
            </a:endParaRPr>
          </a:p>
        </p:txBody>
      </p:sp>
      <p:sp>
        <p:nvSpPr>
          <p:cNvPr id="75" name="文本框 74"/>
          <p:cNvSpPr txBox="1"/>
          <p:nvPr/>
        </p:nvSpPr>
        <p:spPr>
          <a:xfrm>
            <a:off x="10894243" y="5610550"/>
            <a:ext cx="916946" cy="400110"/>
          </a:xfrm>
          <a:prstGeom prst="rect">
            <a:avLst/>
          </a:prstGeom>
          <a:noFill/>
        </p:spPr>
        <p:txBody>
          <a:bodyPr wrap="square" rtlCol="0">
            <a:spAutoFit/>
          </a:bodyPr>
          <a:lstStyle/>
          <a:p>
            <a:pPr algn="just"/>
            <a:r>
              <a:rPr lang="en-GB"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Pieces of KN95</a:t>
            </a:r>
          </a:p>
          <a:p>
            <a:pPr algn="just"/>
            <a:r>
              <a:rPr lang="en-GB"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rPr>
              <a:t>face masks</a:t>
            </a:r>
            <a:endParaRPr lang="en-US"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endParaRPr>
          </a:p>
        </p:txBody>
      </p:sp>
      <p:cxnSp>
        <p:nvCxnSpPr>
          <p:cNvPr id="76" name="直线连接符 75"/>
          <p:cNvCxnSpPr/>
          <p:nvPr/>
        </p:nvCxnSpPr>
        <p:spPr>
          <a:xfrm>
            <a:off x="6462850" y="5155802"/>
            <a:ext cx="5200234"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cxnSp>
        <p:nvCxnSpPr>
          <p:cNvPr id="77" name="直线连接符 76"/>
          <p:cNvCxnSpPr/>
          <p:nvPr/>
        </p:nvCxnSpPr>
        <p:spPr>
          <a:xfrm>
            <a:off x="6462850" y="6277760"/>
            <a:ext cx="5200234"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576410" y="5762358"/>
            <a:ext cx="5073383" cy="400110"/>
          </a:xfrm>
          <a:prstGeom prst="rect">
            <a:avLst/>
          </a:prstGeom>
          <a:noFill/>
        </p:spPr>
        <p:txBody>
          <a:bodyPr wrap="square" rtlCol="0">
            <a:spAutoFit/>
          </a:bodyPr>
          <a:lstStyle/>
          <a:p>
            <a:r>
              <a:rPr lang="en-US"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As of 9 June 2022, anti-epidemic materials donated by Fosun Foundation and its partners to support the three projects,</a:t>
            </a:r>
          </a:p>
          <a:p>
            <a:r>
              <a:rPr lang="en-US"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“Community Support”, “Care for Elderly” and “Care for Children” in Shanghai's battle against COVID-19</a:t>
            </a:r>
          </a:p>
        </p:txBody>
      </p:sp>
      <p:sp>
        <p:nvSpPr>
          <p:cNvPr id="87" name="文本框 86"/>
          <p:cNvSpPr txBox="1"/>
          <p:nvPr/>
        </p:nvSpPr>
        <p:spPr>
          <a:xfrm>
            <a:off x="561264" y="5297062"/>
            <a:ext cx="5557063" cy="523220"/>
          </a:xfrm>
          <a:prstGeom prst="rect">
            <a:avLst/>
          </a:prstGeom>
          <a:noFill/>
        </p:spPr>
        <p:txBody>
          <a:bodyPr wrap="square" rtlCol="0">
            <a:spAutoFit/>
          </a:bodyPr>
          <a:lstStyle/>
          <a:p>
            <a:r>
              <a:rPr lang="en-US" altLang="zh-CN" sz="1400" dirty="0">
                <a:solidFill>
                  <a:srgbClr val="93683D"/>
                </a:solidFill>
                <a:latin typeface="Politica" panose="02000503000000000000" pitchFamily="2" charset="0"/>
                <a:ea typeface="HYQIHEIX1-45W EXTRALIGHT" charset="0"/>
                <a:cs typeface="Arial" panose="020B0604020202020204" pitchFamily="34" charset="0"/>
                <a:sym typeface="微软雅黑"/>
              </a:rPr>
              <a:t>Provided a total of more than 6.245 million pieces of materials in Shanghai’s battle against COVID-19</a:t>
            </a:r>
            <a:endParaRPr kumimoji="1" lang="zh-CN" altLang="en-US" sz="1400" dirty="0">
              <a:solidFill>
                <a:srgbClr val="93683D"/>
              </a:solidFill>
            </a:endParaRPr>
          </a:p>
        </p:txBody>
      </p:sp>
      <p:cxnSp>
        <p:nvCxnSpPr>
          <p:cNvPr id="11" name="直线连接符 10"/>
          <p:cNvCxnSpPr/>
          <p:nvPr/>
        </p:nvCxnSpPr>
        <p:spPr>
          <a:xfrm>
            <a:off x="665730" y="6203636"/>
            <a:ext cx="5200234"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6265662" y="1387496"/>
            <a:ext cx="4862228" cy="369332"/>
          </a:xfrm>
          <a:prstGeom prst="rect">
            <a:avLst/>
          </a:prstGeom>
          <a:noFill/>
        </p:spPr>
        <p:txBody>
          <a:bodyPr wrap="none" rtlCol="0">
            <a:spAutoFit/>
          </a:bodyPr>
          <a:lstStyle/>
          <a:p>
            <a:r>
              <a:rPr lang="en-CA" altLang="zh-CN" dirty="0">
                <a:solidFill>
                  <a:srgbClr val="93683D"/>
                </a:solidFill>
                <a:latin typeface="Politica" panose="02000503000000000000" pitchFamily="2" charset="0"/>
                <a:ea typeface="HYQIHEIX1-45W EXTRALIGHT" pitchFamily="18" charset="-122"/>
                <a:cs typeface="Arial" panose="020B0604020202020204" pitchFamily="34" charset="0"/>
                <a:sym typeface="Century Gothic" panose="020B0502020202020204"/>
              </a:rPr>
              <a:t>“DRUG</a:t>
            </a: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sym typeface="Century Gothic" panose="020B0502020202020204"/>
              </a:rPr>
              <a:t> </a:t>
            </a:r>
            <a:r>
              <a:rPr lang="en-CA" altLang="zh-CN" dirty="0">
                <a:solidFill>
                  <a:srgbClr val="93683D"/>
                </a:solidFill>
                <a:latin typeface="Politica" panose="02000503000000000000" pitchFamily="2" charset="0"/>
                <a:ea typeface="HYQIHEIX1-45W EXTRALIGHT" pitchFamily="18" charset="-122"/>
                <a:cs typeface="Arial" panose="020B0604020202020204" pitchFamily="34" charset="0"/>
                <a:sym typeface="Century Gothic" panose="020B0502020202020204"/>
              </a:rPr>
              <a:t>+</a:t>
            </a:r>
            <a:r>
              <a:rPr lang="en-US" altLang="zh-CN" dirty="0">
                <a:solidFill>
                  <a:srgbClr val="93683D"/>
                </a:solidFill>
                <a:latin typeface="Politica" panose="02000503000000000000" pitchFamily="2" charset="0"/>
                <a:ea typeface="HYQIHEIX1-45W EXTRALIGHT" pitchFamily="18" charset="-122"/>
                <a:cs typeface="Arial" panose="020B0604020202020204" pitchFamily="34" charset="0"/>
                <a:sym typeface="Century Gothic" panose="020B0502020202020204"/>
              </a:rPr>
              <a:t> </a:t>
            </a:r>
            <a:r>
              <a:rPr lang="en-CA" altLang="zh-CN" dirty="0">
                <a:solidFill>
                  <a:srgbClr val="93683D"/>
                </a:solidFill>
                <a:latin typeface="Politica" panose="02000503000000000000" pitchFamily="2" charset="0"/>
                <a:ea typeface="HYQIHEIX1-45W EXTRALIGHT" pitchFamily="18" charset="-122"/>
                <a:cs typeface="Arial" panose="020B0604020202020204" pitchFamily="34" charset="0"/>
                <a:sym typeface="Century Gothic" panose="020B0502020202020204"/>
              </a:rPr>
              <a:t>VACCINE” TO ASSIST THE GLOBAL FIGHT AGAINST COVID-19</a:t>
            </a:r>
            <a:endParaRPr lang="zh-CN" altLang="en-US" sz="1200" dirty="0">
              <a:solidFill>
                <a:srgbClr val="93683D"/>
              </a:solidFill>
              <a:latin typeface="Politica" panose="02000503000000000000" pitchFamily="2" charset="0"/>
              <a:ea typeface="HYQIHEIX1-45W EXTRALIGHT" pitchFamily="18" charset="-122"/>
              <a:cs typeface="Arial" panose="020B0604020202020204" pitchFamily="34" charset="0"/>
              <a:sym typeface="Century Gothic" panose="020B0502020202020204"/>
            </a:endParaRPr>
          </a:p>
        </p:txBody>
      </p:sp>
      <p:cxnSp>
        <p:nvCxnSpPr>
          <p:cNvPr id="14" name="直线连接符 13"/>
          <p:cNvCxnSpPr/>
          <p:nvPr/>
        </p:nvCxnSpPr>
        <p:spPr>
          <a:xfrm>
            <a:off x="6359113" y="1744765"/>
            <a:ext cx="5200234" cy="0"/>
          </a:xfrm>
          <a:prstGeom prst="line">
            <a:avLst/>
          </a:prstGeom>
          <a:ln w="38100">
            <a:solidFill>
              <a:srgbClr val="93683D"/>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6279888" y="1879363"/>
            <a:ext cx="1875835" cy="307777"/>
          </a:xfrm>
          <a:prstGeom prst="rect">
            <a:avLst/>
          </a:prstGeom>
          <a:noFill/>
        </p:spPr>
        <p:txBody>
          <a:bodyPr wrap="none" rtlCol="0">
            <a:spAutoFit/>
          </a:bodyPr>
          <a:lstStyle/>
          <a:p>
            <a:r>
              <a:rPr kumimoji="1" lang="en-US" altLang="zh-CN" sz="1400" dirty="0">
                <a:solidFill>
                  <a:srgbClr val="93683D"/>
                </a:solidFill>
                <a:latin typeface="Politica" panose="02000503000000000000" pitchFamily="2" charset="0"/>
                <a:ea typeface="HYQIHEIX1-45W EXTRALIGHT" pitchFamily="18" charset="-122"/>
                <a:cs typeface="Arial" panose="020B0604020202020204" pitchFamily="34" charset="0"/>
                <a:sym typeface="微软雅黑"/>
              </a:rPr>
              <a:t>31 million doses of Comirnaty</a:t>
            </a:r>
            <a:endParaRPr kumimoji="1" lang="zh-CN" altLang="en-US" sz="1400" dirty="0">
              <a:solidFill>
                <a:srgbClr val="93683D"/>
              </a:solidFill>
            </a:endParaRPr>
          </a:p>
        </p:txBody>
      </p:sp>
      <p:sp>
        <p:nvSpPr>
          <p:cNvPr id="16" name="文本框 15"/>
          <p:cNvSpPr txBox="1"/>
          <p:nvPr/>
        </p:nvSpPr>
        <p:spPr>
          <a:xfrm>
            <a:off x="9200069" y="1798681"/>
            <a:ext cx="2611120" cy="523220"/>
          </a:xfrm>
          <a:prstGeom prst="rect">
            <a:avLst/>
          </a:prstGeom>
          <a:noFill/>
        </p:spPr>
        <p:txBody>
          <a:bodyPr wrap="square" rtlCol="0">
            <a:spAutoFit/>
          </a:bodyPr>
          <a:lstStyle/>
          <a:p>
            <a:r>
              <a:rPr lang="en-CA" altLang="zh-CN" sz="1400" dirty="0">
                <a:solidFill>
                  <a:srgbClr val="93683D"/>
                </a:solidFill>
                <a:latin typeface="Politica" panose="02000503000000000000" pitchFamily="2" charset="0"/>
                <a:ea typeface="HYQIHEIX1-45W EXTRALIGHT" pitchFamily="18" charset="-122"/>
              </a:rPr>
              <a:t>Donated </a:t>
            </a:r>
            <a:r>
              <a:rPr lang="en-CA" altLang="zh-CN" sz="1400" dirty="0" err="1">
                <a:solidFill>
                  <a:srgbClr val="93683D"/>
                </a:solidFill>
                <a:latin typeface="Politica" panose="02000503000000000000" pitchFamily="2" charset="0"/>
                <a:ea typeface="HYQIHEIX1-45W EXTRALIGHT" pitchFamily="18" charset="-122"/>
              </a:rPr>
              <a:t>Azvudine</a:t>
            </a:r>
            <a:r>
              <a:rPr lang="en-CA" altLang="zh-CN" sz="1400" dirty="0">
                <a:solidFill>
                  <a:srgbClr val="93683D"/>
                </a:solidFill>
                <a:latin typeface="Politica" panose="02000503000000000000" pitchFamily="2" charset="0"/>
                <a:ea typeface="HYQIHEIX1-45W EXTRALIGHT" pitchFamily="18" charset="-122"/>
              </a:rPr>
              <a:t> tablets to 250 counties and cities across the country</a:t>
            </a:r>
            <a:endParaRPr kumimoji="1" lang="zh-CN" altLang="en-US" sz="1400" dirty="0">
              <a:solidFill>
                <a:srgbClr val="93683D"/>
              </a:solidFill>
            </a:endParaRPr>
          </a:p>
        </p:txBody>
      </p:sp>
      <p:sp>
        <p:nvSpPr>
          <p:cNvPr id="17" name="文本框 16"/>
          <p:cNvSpPr txBox="1"/>
          <p:nvPr/>
        </p:nvSpPr>
        <p:spPr>
          <a:xfrm>
            <a:off x="6279889" y="2102621"/>
            <a:ext cx="2900054" cy="1477328"/>
          </a:xfrm>
          <a:prstGeom prst="rect">
            <a:avLst/>
          </a:prstGeom>
          <a:noFill/>
        </p:spPr>
        <p:txBody>
          <a:bodyPr wrap="square" rtlCol="0">
            <a:spAutoFit/>
          </a:bodyPr>
          <a:lstStyle/>
          <a:p>
            <a:pPr algn="just"/>
            <a:r>
              <a:rPr lang="en-HK"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Had been administered in Hong Kong, Macau and Taiwan regions as of the end of February 2023</a:t>
            </a:r>
          </a:p>
          <a:p>
            <a:pPr algn="just"/>
            <a:endParaRPr lang="en-US"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endParaRPr>
          </a:p>
          <a:p>
            <a:pPr algn="just"/>
            <a:r>
              <a:rPr lang="en-HK"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Following the rollout of the self-paid vaccination service of Comirnaty BNT162b2 original vaccine in Macau in 2022, the self-paid vaccination service for Comirnaty Bivalent Vaccine has been rolled out in Hong Kong and Macau in the first quarter of 2023, providing more vaccine options for people in need and helping to build a health protection barrier.</a:t>
            </a:r>
            <a:endParaRPr lang="zh-CN" altLang="en-US"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endParaRPr>
          </a:p>
        </p:txBody>
      </p:sp>
      <p:sp>
        <p:nvSpPr>
          <p:cNvPr id="20" name="文本框 19"/>
          <p:cNvSpPr txBox="1"/>
          <p:nvPr/>
        </p:nvSpPr>
        <p:spPr>
          <a:xfrm>
            <a:off x="9206102" y="2253300"/>
            <a:ext cx="2625213" cy="1631216"/>
          </a:xfrm>
          <a:prstGeom prst="rect">
            <a:avLst/>
          </a:prstGeom>
          <a:noFill/>
        </p:spPr>
        <p:txBody>
          <a:bodyPr wrap="square" rtlCol="0">
            <a:spAutoFit/>
          </a:bodyPr>
          <a:lstStyle/>
          <a:p>
            <a:pPr algn="just"/>
            <a:r>
              <a:rPr lang="en-US"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In 2022, </a:t>
            </a:r>
            <a:r>
              <a:rPr lang="en-US" altLang="zh-CN" sz="1000" dirty="0" err="1">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Azvudine</a:t>
            </a:r>
            <a:r>
              <a:rPr lang="en-US"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 tablets, China's first small molecule oral medication for COVID-19 jointly developed by Fosun Pharma and Henan Genuine Biotech, was included in the national Diagnosis and Treatment Protocol for COVID-19 and was covered by the national medical insurance scheme. At the beginning of 2023, the Fosun Foundation, together with Fosun Pharma and Genuine Biotech, launched the campaign “A Healthy Winter Action” to donate </a:t>
            </a:r>
            <a:r>
              <a:rPr lang="en-US" altLang="zh-CN" sz="1000" dirty="0" err="1">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Azvudine</a:t>
            </a:r>
            <a:r>
              <a:rPr lang="en-US" altLang="zh-CN"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rPr>
              <a:t> tablets to 250 counties and cities across the country, helping the grassroots weather the epidemic during the New Year.</a:t>
            </a:r>
            <a:endParaRPr lang="zh-CN" altLang="en-US" sz="1000" dirty="0">
              <a:solidFill>
                <a:schemeClr val="tx1">
                  <a:lumMod val="65000"/>
                  <a:lumOff val="35000"/>
                </a:schemeClr>
              </a:solidFill>
              <a:latin typeface="Politica" panose="02000503000000000000" pitchFamily="2" charset="0"/>
              <a:ea typeface="HYQIHEIX1-45W EXTRALIGHT" pitchFamily="18" charset="-122"/>
              <a:cs typeface="Arial" panose="020B0604020202020204" pitchFamily="34" charset="0"/>
              <a:sym typeface="微软雅黑"/>
            </a:endParaRPr>
          </a:p>
        </p:txBody>
      </p:sp>
      <p:pic>
        <p:nvPicPr>
          <p:cNvPr id="29" name="Picture 4"/>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a:fillRect/>
          </a:stretch>
        </p:blipFill>
        <p:spPr bwMode="auto">
          <a:xfrm>
            <a:off x="648065" y="1401838"/>
            <a:ext cx="2540261" cy="196742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直线连接符 6"/>
          <p:cNvCxnSpPr/>
          <p:nvPr/>
        </p:nvCxnSpPr>
        <p:spPr>
          <a:xfrm>
            <a:off x="642620" y="1387475"/>
            <a:ext cx="5222875" cy="0"/>
          </a:xfrm>
          <a:prstGeom prst="line">
            <a:avLst/>
          </a:prstGeom>
          <a:ln w="38100">
            <a:solidFill>
              <a:srgbClr val="93683D"/>
            </a:solidFill>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7619" y="101697"/>
            <a:ext cx="9335179" cy="879378"/>
          </a:xfrm>
          <a:prstGeom prst="rect">
            <a:avLst/>
          </a:prstGeom>
          <a:gradFill>
            <a:gsLst>
              <a:gs pos="10000">
                <a:srgbClr val="93683D">
                  <a:alpha val="0"/>
                </a:srgbClr>
              </a:gs>
              <a:gs pos="100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6" name="图片 5" descr="/Users/jerrymiao/Library/Mobile Documents/com~apple~CloudDocs/Desktop/复星23年封面更新/IMG_8244.JPGIMG_8244"/>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188335" y="1415415"/>
            <a:ext cx="2611120" cy="1958340"/>
          </a:xfrm>
          <a:prstGeom prst="rect">
            <a:avLst/>
          </a:prstGeom>
        </p:spPr>
      </p:pic>
      <p:pic>
        <p:nvPicPr>
          <p:cNvPr id="9" name="图片 8" descr="/Users/jerrymiao/Desktop/复星Jerry/LOGO系列 杂/复星logo1-01.png复星logo1-01"/>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10" name="Title 1">
            <a:extLst>
              <a:ext uri="{FF2B5EF4-FFF2-40B4-BE49-F238E27FC236}">
                <a16:creationId xmlns:a16="http://schemas.microsoft.com/office/drawing/2014/main" id="{51F3B201-E53A-A23A-30B7-6A2F7931A571}"/>
              </a:ext>
            </a:extLst>
          </p:cNvPr>
          <p:cNvSpPr txBox="1"/>
          <p:nvPr/>
        </p:nvSpPr>
        <p:spPr>
          <a:xfrm>
            <a:off x="654946" y="92714"/>
            <a:ext cx="8987817" cy="978729"/>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CA" altLang="zh-TW" sz="3200" b="0" spc="0" dirty="0">
                <a:solidFill>
                  <a:schemeClr val="bg1"/>
                </a:solidFill>
                <a:latin typeface="Politica" panose="02000506020000090004" pitchFamily="2" charset="0"/>
                <a:ea typeface="STHeiti" panose="02010600040101010101" pitchFamily="2" charset="-122"/>
                <a:cs typeface="Arial" panose="020B0704020202090204" pitchFamily="34" charset="0"/>
              </a:rPr>
              <a:t>FIGHT AGAINST COVID-19: STAY TRUE TO OUR ORIGINAL ASPIRATION AND CONTRIBUTE TO SOCIETY</a:t>
            </a:r>
            <a:endParaRPr lang="zh-CN" altLang="en-US" sz="3200" b="0" spc="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Users/jerrymiao/Library/Mobile Documents/com~apple~CloudDocs/Desktop/复星23年封面更新/366.jpg366"/>
          <p:cNvPicPr>
            <a:picLocks noChangeAspect="1"/>
          </p:cNvPicPr>
          <p:nvPr/>
        </p:nvPicPr>
        <p:blipFill>
          <a:blip r:embed="rId2"/>
          <a:srcRect/>
          <a:stretch>
            <a:fillRect/>
          </a:stretch>
        </p:blipFill>
        <p:spPr>
          <a:xfrm>
            <a:off x="6350" y="635"/>
            <a:ext cx="12184380" cy="6856730"/>
          </a:xfrm>
          <a:prstGeom prst="rect">
            <a:avLst/>
          </a:prstGeom>
        </p:spPr>
      </p:pic>
      <p:sp>
        <p:nvSpPr>
          <p:cNvPr id="50" name="矩形 49"/>
          <p:cNvSpPr/>
          <p:nvPr/>
        </p:nvSpPr>
        <p:spPr>
          <a:xfrm>
            <a:off x="-635" y="0"/>
            <a:ext cx="12198985" cy="6858000"/>
          </a:xfrm>
          <a:prstGeom prst="rect">
            <a:avLst/>
          </a:prstGeom>
          <a:gradFill>
            <a:gsLst>
              <a:gs pos="100000">
                <a:srgbClr val="D7E3F4">
                  <a:alpha val="61000"/>
                </a:srgbClr>
              </a:gs>
              <a:gs pos="0">
                <a:schemeClr val="bg1">
                  <a:alpha val="83000"/>
                </a:schemeClr>
              </a:gs>
              <a:gs pos="100000">
                <a:schemeClr val="bg1">
                  <a:alpha val="10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矩形 6"/>
          <p:cNvSpPr txBox="1"/>
          <p:nvPr/>
        </p:nvSpPr>
        <p:spPr>
          <a:xfrm>
            <a:off x="599712" y="992128"/>
            <a:ext cx="5718871" cy="554383"/>
          </a:xfrm>
          <a:prstGeom prst="rect">
            <a:avLst/>
          </a:prstGeom>
          <a:ln w="12700">
            <a:miter lim="400000"/>
          </a:ln>
        </p:spPr>
        <p:txBody>
          <a:bodyPr wrap="square" lIns="45719" rIns="45719">
            <a:spAutoFit/>
          </a:bodyPr>
          <a:lstStyle/>
          <a:p>
            <a:pPr defTabSz="342900">
              <a:lnSpc>
                <a:spcPct val="110000"/>
              </a:lnSpc>
              <a:defRPr sz="2800" spc="300">
                <a:solidFill>
                  <a:srgbClr val="92653D"/>
                </a:solidFill>
                <a:latin typeface="微软雅黑"/>
                <a:ea typeface="微软雅黑"/>
                <a:cs typeface="微软雅黑"/>
                <a:sym typeface="微软雅黑"/>
              </a:defRPr>
            </a:pPr>
            <a:endParaRPr dirty="0">
              <a:latin typeface="HYQIHEIX1-45W EXTRALIGHT" pitchFamily="18" charset="-122"/>
              <a:ea typeface="HYQIHEIX1-45W EXTRALIGHT" pitchFamily="18" charset="-122"/>
              <a:cs typeface="Arial" panose="020B0604020202020204" pitchFamily="34" charset="0"/>
            </a:endParaRPr>
          </a:p>
        </p:txBody>
      </p:sp>
      <p:sp>
        <p:nvSpPr>
          <p:cNvPr id="7" name="文本框 6"/>
          <p:cNvSpPr txBox="1"/>
          <p:nvPr/>
        </p:nvSpPr>
        <p:spPr>
          <a:xfrm>
            <a:off x="599406" y="6298091"/>
            <a:ext cx="2680223" cy="276999"/>
          </a:xfrm>
          <a:prstGeom prst="rect">
            <a:avLst/>
          </a:prstGeom>
          <a:noFill/>
        </p:spPr>
        <p:txBody>
          <a:bodyPr wrap="square" rtlCol="0">
            <a:spAutoFit/>
          </a:bodyPr>
          <a:lstStyle/>
          <a:p>
            <a:pPr algn="dist"/>
            <a:r>
              <a:rPr lang="en-GB" altLang="zh-CN" sz="1200" dirty="0">
                <a:solidFill>
                  <a:srgbClr val="93683D"/>
                </a:solidFill>
                <a:latin typeface="Politica" panose="02000503000000000000" pitchFamily="2" charset="0"/>
                <a:ea typeface="STHeiti" panose="02010600040101010101" pitchFamily="2" charset="-122"/>
                <a:cs typeface="Arial" panose="020B0604020202020204" pitchFamily="34" charset="0"/>
              </a:rPr>
              <a:t>A GLOBAL INNOVATION-DRIVEN CONSUMER GROUP</a:t>
            </a:r>
          </a:p>
        </p:txBody>
      </p:sp>
      <p:pic>
        <p:nvPicPr>
          <p:cNvPr id="9" name="图片 8"/>
          <p:cNvPicPr>
            <a:picLocks noChangeAspect="1"/>
          </p:cNvPicPr>
          <p:nvPr/>
        </p:nvPicPr>
        <p:blipFill>
          <a:blip r:embed="rId3" cstate="email"/>
          <a:stretch>
            <a:fillRect/>
          </a:stretch>
        </p:blipFill>
        <p:spPr>
          <a:xfrm>
            <a:off x="6836229" y="5334873"/>
            <a:ext cx="5601741" cy="1476823"/>
          </a:xfrm>
          <a:prstGeom prst="rect">
            <a:avLst/>
          </a:prstGeom>
        </p:spPr>
      </p:pic>
      <p:cxnSp>
        <p:nvCxnSpPr>
          <p:cNvPr id="26" name="直线连接符 25"/>
          <p:cNvCxnSpPr/>
          <p:nvPr/>
        </p:nvCxnSpPr>
        <p:spPr>
          <a:xfrm>
            <a:off x="7315200" y="5206449"/>
            <a:ext cx="4290646" cy="0"/>
          </a:xfrm>
          <a:prstGeom prst="line">
            <a:avLst/>
          </a:prstGeom>
          <a:ln w="6350">
            <a:solidFill>
              <a:srgbClr val="93683D"/>
            </a:solidFill>
            <a:prstDash val="dash"/>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rotWithShape="1">
          <a:blip r:embed="rId4" cstate="print">
            <a:extLst>
              <a:ext uri="{28A0092B-C50C-407E-A947-70E740481C1C}">
                <a14:useLocalDpi xmlns:a14="http://schemas.microsoft.com/office/drawing/2010/main"/>
              </a:ext>
            </a:extLst>
          </a:blip>
          <a:srcRect b="44804"/>
          <a:stretch/>
        </p:blipFill>
        <p:spPr>
          <a:xfrm>
            <a:off x="4047808" y="2927667"/>
            <a:ext cx="4103473" cy="554383"/>
          </a:xfrm>
          <a:prstGeom prst="rect">
            <a:avLst/>
          </a:prstGeom>
        </p:spPr>
      </p:pic>
      <p:sp>
        <p:nvSpPr>
          <p:cNvPr id="2" name="Title 1">
            <a:extLst>
              <a:ext uri="{FF2B5EF4-FFF2-40B4-BE49-F238E27FC236}">
                <a16:creationId xmlns:a16="http://schemas.microsoft.com/office/drawing/2014/main" id="{DCA56BD6-BF75-E78E-08AB-A949C86D60DF}"/>
              </a:ext>
            </a:extLst>
          </p:cNvPr>
          <p:cNvSpPr txBox="1"/>
          <p:nvPr/>
        </p:nvSpPr>
        <p:spPr>
          <a:xfrm>
            <a:off x="4229261" y="3574733"/>
            <a:ext cx="3733477" cy="369332"/>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pPr algn="ctr"/>
            <a:r>
              <a:rPr lang="en-CA" altLang="zh-CN" sz="2000" dirty="0">
                <a:solidFill>
                  <a:schemeClr val="tx1"/>
                </a:solidFill>
                <a:latin typeface="Politica" panose="02000503000000000000" pitchFamily="2" charset="0"/>
                <a:ea typeface="HYQIHEIX1-45W EXTRALIGHT" pitchFamily="18" charset="-122"/>
                <a:cs typeface="Arial" panose="020B0604020202020204" pitchFamily="34" charset="0"/>
              </a:rPr>
              <a:t>TOWARDS A BRIGHTER LIFE</a:t>
            </a:r>
            <a:endParaRPr lang="zh-CN" altLang="en-US" sz="2000" dirty="0">
              <a:solidFill>
                <a:schemeClr val="tx1"/>
              </a:solidFill>
              <a:latin typeface="Politica" panose="02000503000000000000" pitchFamily="2" charset="0"/>
              <a:ea typeface="HYQIHEIX1-45W EXTRALIGHT" pitchFamily="18" charset="-122"/>
              <a:cs typeface="Arial" panose="020B0604020202020204" pitchFamily="34" charset="0"/>
            </a:endParaRPr>
          </a:p>
        </p:txBody>
      </p:sp>
      <p:sp>
        <p:nvSpPr>
          <p:cNvPr id="10" name="Rectangle 9">
            <a:extLst>
              <a:ext uri="{FF2B5EF4-FFF2-40B4-BE49-F238E27FC236}">
                <a16:creationId xmlns:a16="http://schemas.microsoft.com/office/drawing/2014/main" id="{977137E4-6AAA-B646-B510-449319A5C776}"/>
              </a:ext>
            </a:extLst>
          </p:cNvPr>
          <p:cNvSpPr/>
          <p:nvPr/>
        </p:nvSpPr>
        <p:spPr>
          <a:xfrm>
            <a:off x="7343096" y="6488303"/>
            <a:ext cx="949178" cy="229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F2F2F2"/>
              </a:highlight>
            </a:endParaRPr>
          </a:p>
        </p:txBody>
      </p:sp>
      <p:sp>
        <p:nvSpPr>
          <p:cNvPr id="12" name="Rectangle 11">
            <a:extLst>
              <a:ext uri="{FF2B5EF4-FFF2-40B4-BE49-F238E27FC236}">
                <a16:creationId xmlns:a16="http://schemas.microsoft.com/office/drawing/2014/main" id="{B7FCE2C6-DBAB-3F5E-6323-29163838F475}"/>
              </a:ext>
            </a:extLst>
          </p:cNvPr>
          <p:cNvSpPr/>
          <p:nvPr/>
        </p:nvSpPr>
        <p:spPr>
          <a:xfrm>
            <a:off x="7519424" y="6509337"/>
            <a:ext cx="595107" cy="215443"/>
          </a:xfrm>
          <a:prstGeom prst="rect">
            <a:avLst/>
          </a:prstGeom>
        </p:spPr>
        <p:txBody>
          <a:bodyPr wrap="square">
            <a:spAutoFit/>
          </a:bodyPr>
          <a:lstStyle/>
          <a:p>
            <a:pPr algn="ctr"/>
            <a:r>
              <a:rPr lang="en-CA" altLang="zh-CN"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WeChat</a:t>
            </a:r>
            <a:endParaRPr lang="en-US"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p:txBody>
      </p:sp>
      <p:sp>
        <p:nvSpPr>
          <p:cNvPr id="13" name="Rectangle 12">
            <a:extLst>
              <a:ext uri="{FF2B5EF4-FFF2-40B4-BE49-F238E27FC236}">
                <a16:creationId xmlns:a16="http://schemas.microsoft.com/office/drawing/2014/main" id="{EC18F67B-FD64-99BF-B8E4-517E349BAB68}"/>
              </a:ext>
            </a:extLst>
          </p:cNvPr>
          <p:cNvSpPr/>
          <p:nvPr/>
        </p:nvSpPr>
        <p:spPr>
          <a:xfrm>
            <a:off x="8906606" y="6458405"/>
            <a:ext cx="949178" cy="229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F2F2F2"/>
              </a:highlight>
            </a:endParaRPr>
          </a:p>
        </p:txBody>
      </p:sp>
      <p:sp>
        <p:nvSpPr>
          <p:cNvPr id="14" name="Rectangle 13">
            <a:extLst>
              <a:ext uri="{FF2B5EF4-FFF2-40B4-BE49-F238E27FC236}">
                <a16:creationId xmlns:a16="http://schemas.microsoft.com/office/drawing/2014/main" id="{57FB61D1-4588-01E8-1F6C-897ACE3D3571}"/>
              </a:ext>
            </a:extLst>
          </p:cNvPr>
          <p:cNvSpPr/>
          <p:nvPr/>
        </p:nvSpPr>
        <p:spPr>
          <a:xfrm>
            <a:off x="9082934" y="6479439"/>
            <a:ext cx="595107" cy="215443"/>
          </a:xfrm>
          <a:prstGeom prst="rect">
            <a:avLst/>
          </a:prstGeom>
        </p:spPr>
        <p:txBody>
          <a:bodyPr wrap="square">
            <a:spAutoFit/>
          </a:bodyPr>
          <a:lstStyle/>
          <a:p>
            <a:pPr algn="ctr"/>
            <a:r>
              <a:rPr lang="en-CA" altLang="zh-CN"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Weibo</a:t>
            </a:r>
            <a:endParaRPr lang="en-US"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p:txBody>
      </p:sp>
      <p:sp>
        <p:nvSpPr>
          <p:cNvPr id="15" name="Rectangle 14">
            <a:extLst>
              <a:ext uri="{FF2B5EF4-FFF2-40B4-BE49-F238E27FC236}">
                <a16:creationId xmlns:a16="http://schemas.microsoft.com/office/drawing/2014/main" id="{A729CFD2-63FD-A29B-24FE-9F5906E629C7}"/>
              </a:ext>
            </a:extLst>
          </p:cNvPr>
          <p:cNvSpPr/>
          <p:nvPr/>
        </p:nvSpPr>
        <p:spPr>
          <a:xfrm>
            <a:off x="10469540" y="6487252"/>
            <a:ext cx="949178" cy="229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dirty="0">
              <a:highlight>
                <a:srgbClr val="F2F2F2"/>
              </a:highlight>
            </a:endParaRPr>
          </a:p>
        </p:txBody>
      </p:sp>
      <p:sp>
        <p:nvSpPr>
          <p:cNvPr id="16" name="Rectangle 15">
            <a:extLst>
              <a:ext uri="{FF2B5EF4-FFF2-40B4-BE49-F238E27FC236}">
                <a16:creationId xmlns:a16="http://schemas.microsoft.com/office/drawing/2014/main" id="{E778DA67-220A-52C8-9EA6-435EFEC9A0C3}"/>
              </a:ext>
            </a:extLst>
          </p:cNvPr>
          <p:cNvSpPr/>
          <p:nvPr/>
        </p:nvSpPr>
        <p:spPr>
          <a:xfrm>
            <a:off x="10468702" y="6508286"/>
            <a:ext cx="949178" cy="215444"/>
          </a:xfrm>
          <a:prstGeom prst="rect">
            <a:avLst/>
          </a:prstGeom>
        </p:spPr>
        <p:txBody>
          <a:bodyPr wrap="square">
            <a:spAutoFit/>
          </a:bodyPr>
          <a:lstStyle/>
          <a:p>
            <a:pPr algn="ctr"/>
            <a:r>
              <a:rPr lang="en-CA" altLang="zh-CN"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WeChat</a:t>
            </a:r>
            <a:r>
              <a:rPr lang="zh-TW" altLang="en-US"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 </a:t>
            </a:r>
            <a:r>
              <a:rPr lang="en-US" altLang="zh-TW"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Channels</a:t>
            </a:r>
            <a:endParaRPr lang="en-US" sz="8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p:txBody>
      </p:sp>
      <p:graphicFrame>
        <p:nvGraphicFramePr>
          <p:cNvPr id="18" name="Table 7">
            <a:extLst>
              <a:ext uri="{FF2B5EF4-FFF2-40B4-BE49-F238E27FC236}">
                <a16:creationId xmlns:a16="http://schemas.microsoft.com/office/drawing/2014/main" id="{558462C4-3406-4A2C-AAB9-6630584F2EBC}"/>
              </a:ext>
            </a:extLst>
          </p:cNvPr>
          <p:cNvGraphicFramePr>
            <a:graphicFrameLocks noGrp="1"/>
          </p:cNvGraphicFramePr>
          <p:nvPr>
            <p:extLst>
              <p:ext uri="{D42A27DB-BD31-4B8C-83A1-F6EECF244321}">
                <p14:modId xmlns:p14="http://schemas.microsoft.com/office/powerpoint/2010/main" val="3406671540"/>
              </p:ext>
            </p:extLst>
          </p:nvPr>
        </p:nvGraphicFramePr>
        <p:xfrm>
          <a:off x="7315200" y="4108287"/>
          <a:ext cx="4297631" cy="1097280"/>
        </p:xfrm>
        <a:graphic>
          <a:graphicData uri="http://schemas.openxmlformats.org/drawingml/2006/table">
            <a:tbl>
              <a:tblPr firstRow="1" bandRow="1">
                <a:tableStyleId>{5C22544A-7EE6-4342-B048-85BDC9FD1C3A}</a:tableStyleId>
              </a:tblPr>
              <a:tblGrid>
                <a:gridCol w="424942">
                  <a:extLst>
                    <a:ext uri="{9D8B030D-6E8A-4147-A177-3AD203B41FA5}">
                      <a16:colId xmlns:a16="http://schemas.microsoft.com/office/drawing/2014/main" val="3666390746"/>
                    </a:ext>
                  </a:extLst>
                </a:gridCol>
                <a:gridCol w="1619758">
                  <a:extLst>
                    <a:ext uri="{9D8B030D-6E8A-4147-A177-3AD203B41FA5}">
                      <a16:colId xmlns:a16="http://schemas.microsoft.com/office/drawing/2014/main" val="1913140265"/>
                    </a:ext>
                  </a:extLst>
                </a:gridCol>
                <a:gridCol w="571682">
                  <a:extLst>
                    <a:ext uri="{9D8B030D-6E8A-4147-A177-3AD203B41FA5}">
                      <a16:colId xmlns:a16="http://schemas.microsoft.com/office/drawing/2014/main" val="3453037149"/>
                    </a:ext>
                  </a:extLst>
                </a:gridCol>
                <a:gridCol w="1681249">
                  <a:extLst>
                    <a:ext uri="{9D8B030D-6E8A-4147-A177-3AD203B41FA5}">
                      <a16:colId xmlns:a16="http://schemas.microsoft.com/office/drawing/2014/main" val="251385223"/>
                    </a:ext>
                  </a:extLst>
                </a:gridCol>
              </a:tblGrid>
              <a:tr h="17431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HONG KONG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SHANGHAI</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518850302"/>
                  </a:ext>
                </a:extLst>
              </a:tr>
              <a:tr h="250384">
                <a:tc gridSpan="2">
                  <a:txBody>
                    <a:bodyPr/>
                    <a:lstStyle/>
                    <a:p>
                      <a:pPr marL="0" algn="l" defTabSz="914400" rtl="0" eaLnBrk="1" latinLnBrk="0" hangingPunct="1"/>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Room 808, ICBC Tower, 3 Garden Road, Central, Hong Kong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tc>
                <a:tc gridSpan="2">
                  <a:txBody>
                    <a:bodyPr/>
                    <a:lstStyle/>
                    <a:p>
                      <a:pPr marL="0" algn="l" defTabSz="914400" rtl="0" eaLnBrk="1" latinLnBrk="0" hangingPunct="1"/>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Bund Finance </a:t>
                      </a:r>
                      <a:r>
                        <a:rPr lang="en-HK" altLang="zh-CN" sz="700" kern="1200" dirty="0" err="1">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Center</a:t>
                      </a:r>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 No. 600, Zhongshan East 2nd Road, Huangpu District, Shanghai</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hMerge="1">
                  <a:txBody>
                    <a:bodyPr/>
                    <a:lstStyle/>
                    <a:p>
                      <a:endParaRPr lang="en-US" dirty="0"/>
                    </a:p>
                  </a:txBody>
                  <a:tcPr/>
                </a:tc>
                <a:extLst>
                  <a:ext uri="{0D108BD9-81ED-4DB2-BD59-A6C34878D82A}">
                    <a16:rowId xmlns:a16="http://schemas.microsoft.com/office/drawing/2014/main" val="3138022905"/>
                  </a:ext>
                </a:extLst>
              </a:tr>
              <a:tr h="174313">
                <a:tc>
                  <a:txBody>
                    <a:bodyPr/>
                    <a:lstStyle/>
                    <a:p>
                      <a:pPr marL="0" algn="l" defTabSz="914400" rtl="0" eaLnBrk="1" latinLnBrk="0" hangingPunct="1"/>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Tel: </a:t>
                      </a:r>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+852 2509 3228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Tel: </a:t>
                      </a:r>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+86 21 2315 6666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9718714"/>
                  </a:ext>
                </a:extLst>
              </a:tr>
              <a:tr h="174313">
                <a:tc>
                  <a:txBody>
                    <a:bodyPr/>
                    <a:lstStyle/>
                    <a:p>
                      <a:pPr marL="0" algn="l" defTabSz="914400" rtl="0" eaLnBrk="1" latinLnBrk="0" hangingPunct="1"/>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Fax: </a:t>
                      </a:r>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a:t>
                      </a:r>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852 2509 9028</a:t>
                      </a:r>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Fax: </a:t>
                      </a:r>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a:t>
                      </a:r>
                      <a:r>
                        <a:rPr lang="en-HK" altLang="zh-CN"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86 21 6130 3288</a:t>
                      </a:r>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30561119"/>
                  </a:ext>
                </a:extLst>
              </a:tr>
              <a:tr h="174313">
                <a:tc>
                  <a:txBody>
                    <a:bodyPr/>
                    <a:lstStyle/>
                    <a:p>
                      <a:pPr marL="0" algn="l" defTabSz="914400" rtl="0" eaLnBrk="1" latinLnBrk="0" hangingPunct="1"/>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endPar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Postal code: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r>
                        <a:rPr lang="en-US" sz="700" kern="1200" dirty="0">
                          <a:solidFill>
                            <a:schemeClr val="tx1">
                              <a:lumMod val="65000"/>
                              <a:lumOff val="35000"/>
                            </a:schemeClr>
                          </a:solidFill>
                          <a:latin typeface="Politica" panose="02000506020000090004" pitchFamily="2" charset="0"/>
                          <a:ea typeface="HYQIHEIX1-45W EXTRALIGHT" pitchFamily="18" charset="-122"/>
                          <a:cs typeface="Arial" panose="020B0704020202090204" pitchFamily="34" charset="0"/>
                        </a:rPr>
                        <a:t>200010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9816705"/>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email"/>
          <a:srcRect/>
          <a:stretch>
            <a:fillRect/>
          </a:stretch>
        </p:blipFill>
        <p:spPr>
          <a:xfrm>
            <a:off x="3558636" y="402646"/>
            <a:ext cx="12206177" cy="6858001"/>
          </a:xfrm>
          <a:prstGeom prst="rect">
            <a:avLst/>
          </a:prstGeom>
        </p:spPr>
      </p:pic>
      <p:sp>
        <p:nvSpPr>
          <p:cNvPr id="47" name="矩形 46"/>
          <p:cNvSpPr/>
          <p:nvPr/>
        </p:nvSpPr>
        <p:spPr>
          <a:xfrm>
            <a:off x="6532667" y="891371"/>
            <a:ext cx="5683463" cy="4916085"/>
          </a:xfrm>
          <a:prstGeom prst="rect">
            <a:avLst/>
          </a:prstGeom>
          <a:gradFill>
            <a:gsLst>
              <a:gs pos="0">
                <a:srgbClr val="93683D">
                  <a:alpha val="0"/>
                </a:srgbClr>
              </a:gs>
              <a:gs pos="100000">
                <a:srgbClr val="93683D">
                  <a:alpha val="68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6" name="图片 45"/>
          <p:cNvPicPr>
            <a:picLocks noChangeAspect="1"/>
          </p:cNvPicPr>
          <p:nvPr/>
        </p:nvPicPr>
        <p:blipFill rotWithShape="1">
          <a:blip r:embed="rId3" cstate="email"/>
          <a:srcRect/>
          <a:stretch>
            <a:fillRect/>
          </a:stretch>
        </p:blipFill>
        <p:spPr>
          <a:xfrm>
            <a:off x="8715" y="-1"/>
            <a:ext cx="10189925" cy="6858001"/>
          </a:xfrm>
          <a:prstGeom prst="rect">
            <a:avLst/>
          </a:prstGeom>
        </p:spPr>
      </p:pic>
      <p:sp>
        <p:nvSpPr>
          <p:cNvPr id="8" name="任意形状 7"/>
          <p:cNvSpPr/>
          <p:nvPr/>
        </p:nvSpPr>
        <p:spPr>
          <a:xfrm>
            <a:off x="-3019557" y="1489420"/>
            <a:ext cx="18679831" cy="7302393"/>
          </a:xfrm>
          <a:custGeom>
            <a:avLst/>
            <a:gdLst>
              <a:gd name="connsiteX0" fmla="*/ 1618368 w 17448377"/>
              <a:gd name="connsiteY0" fmla="*/ 857287 h 5882551"/>
              <a:gd name="connsiteX1" fmla="*/ 2724155 w 17448377"/>
              <a:gd name="connsiteY1" fmla="*/ 1218794 h 5882551"/>
              <a:gd name="connsiteX2" fmla="*/ 5956452 w 17448377"/>
              <a:gd name="connsiteY2" fmla="*/ 772226 h 5882551"/>
              <a:gd name="connsiteX3" fmla="*/ 10507187 w 17448377"/>
              <a:gd name="connsiteY3" fmla="*/ 2069398 h 5882551"/>
              <a:gd name="connsiteX4" fmla="*/ 16674071 w 17448377"/>
              <a:gd name="connsiteY4" fmla="*/ 70478 h 5882551"/>
              <a:gd name="connsiteX5" fmla="*/ 15610815 w 17448377"/>
              <a:gd name="connsiteY5" fmla="*/ 5110310 h 5882551"/>
              <a:gd name="connsiteX6" fmla="*/ 937885 w 17448377"/>
              <a:gd name="connsiteY6" fmla="*/ 5429287 h 5882551"/>
              <a:gd name="connsiteX7" fmla="*/ 1618368 w 17448377"/>
              <a:gd name="connsiteY7" fmla="*/ 857287 h 5882551"/>
              <a:gd name="connsiteX0-1" fmla="*/ 445667 w 18295862"/>
              <a:gd name="connsiteY0-2" fmla="*/ 240598 h 5925900"/>
              <a:gd name="connsiteX1-3" fmla="*/ 3571640 w 18295862"/>
              <a:gd name="connsiteY1-4" fmla="*/ 1218794 h 5925900"/>
              <a:gd name="connsiteX2-5" fmla="*/ 6803937 w 18295862"/>
              <a:gd name="connsiteY2-6" fmla="*/ 772226 h 5925900"/>
              <a:gd name="connsiteX3-7" fmla="*/ 11354672 w 18295862"/>
              <a:gd name="connsiteY3-8" fmla="*/ 2069398 h 5925900"/>
              <a:gd name="connsiteX4-9" fmla="*/ 17521556 w 18295862"/>
              <a:gd name="connsiteY4-10" fmla="*/ 70478 h 5925900"/>
              <a:gd name="connsiteX5-11" fmla="*/ 16458300 w 18295862"/>
              <a:gd name="connsiteY5-12" fmla="*/ 5110310 h 5925900"/>
              <a:gd name="connsiteX6-13" fmla="*/ 1785370 w 18295862"/>
              <a:gd name="connsiteY6-14" fmla="*/ 5429287 h 5925900"/>
              <a:gd name="connsiteX7-15" fmla="*/ 445667 w 18295862"/>
              <a:gd name="connsiteY7-16" fmla="*/ 240598 h 5925900"/>
              <a:gd name="connsiteX0-17" fmla="*/ 428953 w 18279148"/>
              <a:gd name="connsiteY0-18" fmla="*/ 240598 h 5925900"/>
              <a:gd name="connsiteX1-19" fmla="*/ 3299744 w 18279148"/>
              <a:gd name="connsiteY1-20" fmla="*/ 1069938 h 5925900"/>
              <a:gd name="connsiteX2-21" fmla="*/ 6787223 w 18279148"/>
              <a:gd name="connsiteY2-22" fmla="*/ 772226 h 5925900"/>
              <a:gd name="connsiteX3-23" fmla="*/ 11337958 w 18279148"/>
              <a:gd name="connsiteY3-24" fmla="*/ 2069398 h 5925900"/>
              <a:gd name="connsiteX4-25" fmla="*/ 17504842 w 18279148"/>
              <a:gd name="connsiteY4-26" fmla="*/ 70478 h 5925900"/>
              <a:gd name="connsiteX5-27" fmla="*/ 16441586 w 18279148"/>
              <a:gd name="connsiteY5-28" fmla="*/ 5110310 h 5925900"/>
              <a:gd name="connsiteX6-29" fmla="*/ 1768656 w 18279148"/>
              <a:gd name="connsiteY6-30" fmla="*/ 5429287 h 5925900"/>
              <a:gd name="connsiteX7-31" fmla="*/ 428953 w 18279148"/>
              <a:gd name="connsiteY7-32" fmla="*/ 240598 h 5925900"/>
              <a:gd name="connsiteX0-33" fmla="*/ 371194 w 18370245"/>
              <a:gd name="connsiteY0-34" fmla="*/ 126788 h 7292832"/>
              <a:gd name="connsiteX1-35" fmla="*/ 3390841 w 18370245"/>
              <a:gd name="connsiteY1-36" fmla="*/ 2338360 h 7292832"/>
              <a:gd name="connsiteX2-37" fmla="*/ 6878320 w 18370245"/>
              <a:gd name="connsiteY2-38" fmla="*/ 2040648 h 7292832"/>
              <a:gd name="connsiteX3-39" fmla="*/ 11429055 w 18370245"/>
              <a:gd name="connsiteY3-40" fmla="*/ 3337820 h 7292832"/>
              <a:gd name="connsiteX4-41" fmla="*/ 17595939 w 18370245"/>
              <a:gd name="connsiteY4-42" fmla="*/ 1338900 h 7292832"/>
              <a:gd name="connsiteX5-43" fmla="*/ 16532683 w 18370245"/>
              <a:gd name="connsiteY5-44" fmla="*/ 6378732 h 7292832"/>
              <a:gd name="connsiteX6-45" fmla="*/ 1859753 w 18370245"/>
              <a:gd name="connsiteY6-46" fmla="*/ 6697709 h 7292832"/>
              <a:gd name="connsiteX7-47" fmla="*/ 371194 w 18370245"/>
              <a:gd name="connsiteY7-48" fmla="*/ 126788 h 7292832"/>
              <a:gd name="connsiteX0-49" fmla="*/ 363973 w 18363024"/>
              <a:gd name="connsiteY0-50" fmla="*/ 136349 h 7302393"/>
              <a:gd name="connsiteX1-51" fmla="*/ 3277294 w 18363024"/>
              <a:gd name="connsiteY1-52" fmla="*/ 2241595 h 7302393"/>
              <a:gd name="connsiteX2-53" fmla="*/ 6871099 w 18363024"/>
              <a:gd name="connsiteY2-54" fmla="*/ 2050209 h 7302393"/>
              <a:gd name="connsiteX3-55" fmla="*/ 11421834 w 18363024"/>
              <a:gd name="connsiteY3-56" fmla="*/ 3347381 h 7302393"/>
              <a:gd name="connsiteX4-57" fmla="*/ 17588718 w 18363024"/>
              <a:gd name="connsiteY4-58" fmla="*/ 1348461 h 7302393"/>
              <a:gd name="connsiteX5-59" fmla="*/ 16525462 w 18363024"/>
              <a:gd name="connsiteY5-60" fmla="*/ 6388293 h 7302393"/>
              <a:gd name="connsiteX6-61" fmla="*/ 1852532 w 18363024"/>
              <a:gd name="connsiteY6-62" fmla="*/ 6707270 h 7302393"/>
              <a:gd name="connsiteX7-63" fmla="*/ 363973 w 18363024"/>
              <a:gd name="connsiteY7-64" fmla="*/ 136349 h 7302393"/>
              <a:gd name="connsiteX0-65" fmla="*/ 363973 w 18606129"/>
              <a:gd name="connsiteY0-66" fmla="*/ 136349 h 7302393"/>
              <a:gd name="connsiteX1-67" fmla="*/ 3277294 w 18606129"/>
              <a:gd name="connsiteY1-68" fmla="*/ 2241595 h 7302393"/>
              <a:gd name="connsiteX2-69" fmla="*/ 6871099 w 18606129"/>
              <a:gd name="connsiteY2-70" fmla="*/ 2050209 h 7302393"/>
              <a:gd name="connsiteX3-71" fmla="*/ 11421834 w 18606129"/>
              <a:gd name="connsiteY3-72" fmla="*/ 3347381 h 7302393"/>
              <a:gd name="connsiteX4-73" fmla="*/ 18003056 w 18606129"/>
              <a:gd name="connsiteY4-74" fmla="*/ 2662911 h 7302393"/>
              <a:gd name="connsiteX5-75" fmla="*/ 16525462 w 18606129"/>
              <a:gd name="connsiteY5-76" fmla="*/ 6388293 h 7302393"/>
              <a:gd name="connsiteX6-77" fmla="*/ 1852532 w 18606129"/>
              <a:gd name="connsiteY6-78" fmla="*/ 6707270 h 7302393"/>
              <a:gd name="connsiteX7-79" fmla="*/ 363973 w 18606129"/>
              <a:gd name="connsiteY7-80" fmla="*/ 136349 h 7302393"/>
              <a:gd name="connsiteX0-81" fmla="*/ 363973 w 19222480"/>
              <a:gd name="connsiteY0-82" fmla="*/ 136349 h 7302393"/>
              <a:gd name="connsiteX1-83" fmla="*/ 3277294 w 19222480"/>
              <a:gd name="connsiteY1-84" fmla="*/ 2241595 h 7302393"/>
              <a:gd name="connsiteX2-85" fmla="*/ 6871099 w 19222480"/>
              <a:gd name="connsiteY2-86" fmla="*/ 2050209 h 7302393"/>
              <a:gd name="connsiteX3-87" fmla="*/ 11421834 w 19222480"/>
              <a:gd name="connsiteY3-88" fmla="*/ 3347381 h 7302393"/>
              <a:gd name="connsiteX4-89" fmla="*/ 18003056 w 19222480"/>
              <a:gd name="connsiteY4-90" fmla="*/ 2662911 h 7302393"/>
              <a:gd name="connsiteX5-91" fmla="*/ 16525462 w 19222480"/>
              <a:gd name="connsiteY5-92" fmla="*/ 6388293 h 7302393"/>
              <a:gd name="connsiteX6-93" fmla="*/ 1852532 w 19222480"/>
              <a:gd name="connsiteY6-94" fmla="*/ 6707270 h 7302393"/>
              <a:gd name="connsiteX7-95" fmla="*/ 363973 w 19222480"/>
              <a:gd name="connsiteY7-96" fmla="*/ 136349 h 7302393"/>
              <a:gd name="connsiteX0-97" fmla="*/ 363973 w 18636781"/>
              <a:gd name="connsiteY0-98" fmla="*/ 136349 h 7302393"/>
              <a:gd name="connsiteX1-99" fmla="*/ 3277294 w 18636781"/>
              <a:gd name="connsiteY1-100" fmla="*/ 2241595 h 7302393"/>
              <a:gd name="connsiteX2-101" fmla="*/ 6871099 w 18636781"/>
              <a:gd name="connsiteY2-102" fmla="*/ 2050209 h 7302393"/>
              <a:gd name="connsiteX3-103" fmla="*/ 11421834 w 18636781"/>
              <a:gd name="connsiteY3-104" fmla="*/ 3347381 h 7302393"/>
              <a:gd name="connsiteX4-105" fmla="*/ 18003056 w 18636781"/>
              <a:gd name="connsiteY4-106" fmla="*/ 2662911 h 7302393"/>
              <a:gd name="connsiteX5-107" fmla="*/ 16525462 w 18636781"/>
              <a:gd name="connsiteY5-108" fmla="*/ 6388293 h 7302393"/>
              <a:gd name="connsiteX6-109" fmla="*/ 1852532 w 18636781"/>
              <a:gd name="connsiteY6-110" fmla="*/ 6707270 h 7302393"/>
              <a:gd name="connsiteX7-111" fmla="*/ 363973 w 18636781"/>
              <a:gd name="connsiteY7-112" fmla="*/ 136349 h 7302393"/>
              <a:gd name="connsiteX0-113" fmla="*/ 363973 w 18778728"/>
              <a:gd name="connsiteY0-114" fmla="*/ 136349 h 7302393"/>
              <a:gd name="connsiteX1-115" fmla="*/ 3277294 w 18778728"/>
              <a:gd name="connsiteY1-116" fmla="*/ 2241595 h 7302393"/>
              <a:gd name="connsiteX2-117" fmla="*/ 6871099 w 18778728"/>
              <a:gd name="connsiteY2-118" fmla="*/ 2050209 h 7302393"/>
              <a:gd name="connsiteX3-119" fmla="*/ 11421834 w 18778728"/>
              <a:gd name="connsiteY3-120" fmla="*/ 3347381 h 7302393"/>
              <a:gd name="connsiteX4-121" fmla="*/ 18003056 w 18778728"/>
              <a:gd name="connsiteY4-122" fmla="*/ 2662911 h 7302393"/>
              <a:gd name="connsiteX5-123" fmla="*/ 16525462 w 18778728"/>
              <a:gd name="connsiteY5-124" fmla="*/ 6388293 h 7302393"/>
              <a:gd name="connsiteX6-125" fmla="*/ 1852532 w 18778728"/>
              <a:gd name="connsiteY6-126" fmla="*/ 6707270 h 7302393"/>
              <a:gd name="connsiteX7-127" fmla="*/ 363973 w 18778728"/>
              <a:gd name="connsiteY7-128" fmla="*/ 136349 h 7302393"/>
              <a:gd name="connsiteX0-129" fmla="*/ 363973 w 18679831"/>
              <a:gd name="connsiteY0-130" fmla="*/ 136349 h 7302393"/>
              <a:gd name="connsiteX1-131" fmla="*/ 3277294 w 18679831"/>
              <a:gd name="connsiteY1-132" fmla="*/ 2241595 h 7302393"/>
              <a:gd name="connsiteX2-133" fmla="*/ 6871099 w 18679831"/>
              <a:gd name="connsiteY2-134" fmla="*/ 2050209 h 7302393"/>
              <a:gd name="connsiteX3-135" fmla="*/ 11421834 w 18679831"/>
              <a:gd name="connsiteY3-136" fmla="*/ 3347381 h 7302393"/>
              <a:gd name="connsiteX4-137" fmla="*/ 18003056 w 18679831"/>
              <a:gd name="connsiteY4-138" fmla="*/ 2662911 h 7302393"/>
              <a:gd name="connsiteX5-139" fmla="*/ 16525462 w 18679831"/>
              <a:gd name="connsiteY5-140" fmla="*/ 6388293 h 7302393"/>
              <a:gd name="connsiteX6-141" fmla="*/ 1852532 w 18679831"/>
              <a:gd name="connsiteY6-142" fmla="*/ 6707270 h 7302393"/>
              <a:gd name="connsiteX7-143" fmla="*/ 363973 w 18679831"/>
              <a:gd name="connsiteY7-144" fmla="*/ 136349 h 730239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8679831" h="7302393">
                <a:moveTo>
                  <a:pt x="363973" y="136349"/>
                </a:moveTo>
                <a:cubicBezTo>
                  <a:pt x="601433" y="-607930"/>
                  <a:pt x="2192773" y="1922618"/>
                  <a:pt x="3277294" y="2241595"/>
                </a:cubicBezTo>
                <a:cubicBezTo>
                  <a:pt x="4361815" y="2560572"/>
                  <a:pt x="5513676" y="1865911"/>
                  <a:pt x="6871099" y="2050209"/>
                </a:cubicBezTo>
                <a:cubicBezTo>
                  <a:pt x="8228522" y="2234507"/>
                  <a:pt x="9566508" y="3245264"/>
                  <a:pt x="11421834" y="3347381"/>
                </a:cubicBezTo>
                <a:cubicBezTo>
                  <a:pt x="13277160" y="3449498"/>
                  <a:pt x="16981003" y="1070242"/>
                  <a:pt x="18003056" y="2662911"/>
                </a:cubicBezTo>
                <a:cubicBezTo>
                  <a:pt x="19025109" y="4255580"/>
                  <a:pt x="19148160" y="5495158"/>
                  <a:pt x="16525462" y="6388293"/>
                </a:cubicBezTo>
                <a:cubicBezTo>
                  <a:pt x="13902764" y="7281428"/>
                  <a:pt x="4546113" y="7749261"/>
                  <a:pt x="1852532" y="6707270"/>
                </a:cubicBezTo>
                <a:cubicBezTo>
                  <a:pt x="-841049" y="5665279"/>
                  <a:pt x="126513" y="880628"/>
                  <a:pt x="363973" y="136349"/>
                </a:cubicBezTo>
                <a:close/>
              </a:path>
            </a:pathLst>
          </a:custGeom>
          <a:gradFill>
            <a:gsLst>
              <a:gs pos="23500">
                <a:schemeClr val="accent1">
                  <a:lumMod val="20000"/>
                  <a:lumOff val="80000"/>
                </a:schemeClr>
              </a:gs>
              <a:gs pos="0">
                <a:srgbClr val="93683D"/>
              </a:gs>
              <a:gs pos="71000">
                <a:schemeClr val="bg1"/>
              </a:gs>
            </a:gsLst>
            <a:lin ang="16800000" scaled="0"/>
          </a:gradFill>
          <a:ln w="9525">
            <a:gradFill>
              <a:gsLst>
                <a:gs pos="0">
                  <a:schemeClr val="bg1"/>
                </a:gs>
                <a:gs pos="74000">
                  <a:srgbClr val="93683D"/>
                </a:gs>
              </a:gsLst>
              <a:lin ang="14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7" name="任意形状 6"/>
          <p:cNvSpPr/>
          <p:nvPr/>
        </p:nvSpPr>
        <p:spPr>
          <a:xfrm>
            <a:off x="-1415784" y="-1827736"/>
            <a:ext cx="15086646" cy="5529402"/>
          </a:xfrm>
          <a:custGeom>
            <a:avLst/>
            <a:gdLst>
              <a:gd name="connsiteX0" fmla="*/ 1556469 w 16190020"/>
              <a:gd name="connsiteY0" fmla="*/ 4679591 h 4962299"/>
              <a:gd name="connsiteX1" fmla="*/ 5852022 w 16190020"/>
              <a:gd name="connsiteY1" fmla="*/ 4169228 h 4962299"/>
              <a:gd name="connsiteX2" fmla="*/ 10657939 w 16190020"/>
              <a:gd name="connsiteY2" fmla="*/ 4892242 h 4962299"/>
              <a:gd name="connsiteX3" fmla="*/ 15442590 w 16190020"/>
              <a:gd name="connsiteY3" fmla="*/ 2106512 h 4962299"/>
              <a:gd name="connsiteX4" fmla="*/ 14634515 w 16190020"/>
              <a:gd name="connsiteY4" fmla="*/ 447833 h 4962299"/>
              <a:gd name="connsiteX5" fmla="*/ 1003576 w 16190020"/>
              <a:gd name="connsiteY5" fmla="*/ 362773 h 4962299"/>
              <a:gd name="connsiteX6" fmla="*/ 1556469 w 16190020"/>
              <a:gd name="connsiteY6" fmla="*/ 4679591 h 4962299"/>
              <a:gd name="connsiteX0-1" fmla="*/ 1556469 w 16159585"/>
              <a:gd name="connsiteY0-2" fmla="*/ 4679591 h 5041788"/>
              <a:gd name="connsiteX1-3" fmla="*/ 5852022 w 16159585"/>
              <a:gd name="connsiteY1-4" fmla="*/ 4169228 h 5041788"/>
              <a:gd name="connsiteX2-5" fmla="*/ 10657939 w 16159585"/>
              <a:gd name="connsiteY2-6" fmla="*/ 4892242 h 5041788"/>
              <a:gd name="connsiteX3-7" fmla="*/ 15378795 w 16159585"/>
              <a:gd name="connsiteY3-8" fmla="*/ 724280 h 5041788"/>
              <a:gd name="connsiteX4-9" fmla="*/ 14634515 w 16159585"/>
              <a:gd name="connsiteY4-10" fmla="*/ 447833 h 5041788"/>
              <a:gd name="connsiteX5-11" fmla="*/ 1003576 w 16159585"/>
              <a:gd name="connsiteY5-12" fmla="*/ 362773 h 5041788"/>
              <a:gd name="connsiteX6-13" fmla="*/ 1556469 w 16159585"/>
              <a:gd name="connsiteY6-14" fmla="*/ 4679591 h 5041788"/>
              <a:gd name="connsiteX0-15" fmla="*/ 1556469 w 15945772"/>
              <a:gd name="connsiteY0-16" fmla="*/ 4679591 h 5041788"/>
              <a:gd name="connsiteX1-17" fmla="*/ 5852022 w 15945772"/>
              <a:gd name="connsiteY1-18" fmla="*/ 4169228 h 5041788"/>
              <a:gd name="connsiteX2-19" fmla="*/ 10657939 w 15945772"/>
              <a:gd name="connsiteY2-20" fmla="*/ 4892242 h 5041788"/>
              <a:gd name="connsiteX3-21" fmla="*/ 15378795 w 15945772"/>
              <a:gd name="connsiteY3-22" fmla="*/ 724280 h 5041788"/>
              <a:gd name="connsiteX4-23" fmla="*/ 14634515 w 15945772"/>
              <a:gd name="connsiteY4-24" fmla="*/ 447833 h 5041788"/>
              <a:gd name="connsiteX5-25" fmla="*/ 1003576 w 15945772"/>
              <a:gd name="connsiteY5-26" fmla="*/ 362773 h 5041788"/>
              <a:gd name="connsiteX6-27" fmla="*/ 1556469 w 15945772"/>
              <a:gd name="connsiteY6-28" fmla="*/ 4679591 h 5041788"/>
              <a:gd name="connsiteX0-29" fmla="*/ 1263553 w 15085879"/>
              <a:gd name="connsiteY0-30" fmla="*/ 5333873 h 5696070"/>
              <a:gd name="connsiteX1-31" fmla="*/ 5559106 w 15085879"/>
              <a:gd name="connsiteY1-32" fmla="*/ 4823510 h 5696070"/>
              <a:gd name="connsiteX2-33" fmla="*/ 10365023 w 15085879"/>
              <a:gd name="connsiteY2-34" fmla="*/ 5546524 h 5696070"/>
              <a:gd name="connsiteX3-35" fmla="*/ 15085879 w 15085879"/>
              <a:gd name="connsiteY3-36" fmla="*/ 1378562 h 5696070"/>
              <a:gd name="connsiteX4-37" fmla="*/ 10365022 w 15085879"/>
              <a:gd name="connsiteY4-38" fmla="*/ 102654 h 5696070"/>
              <a:gd name="connsiteX5-39" fmla="*/ 710660 w 15085879"/>
              <a:gd name="connsiteY5-40" fmla="*/ 1017055 h 5696070"/>
              <a:gd name="connsiteX6-41" fmla="*/ 1263553 w 15085879"/>
              <a:gd name="connsiteY6-42" fmla="*/ 5333873 h 5696070"/>
              <a:gd name="connsiteX0-43" fmla="*/ 1263553 w 15085879"/>
              <a:gd name="connsiteY0-44" fmla="*/ 5333873 h 5696070"/>
              <a:gd name="connsiteX1-45" fmla="*/ 5559106 w 15085879"/>
              <a:gd name="connsiteY1-46" fmla="*/ 4823510 h 5696070"/>
              <a:gd name="connsiteX2-47" fmla="*/ 10365023 w 15085879"/>
              <a:gd name="connsiteY2-48" fmla="*/ 5546524 h 5696070"/>
              <a:gd name="connsiteX3-49" fmla="*/ 15085879 w 15085879"/>
              <a:gd name="connsiteY3-50" fmla="*/ 1378562 h 5696070"/>
              <a:gd name="connsiteX4-51" fmla="*/ 10365022 w 15085879"/>
              <a:gd name="connsiteY4-52" fmla="*/ 102654 h 5696070"/>
              <a:gd name="connsiteX5-53" fmla="*/ 710660 w 15085879"/>
              <a:gd name="connsiteY5-54" fmla="*/ 1017055 h 5696070"/>
              <a:gd name="connsiteX6-55" fmla="*/ 1263553 w 15085879"/>
              <a:gd name="connsiteY6-56" fmla="*/ 5333873 h 5696070"/>
              <a:gd name="connsiteX0-57" fmla="*/ 1263553 w 15086646"/>
              <a:gd name="connsiteY0-58" fmla="*/ 5333873 h 5529402"/>
              <a:gd name="connsiteX1-59" fmla="*/ 5559106 w 15086646"/>
              <a:gd name="connsiteY1-60" fmla="*/ 4823510 h 5529402"/>
              <a:gd name="connsiteX2-61" fmla="*/ 10067311 w 15086646"/>
              <a:gd name="connsiteY2-62" fmla="*/ 5121222 h 5529402"/>
              <a:gd name="connsiteX3-63" fmla="*/ 15085879 w 15086646"/>
              <a:gd name="connsiteY3-64" fmla="*/ 1378562 h 5529402"/>
              <a:gd name="connsiteX4-65" fmla="*/ 10365022 w 15086646"/>
              <a:gd name="connsiteY4-66" fmla="*/ 102654 h 5529402"/>
              <a:gd name="connsiteX5-67" fmla="*/ 710660 w 15086646"/>
              <a:gd name="connsiteY5-68" fmla="*/ 1017055 h 5529402"/>
              <a:gd name="connsiteX6-69" fmla="*/ 1263553 w 15086646"/>
              <a:gd name="connsiteY6-70" fmla="*/ 5333873 h 552940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086646" h="5529402">
                <a:moveTo>
                  <a:pt x="1263553" y="5333873"/>
                </a:moveTo>
                <a:cubicBezTo>
                  <a:pt x="2071627" y="5968282"/>
                  <a:pt x="4091813" y="4858952"/>
                  <a:pt x="5559106" y="4823510"/>
                </a:cubicBezTo>
                <a:cubicBezTo>
                  <a:pt x="7026399" y="4788068"/>
                  <a:pt x="8479516" y="5695380"/>
                  <a:pt x="10067311" y="5121222"/>
                </a:cubicBezTo>
                <a:cubicBezTo>
                  <a:pt x="11655106" y="4547064"/>
                  <a:pt x="15036260" y="2214990"/>
                  <a:pt x="15085879" y="1378562"/>
                </a:cubicBezTo>
                <a:cubicBezTo>
                  <a:pt x="15135498" y="542134"/>
                  <a:pt x="12771524" y="393277"/>
                  <a:pt x="10365022" y="102654"/>
                </a:cubicBezTo>
                <a:cubicBezTo>
                  <a:pt x="7958520" y="-187969"/>
                  <a:pt x="2227572" y="145185"/>
                  <a:pt x="710660" y="1017055"/>
                </a:cubicBezTo>
                <a:cubicBezTo>
                  <a:pt x="-806252" y="1888925"/>
                  <a:pt x="455479" y="4699464"/>
                  <a:pt x="1263553" y="5333873"/>
                </a:cubicBezTo>
                <a:close/>
              </a:path>
            </a:pathLst>
          </a:custGeom>
          <a:gradFill>
            <a:gsLst>
              <a:gs pos="52000">
                <a:schemeClr val="accent1">
                  <a:lumMod val="20000"/>
                  <a:lumOff val="80000"/>
                </a:schemeClr>
              </a:gs>
              <a:gs pos="0">
                <a:schemeClr val="bg1"/>
              </a:gs>
              <a:gs pos="98000">
                <a:srgbClr val="C4AD8F">
                  <a:alpha val="86000"/>
                </a:srgbClr>
              </a:gs>
            </a:gsLst>
            <a:lin ang="4200000" scaled="0"/>
          </a:gradFill>
          <a:ln w="9525">
            <a:gradFill>
              <a:gsLst>
                <a:gs pos="0">
                  <a:schemeClr val="bg1"/>
                </a:gs>
                <a:gs pos="100000">
                  <a:srgbClr val="93683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文本框 22"/>
          <p:cNvSpPr txBox="1"/>
          <p:nvPr/>
        </p:nvSpPr>
        <p:spPr>
          <a:xfrm>
            <a:off x="346891" y="2762137"/>
            <a:ext cx="1153313" cy="889795"/>
          </a:xfrm>
          <a:prstGeom prst="rect">
            <a:avLst/>
          </a:prstGeom>
          <a:ln w="12700">
            <a:miter lim="400000"/>
          </a:ln>
        </p:spPr>
        <p:txBody>
          <a:bodyPr wrap="square"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latin typeface="Politica" panose="02000503000000000000" pitchFamily="2" charset="0"/>
                <a:ea typeface="微软雅黑" pitchFamily="34" charset="-122"/>
                <a:cs typeface="Arial" panose="020B0604020202020204" pitchFamily="34" charset="0"/>
              </a:rPr>
              <a:t>1992</a:t>
            </a:r>
            <a:r>
              <a:rPr sz="2400" dirty="0">
                <a:solidFill>
                  <a:srgbClr val="404040"/>
                </a:solidFill>
                <a:latin typeface="Politica" panose="02000503000000000000" pitchFamily="2" charset="0"/>
                <a:ea typeface="微软雅黑" pitchFamily="34" charset="-122"/>
                <a:cs typeface="Arial" panose="020B0604020202020204" pitchFamily="34" charset="0"/>
              </a:rPr>
              <a:t>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Fosun was founded with a capital of RMB38,000</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19" name="文本框 24"/>
          <p:cNvSpPr txBox="1"/>
          <p:nvPr/>
        </p:nvSpPr>
        <p:spPr>
          <a:xfrm>
            <a:off x="1074146" y="3952736"/>
            <a:ext cx="1112348" cy="840936"/>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1994 </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Fosun Pharma</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Forte</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20" name="文本框 30"/>
          <p:cNvSpPr txBox="1"/>
          <p:nvPr/>
        </p:nvSpPr>
        <p:spPr>
          <a:xfrm>
            <a:off x="1951181" y="3814872"/>
            <a:ext cx="822614" cy="647037"/>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2002 </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Yuyuan</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21" name="文本框 31"/>
          <p:cNvSpPr txBox="1"/>
          <p:nvPr/>
        </p:nvSpPr>
        <p:spPr>
          <a:xfrm>
            <a:off x="4404375" y="3888545"/>
            <a:ext cx="1413868" cy="647037"/>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2011</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BFC</a:t>
            </a:r>
          </a:p>
        </p:txBody>
      </p:sp>
      <p:sp>
        <p:nvSpPr>
          <p:cNvPr id="22" name="文本框 32"/>
          <p:cNvSpPr txBox="1"/>
          <p:nvPr/>
        </p:nvSpPr>
        <p:spPr>
          <a:xfrm>
            <a:off x="7994527" y="4966520"/>
            <a:ext cx="1421732" cy="815929"/>
          </a:xfrm>
          <a:prstGeom prst="rect">
            <a:avLst/>
          </a:prstGeom>
          <a:ln w="12700">
            <a:miter lim="400000"/>
          </a:ln>
        </p:spPr>
        <p:txBody>
          <a:bodyPr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2017</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HYQIHEIX1-45W EXTRALIGHT" pitchFamily="18" charset="-122"/>
                <a:cs typeface="Arial" panose="020B0604020202020204" pitchFamily="34" charset="0"/>
              </a:rPr>
              <a:t>Fosun United Health Insurance</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err="1">
                <a:solidFill>
                  <a:srgbClr val="404040"/>
                </a:solidFill>
                <a:latin typeface="Politica" panose="02000506020000090004" pitchFamily="2" charset="0"/>
                <a:ea typeface="HYQIHEIX1-45W EXTRALIGHT" pitchFamily="18" charset="-122"/>
                <a:cs typeface="Arial" panose="020B0604020202020204" pitchFamily="34" charset="0"/>
              </a:rPr>
              <a:t>Dongjia</a:t>
            </a:r>
            <a:r>
              <a:rPr lang="en-CA" sz="1000" dirty="0">
                <a:solidFill>
                  <a:srgbClr val="404040"/>
                </a:solidFill>
                <a:latin typeface="Politica" panose="02000506020000090004" pitchFamily="2" charset="0"/>
                <a:ea typeface="HYQIHEIX1-45W EXTRALIGHT" pitchFamily="18" charset="-122"/>
                <a:cs typeface="Arial" panose="020B0604020202020204" pitchFamily="34" charset="0"/>
              </a:rPr>
              <a:t> </a:t>
            </a:r>
            <a:r>
              <a:rPr sz="1000" dirty="0">
                <a:solidFill>
                  <a:srgbClr val="404040"/>
                </a:solidFill>
                <a:latin typeface="Politica" panose="02000506020000090004" pitchFamily="2" charset="0"/>
                <a:ea typeface="HYQIHEIX1-45W EXTRALIGHT" pitchFamily="18" charset="-122"/>
                <a:cs typeface="Arial" panose="020B0604020202020204" pitchFamily="34" charset="0"/>
              </a:rPr>
              <a:t>APP</a:t>
            </a:r>
          </a:p>
        </p:txBody>
      </p:sp>
      <p:sp>
        <p:nvSpPr>
          <p:cNvPr id="23" name="文本框 36"/>
          <p:cNvSpPr txBox="1"/>
          <p:nvPr/>
        </p:nvSpPr>
        <p:spPr>
          <a:xfrm>
            <a:off x="1604743" y="2441136"/>
            <a:ext cx="1044943" cy="1002775"/>
          </a:xfrm>
          <a:prstGeom prst="rect">
            <a:avLst/>
          </a:prstGeom>
          <a:ln w="12700">
            <a:miter lim="400000"/>
          </a:ln>
        </p:spPr>
        <p:txBody>
          <a:bodyPr wrap="square"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1998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Fosun Pharma was listed on China’s A-share market</a:t>
            </a:r>
            <a:endParaRPr sz="1000" dirty="0">
              <a:solidFill>
                <a:srgbClr val="404040"/>
              </a:solidFill>
              <a:latin typeface="HYQIHEIX1-45W EXTRALIGHT" pitchFamily="18" charset="-122"/>
              <a:ea typeface="HYQIHEIX1-45W EXTRALIGHT" pitchFamily="18" charset="-122"/>
              <a:cs typeface="Arial" panose="020B0604020202020204" pitchFamily="34" charset="0"/>
            </a:endParaRPr>
          </a:p>
        </p:txBody>
      </p:sp>
      <p:sp>
        <p:nvSpPr>
          <p:cNvPr id="24" name="文本框 37"/>
          <p:cNvSpPr txBox="1"/>
          <p:nvPr/>
        </p:nvSpPr>
        <p:spPr>
          <a:xfrm>
            <a:off x="2609901" y="2180392"/>
            <a:ext cx="1044943" cy="818109"/>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2003</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Nanjing Iron &amp; Steel</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Sinopharm Group</a:t>
            </a:r>
            <a:endParaRPr sz="1000" dirty="0">
              <a:solidFill>
                <a:srgbClr val="404040"/>
              </a:solidFill>
              <a:latin typeface="HYQIHEIX1-45W EXTRALIGHT" pitchFamily="18" charset="-122"/>
              <a:ea typeface="HYQIHEIX1-45W EXTRALIGHT" pitchFamily="18" charset="-122"/>
              <a:cs typeface="Arial" panose="020B0604020202020204" pitchFamily="34" charset="0"/>
            </a:endParaRPr>
          </a:p>
        </p:txBody>
      </p:sp>
      <p:sp>
        <p:nvSpPr>
          <p:cNvPr id="25" name="文本框 40"/>
          <p:cNvSpPr txBox="1"/>
          <p:nvPr/>
        </p:nvSpPr>
        <p:spPr>
          <a:xfrm>
            <a:off x="3024920" y="3702150"/>
            <a:ext cx="1330935" cy="1002775"/>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2007 </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Hainan Mining</a:t>
            </a:r>
            <a:endParaRPr lang="en-CA" sz="1000" dirty="0">
              <a:solidFill>
                <a:srgbClr val="404040"/>
              </a:solidFill>
              <a:latin typeface="Politica" panose="02000506020000090004" pitchFamily="2" charset="0"/>
              <a:ea typeface="HYQIHEIX1-45W EXTRALIGHT" pitchFamily="18" charset="-122"/>
              <a:cs typeface="Arial" panose="020B060402020202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HYQIHEIX1-45W EXTRALIGHT" pitchFamily="18" charset="-122"/>
                <a:cs typeface="Arial" panose="020B0604020202020204" pitchFamily="34" charset="0"/>
              </a:rPr>
              <a:t>Fosun International was (00656.HK) listed on HKEX</a:t>
            </a:r>
            <a:endParaRPr sz="1000" dirty="0">
              <a:solidFill>
                <a:srgbClr val="404040"/>
              </a:solidFill>
              <a:latin typeface="HYQIHEIX1-45W EXTRALIGHT" pitchFamily="18" charset="-122"/>
              <a:ea typeface="HYQIHEIX1-45W EXTRALIGHT" pitchFamily="18" charset="-122"/>
              <a:cs typeface="Arial" panose="020B0604020202020204" pitchFamily="34" charset="0"/>
            </a:endParaRPr>
          </a:p>
        </p:txBody>
      </p:sp>
      <p:sp>
        <p:nvSpPr>
          <p:cNvPr id="26" name="文本框 42"/>
          <p:cNvSpPr txBox="1"/>
          <p:nvPr/>
        </p:nvSpPr>
        <p:spPr>
          <a:xfrm>
            <a:off x="3673138" y="1987311"/>
            <a:ext cx="1088516" cy="818109"/>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2010</a:t>
            </a:r>
            <a:r>
              <a:rPr sz="1100" dirty="0">
                <a:solidFill>
                  <a:srgbClr val="404040"/>
                </a:solidFill>
                <a:latin typeface="Arial" panose="020B0604020202020204" pitchFamily="34" charset="0"/>
                <a:ea typeface="微软雅黑" pitchFamily="34" charset="-122"/>
                <a:cs typeface="Arial" panose="020B0604020202020204" pitchFamily="34" charset="0"/>
              </a:rPr>
              <a:t> </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Club Med</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Shanghai </a:t>
            </a:r>
            <a:r>
              <a:rPr lang="en-CA"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Henlius</a:t>
            </a:r>
            <a:endParaRPr sz="1000" dirty="0">
              <a:solidFill>
                <a:srgbClr val="404040"/>
              </a:solidFill>
              <a:latin typeface="HYQIHEIX1-45W EXTRALIGHT" pitchFamily="18" charset="-122"/>
              <a:ea typeface="HYQIHEIX1-45W EXTRALIGHT" pitchFamily="18" charset="-122"/>
              <a:cs typeface="Arial" panose="020B0604020202020204" pitchFamily="34" charset="0"/>
            </a:endParaRPr>
          </a:p>
        </p:txBody>
      </p:sp>
      <p:sp>
        <p:nvSpPr>
          <p:cNvPr id="27" name="文本框 43"/>
          <p:cNvSpPr txBox="1"/>
          <p:nvPr/>
        </p:nvSpPr>
        <p:spPr>
          <a:xfrm>
            <a:off x="4647556" y="1960540"/>
            <a:ext cx="1450451" cy="1002775"/>
          </a:xfrm>
          <a:prstGeom prst="rect">
            <a:avLst/>
          </a:prstGeom>
          <a:ln w="12700">
            <a:miter lim="400000"/>
          </a:ln>
        </p:spPr>
        <p:txBody>
          <a:bodyPr wrap="square"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2012</a:t>
            </a:r>
            <a:r>
              <a:rPr sz="1100" dirty="0">
                <a:latin typeface="Arial" panose="020B0604020202020204" pitchFamily="34" charset="0"/>
                <a:ea typeface="微软雅黑" pitchFamily="34" charset="-122"/>
                <a:cs typeface="Arial" panose="020B0604020202020204" pitchFamily="34" charset="0"/>
              </a:rPr>
              <a:t>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Pramerica Fosun Life Insurance</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Peak Reinsurance</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altLang="zh-CN"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Starcastle</a:t>
            </a:r>
            <a:r>
              <a:rPr lang="en-CA"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Senior Living</a:t>
            </a:r>
            <a:endParaRPr lang="zh-CN" altLang="en-US" sz="1000" dirty="0">
              <a:solidFill>
                <a:srgbClr val="404040"/>
              </a:solidFill>
              <a:latin typeface="HYQIHEIX1-45W EXTRALIGHT" pitchFamily="18" charset="-122"/>
              <a:ea typeface="HYQIHEIX1-45W EXTRALIGHT" pitchFamily="18" charset="-122"/>
              <a:cs typeface="Arial" panose="020B0604020202020204" pitchFamily="34" charset="0"/>
            </a:endParaRPr>
          </a:p>
        </p:txBody>
      </p:sp>
      <p:sp>
        <p:nvSpPr>
          <p:cNvPr id="28" name="文本框 44"/>
          <p:cNvSpPr txBox="1"/>
          <p:nvPr/>
        </p:nvSpPr>
        <p:spPr>
          <a:xfrm>
            <a:off x="5304535" y="4373204"/>
            <a:ext cx="1463111" cy="1002775"/>
          </a:xfrm>
          <a:prstGeom prst="rect">
            <a:avLst/>
          </a:prstGeom>
          <a:ln w="12700">
            <a:miter lim="400000"/>
          </a:ln>
        </p:spPr>
        <p:txBody>
          <a:bodyPr wrap="square"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2013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Atlantis </a:t>
            </a:r>
            <a:r>
              <a:rPr lang="en-CA"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Sanya</a:t>
            </a:r>
            <a:endPar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Foshan Fosun </a:t>
            </a:r>
            <a:r>
              <a:rPr lang="en-CA"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Chancheng</a:t>
            </a: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Hospital</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Sisram</a:t>
            </a: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Med</a:t>
            </a:r>
            <a:endParaRPr sz="1000" dirty="0">
              <a:solidFill>
                <a:srgbClr val="404040"/>
              </a:solidFill>
              <a:latin typeface="HYQIHEIX1-45W EXTRALIGHT" pitchFamily="18" charset="-122"/>
              <a:ea typeface="HYQIHEIX1-45W EXTRALIGHT" pitchFamily="18" charset="-122"/>
              <a:cs typeface="Arial" panose="020B0604020202020204" pitchFamily="34" charset="0"/>
            </a:endParaRPr>
          </a:p>
        </p:txBody>
      </p:sp>
      <p:sp>
        <p:nvSpPr>
          <p:cNvPr id="29" name="文本框 45"/>
          <p:cNvSpPr txBox="1"/>
          <p:nvPr/>
        </p:nvSpPr>
        <p:spPr>
          <a:xfrm>
            <a:off x="6144745" y="2102747"/>
            <a:ext cx="962120" cy="1002390"/>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2014 </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altLang="zh-CN"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Fidelidade</a:t>
            </a:r>
            <a:endParaRPr sz="1000" dirty="0">
              <a:solidFill>
                <a:srgbClr val="404040"/>
              </a:solidFill>
              <a:latin typeface="HYQIHEIX1-45W EXTRALIGHT" pitchFamily="18" charset="-122"/>
              <a:ea typeface="HYQIHEIX1-45W EXTRALIGHT" pitchFamily="18" charset="-122"/>
              <a:cs typeface="Arial" panose="020B060402020202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Luz </a:t>
            </a:r>
            <a:r>
              <a:rPr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Saúde</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Roc Oil</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30" name="文本框 46"/>
          <p:cNvSpPr txBox="1"/>
          <p:nvPr/>
        </p:nvSpPr>
        <p:spPr>
          <a:xfrm>
            <a:off x="7044538" y="1928121"/>
            <a:ext cx="1511860" cy="1383665"/>
          </a:xfrm>
          <a:prstGeom prst="rect">
            <a:avLst/>
          </a:prstGeom>
          <a:ln w="12700">
            <a:miter lim="400000"/>
          </a:ln>
        </p:spPr>
        <p:txBody>
          <a:bodyPr wrap="square"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2016</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Gland Pharma</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H</a:t>
            </a:r>
            <a:r>
              <a:rPr lang="en-US" altLang="zh-CN"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AL</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Wolverhampton Wanderers F.C. </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Babytree</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AHAVA</a:t>
            </a:r>
          </a:p>
        </p:txBody>
      </p:sp>
      <p:sp>
        <p:nvSpPr>
          <p:cNvPr id="31" name="文本框 47"/>
          <p:cNvSpPr txBox="1"/>
          <p:nvPr/>
        </p:nvSpPr>
        <p:spPr>
          <a:xfrm>
            <a:off x="8409216" y="1342236"/>
            <a:ext cx="1187550" cy="1739259"/>
          </a:xfrm>
          <a:prstGeom prst="rect">
            <a:avLst/>
          </a:prstGeom>
          <a:ln w="12700">
            <a:miter lim="400000"/>
          </a:ln>
        </p:spPr>
        <p:txBody>
          <a:bodyPr wrap="square"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2018</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LANVIN</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Wolford</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Lovelink</a:t>
            </a: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(formerly known as </a:t>
            </a:r>
            <a:r>
              <a:rPr lang="en-CA"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Baihe</a:t>
            </a: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r>
              <a:rPr lang="en-CA"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Jiayuan</a:t>
            </a: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a:t>
            </a:r>
            <a:r>
              <a:rPr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a:t>
            </a:r>
            <a:endPar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Songhelou</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Fosun Tourism Group was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listed on HKEX</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32" name="文本框 48"/>
          <p:cNvSpPr txBox="1"/>
          <p:nvPr/>
        </p:nvSpPr>
        <p:spPr>
          <a:xfrm>
            <a:off x="9338845" y="4811846"/>
            <a:ext cx="1258001" cy="1000595"/>
          </a:xfrm>
          <a:prstGeom prst="rect">
            <a:avLst/>
          </a:prstGeom>
          <a:ln w="12700">
            <a:miter lim="400000"/>
          </a:ln>
        </p:spPr>
        <p:txBody>
          <a:bodyPr wrap="square"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2019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1000" dirty="0">
                <a:solidFill>
                  <a:srgbClr val="404040"/>
                </a:solidFill>
                <a:latin typeface="Politica" panose="02000506020000090004" pitchFamily="2" charset="0"/>
                <a:ea typeface="HYQIHEIX1-45W EXTRALIGHT" pitchFamily="18" charset="-122"/>
                <a:cs typeface="Arial" panose="020B0604020202020204" pitchFamily="34" charset="0"/>
              </a:rPr>
              <a:t>FFT</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HYQIHEIX1-45W EXTRALIGHT" pitchFamily="18" charset="-122"/>
                <a:cs typeface="Arial" panose="020B0604020202020204" pitchFamily="34" charset="0"/>
              </a:rPr>
              <a:t>Shanghai </a:t>
            </a:r>
            <a:r>
              <a:rPr lang="en-CA" sz="1000" dirty="0" err="1">
                <a:solidFill>
                  <a:srgbClr val="404040"/>
                </a:solidFill>
                <a:latin typeface="Politica" panose="02000506020000090004" pitchFamily="2" charset="0"/>
                <a:ea typeface="HYQIHEIX1-45W EXTRALIGHT" pitchFamily="18" charset="-122"/>
                <a:cs typeface="Arial" panose="020B0604020202020204" pitchFamily="34" charset="0"/>
              </a:rPr>
              <a:t>Henlius</a:t>
            </a:r>
            <a:r>
              <a:rPr lang="en-CA" sz="1000" dirty="0">
                <a:solidFill>
                  <a:srgbClr val="404040"/>
                </a:solidFill>
                <a:latin typeface="Politica" panose="02000506020000090004" pitchFamily="2" charset="0"/>
                <a:ea typeface="HYQIHEIX1-45W EXTRALIGHT" pitchFamily="18" charset="-122"/>
                <a:cs typeface="Arial" panose="020B0604020202020204" pitchFamily="34" charset="0"/>
              </a:rPr>
              <a:t> was listed on HKEX</a:t>
            </a:r>
            <a:endParaRPr sz="1000" dirty="0">
              <a:solidFill>
                <a:srgbClr val="404040"/>
              </a:solidFill>
              <a:latin typeface="Politica" panose="02000506020000090004" pitchFamily="2" charset="0"/>
              <a:ea typeface="HYQIHEIX1-45W EXTRALIGHT" pitchFamily="18" charset="-122"/>
              <a:cs typeface="Arial" panose="020B0604020202020204" pitchFamily="34" charset="0"/>
            </a:endParaRPr>
          </a:p>
        </p:txBody>
      </p:sp>
      <p:sp>
        <p:nvSpPr>
          <p:cNvPr id="33" name="文本框 34"/>
          <p:cNvSpPr txBox="1"/>
          <p:nvPr/>
        </p:nvSpPr>
        <p:spPr>
          <a:xfrm>
            <a:off x="6836666" y="4798707"/>
            <a:ext cx="1570668" cy="1003352"/>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2015 </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Privatization of Club Med</a:t>
            </a: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Thomas Cook</a:t>
            </a:r>
            <a:endParaRPr lang="en-HK"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gn="just">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Silver Cross</a:t>
            </a:r>
            <a:endParaRPr lang="en-CA" sz="1000" dirty="0">
              <a:solidFill>
                <a:srgbClr val="404040"/>
              </a:solidFill>
              <a:latin typeface="HYQIHEIX1-45W EXTRALIGHT" pitchFamily="18" charset="-122"/>
              <a:ea typeface="HYQIHEIX1-45W EXTRALIGHT" pitchFamily="18" charset="-122"/>
              <a:cs typeface="Arial" panose="020B0604020202020204" pitchFamily="34" charset="0"/>
            </a:endParaRPr>
          </a:p>
        </p:txBody>
      </p:sp>
      <p:sp>
        <p:nvSpPr>
          <p:cNvPr id="34" name="文本框 35"/>
          <p:cNvSpPr txBox="1"/>
          <p:nvPr/>
        </p:nvSpPr>
        <p:spPr>
          <a:xfrm>
            <a:off x="9639464" y="1191745"/>
            <a:ext cx="858797" cy="1185261"/>
          </a:xfrm>
          <a:prstGeom prst="rect">
            <a:avLst/>
          </a:prstGeom>
          <a:ln w="12700">
            <a:miter lim="400000"/>
          </a:ln>
        </p:spPr>
        <p:txBody>
          <a:bodyPr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2020</a:t>
            </a:r>
            <a:r>
              <a:rPr sz="1100" dirty="0">
                <a:latin typeface="Arial" panose="020B0604020202020204" pitchFamily="34" charset="0"/>
                <a:ea typeface="微软雅黑" pitchFamily="34" charset="-122"/>
                <a:cs typeface="Arial" panose="020B0604020202020204" pitchFamily="34" charset="0"/>
              </a:rPr>
              <a:t>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GB"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DJULA</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GB"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WEI Beauty</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Jinhui</a:t>
            </a: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Liquor</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Shede</a:t>
            </a:r>
            <a:r>
              <a:rPr lang="en-CA" sz="1000" dirty="0">
                <a:solidFill>
                  <a:srgbClr val="404040"/>
                </a:solidFill>
                <a:latin typeface="Politica" panose="02000506020000090004" pitchFamily="2" charset="0"/>
                <a:ea typeface="微软雅黑" panose="020B0503020204020204" pitchFamily="34" charset="-122"/>
                <a:cs typeface="Arial" panose="020B0704020202090204" pitchFamily="34" charset="0"/>
              </a:rPr>
              <a:t> Spirits</a:t>
            </a:r>
            <a:endParaRPr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sp>
        <p:nvSpPr>
          <p:cNvPr id="37" name="文本框 31"/>
          <p:cNvSpPr txBox="1"/>
          <p:nvPr/>
        </p:nvSpPr>
        <p:spPr>
          <a:xfrm>
            <a:off x="10606049" y="4458765"/>
            <a:ext cx="1413868" cy="1034835"/>
          </a:xfrm>
          <a:prstGeom prst="rect">
            <a:avLst/>
          </a:prstGeom>
          <a:ln w="12700">
            <a:miter lim="400000"/>
          </a:ln>
        </p:spPr>
        <p:txBody>
          <a:bodyPr lIns="45719" rIns="45719">
            <a:spAutoFit/>
          </a:bodyPr>
          <a:lstStyle/>
          <a:p>
            <a:pPr>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a:t>
            </a:r>
            <a:r>
              <a:rPr lang="en-US" sz="2000" dirty="0">
                <a:solidFill>
                  <a:srgbClr val="B17744"/>
                </a:solidFill>
                <a:latin typeface="Politica" panose="02000503000000000000" pitchFamily="2" charset="0"/>
                <a:ea typeface="微软雅黑" pitchFamily="34" charset="-122"/>
                <a:cs typeface="Arial" panose="020B0604020202020204" pitchFamily="34" charset="0"/>
              </a:rPr>
              <a:t>21</a:t>
            </a:r>
            <a:endParaRPr sz="2000" dirty="0">
              <a:solidFill>
                <a:srgbClr val="B17744"/>
              </a:solidFill>
              <a:latin typeface="Politica" panose="02000503000000000000" pitchFamily="2" charset="0"/>
              <a:ea typeface="微软雅黑" pitchFamily="34" charset="-122"/>
              <a:cs typeface="Arial" panose="020B060402020202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US" sz="1000" dirty="0">
                <a:solidFill>
                  <a:srgbClr val="404040"/>
                </a:solidFill>
                <a:latin typeface="Politica" panose="02000506020000090004" pitchFamily="2" charset="0"/>
                <a:ea typeface="HYQIHEIX1-45W EXTRALIGHT" pitchFamily="18" charset="-122"/>
                <a:cs typeface="Arial" panose="020B0604020202020204" pitchFamily="34" charset="0"/>
              </a:rPr>
              <a:t>S</a:t>
            </a:r>
            <a:r>
              <a:rPr lang="en-US" altLang="zh-CN" sz="1000" dirty="0">
                <a:solidFill>
                  <a:srgbClr val="404040"/>
                </a:solidFill>
                <a:latin typeface="Politica" panose="02000506020000090004" pitchFamily="2" charset="0"/>
                <a:ea typeface="HYQIHEIX1-45W EXTRALIGHT" pitchFamily="18" charset="-122"/>
                <a:cs typeface="Arial" panose="020B0604020202020204" pitchFamily="34" charset="0"/>
              </a:rPr>
              <a:t>ergio Rossi</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GB" altLang="zh-CN" sz="1000" dirty="0">
                <a:solidFill>
                  <a:srgbClr val="404040"/>
                </a:solidFill>
                <a:latin typeface="Politica" panose="02000506020000090004" pitchFamily="2" charset="0"/>
                <a:ea typeface="HYQIHEIX1-45W EXTRALIGHT" pitchFamily="18" charset="-122"/>
                <a:cs typeface="Arial" panose="020B0604020202020204" pitchFamily="34" charset="0"/>
              </a:rPr>
              <a:t>Bankhaus Lampe</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altLang="zh-CN" sz="1000" dirty="0" err="1">
                <a:solidFill>
                  <a:srgbClr val="404040"/>
                </a:solidFill>
                <a:latin typeface="Politica" panose="02000506020000090004" pitchFamily="2" charset="0"/>
                <a:ea typeface="HYQIHEIX1-45W EXTRALIGHT" pitchFamily="18" charset="-122"/>
                <a:cs typeface="Arial" panose="020B0604020202020204" pitchFamily="34" charset="0"/>
              </a:rPr>
              <a:t>Wansheng</a:t>
            </a:r>
            <a:r>
              <a:rPr lang="en-CA" altLang="zh-CN" sz="1000" dirty="0">
                <a:solidFill>
                  <a:srgbClr val="404040"/>
                </a:solidFill>
                <a:latin typeface="Politica" panose="02000506020000090004" pitchFamily="2" charset="0"/>
                <a:ea typeface="HYQIHEIX1-45W EXTRALIGHT" pitchFamily="18" charset="-122"/>
                <a:cs typeface="Arial" panose="020B0604020202020204" pitchFamily="34" charset="0"/>
              </a:rPr>
              <a:t> Co.</a:t>
            </a:r>
            <a:endParaRPr sz="1000" dirty="0">
              <a:solidFill>
                <a:srgbClr val="404040"/>
              </a:solidFill>
              <a:latin typeface="Politica" panose="02000506020000090004" pitchFamily="2" charset="0"/>
              <a:ea typeface="HYQIHEIX1-45W EXTRALIGHT" pitchFamily="18" charset="-122"/>
              <a:cs typeface="Arial" panose="020B0604020202020204" pitchFamily="34" charset="0"/>
            </a:endParaRPr>
          </a:p>
        </p:txBody>
      </p:sp>
      <p:sp>
        <p:nvSpPr>
          <p:cNvPr id="39" name="矩形 38"/>
          <p:cNvSpPr/>
          <p:nvPr/>
        </p:nvSpPr>
        <p:spPr>
          <a:xfrm>
            <a:off x="45719" y="208638"/>
            <a:ext cx="9335179" cy="489838"/>
          </a:xfrm>
          <a:prstGeom prst="rect">
            <a:avLst/>
          </a:prstGeom>
          <a:gradFill>
            <a:gsLst>
              <a:gs pos="30000">
                <a:srgbClr val="93683D">
                  <a:alpha val="0"/>
                </a:srgbClr>
              </a:gs>
              <a:gs pos="100000">
                <a:srgbClr val="BDB4A0">
                  <a:alpha val="22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40" name="矩形 39"/>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8" name="矩形 47"/>
          <p:cNvSpPr/>
          <p:nvPr/>
        </p:nvSpPr>
        <p:spPr>
          <a:xfrm>
            <a:off x="-5815584" y="-4901184"/>
            <a:ext cx="25237440" cy="4901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矩形 50"/>
          <p:cNvSpPr/>
          <p:nvPr/>
        </p:nvSpPr>
        <p:spPr>
          <a:xfrm>
            <a:off x="-5486400" y="-3615945"/>
            <a:ext cx="5486400" cy="1550822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矩形 51"/>
          <p:cNvSpPr/>
          <p:nvPr/>
        </p:nvSpPr>
        <p:spPr>
          <a:xfrm>
            <a:off x="12216384" y="-4169665"/>
            <a:ext cx="5486400" cy="1550822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5"/>
          <p:cNvSpPr txBox="1"/>
          <p:nvPr/>
        </p:nvSpPr>
        <p:spPr>
          <a:xfrm>
            <a:off x="10588370" y="891540"/>
            <a:ext cx="1138023" cy="1000595"/>
          </a:xfrm>
          <a:prstGeom prst="rect">
            <a:avLst/>
          </a:prstGeom>
          <a:ln w="12700">
            <a:miter lim="400000"/>
          </a:ln>
        </p:spPr>
        <p:txBody>
          <a:bodyPr wrap="square" lIns="45719" rIns="45719">
            <a:spAutoFit/>
          </a:bodyPr>
          <a:lstStyle/>
          <a:p>
            <a:pPr algn="just">
              <a:lnSpc>
                <a:spcPct val="120000"/>
              </a:lnSpc>
              <a:defRPr sz="1200">
                <a:solidFill>
                  <a:srgbClr val="B17744"/>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sz="2000" dirty="0">
                <a:solidFill>
                  <a:srgbClr val="B17744"/>
                </a:solidFill>
                <a:latin typeface="Politica" panose="02000503000000000000" pitchFamily="2" charset="0"/>
                <a:ea typeface="微软雅黑" pitchFamily="34" charset="-122"/>
                <a:cs typeface="Arial" panose="020B0604020202020204" pitchFamily="34" charset="0"/>
              </a:rPr>
              <a:t>202</a:t>
            </a:r>
            <a:r>
              <a:rPr lang="en-US" sz="2000" dirty="0">
                <a:solidFill>
                  <a:srgbClr val="B17744"/>
                </a:solidFill>
                <a:latin typeface="Politica" panose="02000503000000000000" pitchFamily="2" charset="0"/>
                <a:ea typeface="微软雅黑" pitchFamily="34" charset="-122"/>
                <a:cs typeface="Arial" panose="020B0604020202020204" pitchFamily="34" charset="0"/>
              </a:rPr>
              <a:t>2</a:t>
            </a:r>
            <a:r>
              <a:rPr sz="1100" dirty="0">
                <a:latin typeface="Arial" panose="020B0604020202020204" pitchFamily="34" charset="0"/>
                <a:ea typeface="微软雅黑" pitchFamily="34" charset="-122"/>
                <a:cs typeface="Arial" panose="020B0604020202020204" pitchFamily="34" charset="0"/>
              </a:rPr>
              <a:t> </a:t>
            </a: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CA" altLang="zh-CN" sz="1000" dirty="0">
                <a:solidFill>
                  <a:srgbClr val="404040"/>
                </a:solidFill>
                <a:latin typeface="Politica" panose="02000506020000090004" pitchFamily="2" charset="0"/>
                <a:ea typeface="HYQIHEIX1-45W EXTRALIGHT" pitchFamily="18" charset="-122"/>
                <a:cs typeface="Arial" panose="020B0604020202020204" pitchFamily="34" charset="0"/>
              </a:rPr>
              <a:t>Lanvin Group was listed on NYSE</a:t>
            </a:r>
            <a:endParaRPr lang="zh-CN" altLang="en-GB"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a:p>
            <a:pPr>
              <a:lnSpc>
                <a:spcPct val="120000"/>
              </a:lnSpc>
              <a:defRPr sz="1200">
                <a:solidFill>
                  <a:srgbClr val="404040"/>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altLang="zh-CN" sz="1000" dirty="0" err="1">
                <a:solidFill>
                  <a:srgbClr val="404040"/>
                </a:solidFill>
                <a:latin typeface="Politica" panose="02000506020000090004" pitchFamily="2" charset="0"/>
                <a:ea typeface="微软雅黑" panose="020B0503020204020204" pitchFamily="34" charset="-122"/>
                <a:cs typeface="Arial" panose="020B0704020202090204" pitchFamily="34" charset="0"/>
              </a:rPr>
              <a:t>Yelanggujiu</a:t>
            </a:r>
            <a:endParaRPr lang="zh-CN" altLang="en-GB" sz="1000" dirty="0">
              <a:solidFill>
                <a:srgbClr val="404040"/>
              </a:solidFill>
              <a:latin typeface="Politica" panose="02000506020000090004" pitchFamily="2" charset="0"/>
              <a:ea typeface="微软雅黑" panose="020B0503020204020204" pitchFamily="34" charset="-122"/>
              <a:cs typeface="Arial" panose="020B0704020202090204" pitchFamily="34" charset="0"/>
            </a:endParaRPr>
          </a:p>
        </p:txBody>
      </p:sp>
      <p:pic>
        <p:nvPicPr>
          <p:cNvPr id="3" name="图片 2" descr="图层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4815840"/>
            <a:ext cx="6541770" cy="2047240"/>
          </a:xfrm>
          <a:prstGeom prst="rect">
            <a:avLst/>
          </a:prstGeom>
        </p:spPr>
      </p:pic>
      <p:pic>
        <p:nvPicPr>
          <p:cNvPr id="5" name="图片 4" descr="/Users/jerrymiao/Desktop/复星Jerry/LOGO系列 杂/复星logo1-01.png复星logo1-01"/>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9" name="Title 1">
            <a:extLst>
              <a:ext uri="{FF2B5EF4-FFF2-40B4-BE49-F238E27FC236}">
                <a16:creationId xmlns:a16="http://schemas.microsoft.com/office/drawing/2014/main" id="{F9A3B5FA-3CF8-4828-C96E-5D751A408748}"/>
              </a:ext>
            </a:extLst>
          </p:cNvPr>
          <p:cNvSpPr txBox="1"/>
          <p:nvPr/>
        </p:nvSpPr>
        <p:spPr>
          <a:xfrm>
            <a:off x="602876" y="242326"/>
            <a:ext cx="9513681"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CA" altLang="zh-CN" sz="3200" b="0" spc="0" dirty="0">
                <a:solidFill>
                  <a:srgbClr val="93683D"/>
                </a:solidFill>
                <a:latin typeface="Politica" panose="02000503000000000000" pitchFamily="2" charset="0"/>
                <a:ea typeface="HYQIHEIX1-45W EXTRALIGHT" pitchFamily="18" charset="-122"/>
                <a:cs typeface="Arial" panose="020B0604020202020204" pitchFamily="34" charset="0"/>
              </a:rPr>
              <a:t>ROOTED IN CHINA, DEVELOPING GLOBALLY</a:t>
            </a:r>
            <a:endParaRPr lang="zh-CN" altLang="en-US" sz="3200" b="0" spc="0" dirty="0">
              <a:solidFill>
                <a:srgbClr val="93683D"/>
              </a:solidFill>
              <a:latin typeface="Politica" panose="02000503000000000000" pitchFamily="2" charset="0"/>
              <a:ea typeface="HYQIHEIX1-45W EXTRALIGHT" pitchFamily="18" charset="-122"/>
              <a:cs typeface="Arial" panose="020B0604020202020204" pitchFamily="34" charset="0"/>
            </a:endParaRPr>
          </a:p>
        </p:txBody>
      </p:sp>
      <p:sp>
        <p:nvSpPr>
          <p:cNvPr id="11" name="文本框 41">
            <a:extLst>
              <a:ext uri="{FF2B5EF4-FFF2-40B4-BE49-F238E27FC236}">
                <a16:creationId xmlns:a16="http://schemas.microsoft.com/office/drawing/2014/main" id="{401BEE49-6742-6032-3E89-4FCAFE289953}"/>
              </a:ext>
            </a:extLst>
          </p:cNvPr>
          <p:cNvSpPr txBox="1"/>
          <p:nvPr/>
        </p:nvSpPr>
        <p:spPr>
          <a:xfrm>
            <a:off x="588836" y="891371"/>
            <a:ext cx="7483865" cy="846770"/>
          </a:xfrm>
          <a:prstGeom prst="rect">
            <a:avLst/>
          </a:prstGeom>
          <a:noFill/>
        </p:spPr>
        <p:txBody>
          <a:bodyPr wrap="square" rtlCol="0">
            <a:spAutoFit/>
          </a:bodyPr>
          <a:lstStyle/>
          <a:p>
            <a:pPr algn="just">
              <a:lnSpc>
                <a:spcPct val="120000"/>
              </a:lnSpc>
              <a:defRPr>
                <a:solidFill>
                  <a:srgbClr val="262626"/>
                </a:solidFill>
                <a:latin typeface="PingFang SC Regular" panose="020B0400000000000000" charset="-122"/>
                <a:ea typeface="PingFang SC Regular" panose="020B0400000000000000" charset="-122"/>
                <a:cs typeface="PingFang SC Regular" panose="020B0400000000000000" charset="-122"/>
                <a:sym typeface="PingFang SC Regular" panose="020B0400000000000000" charset="-122"/>
              </a:defRPr>
            </a:pPr>
            <a:r>
              <a:rPr lang="en-HK" altLang="zh-CN" sz="1400" dirty="0">
                <a:solidFill>
                  <a:srgbClr val="93683D"/>
                </a:solidFill>
                <a:latin typeface="Politica" panose="02000506020000090004" pitchFamily="2" charset="0"/>
                <a:ea typeface="微软雅黑" panose="020B0503020204020204" pitchFamily="34" charset="-122"/>
                <a:cs typeface="Arial" panose="020B0704020202090204" pitchFamily="34" charset="0"/>
                <a:sym typeface="+mn-ea"/>
              </a:rPr>
              <a:t>Over the past 30 years, Fosun has implemented the twin-driver strategy of “Profound Industry Operations + Industrial Investment" to strengthen its foothold in various industries. Through continuous innovation, Fosun has achieved rapid development by capitalizing on the opportunities and momentum of China and the world's economic development</a:t>
            </a:r>
            <a:endParaRPr lang="zh-CN" altLang="en-US" sz="1400" dirty="0">
              <a:solidFill>
                <a:srgbClr val="93683D"/>
              </a:solidFill>
              <a:latin typeface="Politica" panose="02000506020000090004" pitchFamily="2" charset="0"/>
              <a:ea typeface="微软雅黑" panose="020B0503020204020204" pitchFamily="34" charset="-122"/>
              <a:cs typeface="Arial" panose="020B0704020202090204" pitchFamily="34" charset="0"/>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椭圆 5"/>
          <p:cNvSpPr/>
          <p:nvPr/>
        </p:nvSpPr>
        <p:spPr>
          <a:xfrm>
            <a:off x="-6018743" y="1406802"/>
            <a:ext cx="25054560" cy="10485120"/>
          </a:xfrm>
          <a:custGeom>
            <a:avLst/>
            <a:gdLst>
              <a:gd name="connsiteX0" fmla="*/ 0 w 25054560"/>
              <a:gd name="connsiteY0" fmla="*/ 5242560 h 10485120"/>
              <a:gd name="connsiteX1" fmla="*/ 12527280 w 25054560"/>
              <a:gd name="connsiteY1" fmla="*/ 0 h 10485120"/>
              <a:gd name="connsiteX2" fmla="*/ 25054560 w 25054560"/>
              <a:gd name="connsiteY2" fmla="*/ 5242560 h 10485120"/>
              <a:gd name="connsiteX3" fmla="*/ 12527280 w 25054560"/>
              <a:gd name="connsiteY3" fmla="*/ 10485120 h 10485120"/>
              <a:gd name="connsiteX4" fmla="*/ 0 w 25054560"/>
              <a:gd name="connsiteY4" fmla="*/ 5242560 h 10485120"/>
              <a:gd name="connsiteX0-1" fmla="*/ 0 w 25054560"/>
              <a:gd name="connsiteY0-2" fmla="*/ 5242560 h 10485120"/>
              <a:gd name="connsiteX1-3" fmla="*/ 12527280 w 25054560"/>
              <a:gd name="connsiteY1-4" fmla="*/ 0 h 10485120"/>
              <a:gd name="connsiteX2-5" fmla="*/ 25054560 w 25054560"/>
              <a:gd name="connsiteY2-6" fmla="*/ 5242560 h 10485120"/>
              <a:gd name="connsiteX3-7" fmla="*/ 12527280 w 25054560"/>
              <a:gd name="connsiteY3-8" fmla="*/ 10485120 h 10485120"/>
              <a:gd name="connsiteX4-9" fmla="*/ 91440 w 25054560"/>
              <a:gd name="connsiteY4-10" fmla="*/ 5334000 h 104851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054560" h="10485120">
                <a:moveTo>
                  <a:pt x="0" y="5242560"/>
                </a:moveTo>
                <a:cubicBezTo>
                  <a:pt x="0" y="2347174"/>
                  <a:pt x="5608654" y="0"/>
                  <a:pt x="12527280" y="0"/>
                </a:cubicBezTo>
                <a:cubicBezTo>
                  <a:pt x="19445906" y="0"/>
                  <a:pt x="25054560" y="2347174"/>
                  <a:pt x="25054560" y="5242560"/>
                </a:cubicBezTo>
                <a:cubicBezTo>
                  <a:pt x="25054560" y="8137946"/>
                  <a:pt x="19445906" y="10485120"/>
                  <a:pt x="12527280" y="10485120"/>
                </a:cubicBezTo>
                <a:cubicBezTo>
                  <a:pt x="5608654" y="10485120"/>
                  <a:pt x="0" y="8137946"/>
                  <a:pt x="91440" y="5334000"/>
                </a:cubicBezTo>
              </a:path>
            </a:pathLst>
          </a:custGeom>
          <a:noFill/>
          <a:ln w="508000">
            <a:gradFill flip="none" rotWithShape="1">
              <a:gsLst>
                <a:gs pos="4000">
                  <a:srgbClr val="93683D">
                    <a:alpha val="0"/>
                  </a:srgbClr>
                </a:gs>
                <a:gs pos="17000">
                  <a:srgbClr val="93683D">
                    <a:alpha val="99000"/>
                  </a:srgbClr>
                </a:gs>
              </a:gsLst>
              <a:lin ang="54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3" name="图形 2"/>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99066" y="1827520"/>
            <a:ext cx="9247157" cy="4527798"/>
          </a:xfrm>
          <a:prstGeom prst="rect">
            <a:avLst/>
          </a:prstGeom>
        </p:spPr>
      </p:pic>
      <p:sp>
        <p:nvSpPr>
          <p:cNvPr id="720" name="椭圆 719"/>
          <p:cNvSpPr/>
          <p:nvPr/>
        </p:nvSpPr>
        <p:spPr>
          <a:xfrm>
            <a:off x="1267566" y="1106125"/>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3" name="矩形 22"/>
          <p:cNvSpPr/>
          <p:nvPr/>
        </p:nvSpPr>
        <p:spPr>
          <a:xfrm>
            <a:off x="45719" y="208638"/>
            <a:ext cx="9335179" cy="489838"/>
          </a:xfrm>
          <a:prstGeom prst="rect">
            <a:avLst/>
          </a:prstGeom>
          <a:gradFill>
            <a:gsLst>
              <a:gs pos="30000">
                <a:srgbClr val="93683D">
                  <a:alpha val="0"/>
                </a:srgbClr>
              </a:gs>
              <a:gs pos="100000">
                <a:srgbClr val="93683D"/>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6" name="矩形 25"/>
          <p:cNvSpPr/>
          <p:nvPr/>
        </p:nvSpPr>
        <p:spPr>
          <a:xfrm>
            <a:off x="0" y="207849"/>
            <a:ext cx="45719" cy="489839"/>
          </a:xfrm>
          <a:prstGeom prst="rect">
            <a:avLst/>
          </a:prstGeom>
          <a:solidFill>
            <a:srgbClr val="936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1" name="椭圆 720"/>
          <p:cNvSpPr/>
          <p:nvPr/>
        </p:nvSpPr>
        <p:spPr>
          <a:xfrm rot="15300000">
            <a:off x="3196236" y="913042"/>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2" name="椭圆 721"/>
          <p:cNvSpPr/>
          <p:nvPr/>
        </p:nvSpPr>
        <p:spPr>
          <a:xfrm rot="9000000">
            <a:off x="5406557" y="813778"/>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3" name="椭圆 722"/>
          <p:cNvSpPr/>
          <p:nvPr/>
        </p:nvSpPr>
        <p:spPr>
          <a:xfrm rot="11700000">
            <a:off x="7688399" y="920598"/>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4" name="椭圆 723"/>
          <p:cNvSpPr/>
          <p:nvPr/>
        </p:nvSpPr>
        <p:spPr>
          <a:xfrm rot="15300000">
            <a:off x="9583238" y="1125287"/>
            <a:ext cx="1314612" cy="1314612"/>
          </a:xfrm>
          <a:prstGeom prst="ellipse">
            <a:avLst/>
          </a:prstGeom>
          <a:gradFill>
            <a:gsLst>
              <a:gs pos="100000">
                <a:srgbClr val="EBCFAF"/>
              </a:gs>
              <a:gs pos="0">
                <a:srgbClr val="C4AD8F">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25" name="矩形 724"/>
          <p:cNvSpPr/>
          <p:nvPr/>
        </p:nvSpPr>
        <p:spPr>
          <a:xfrm>
            <a:off x="4167887" y="2251286"/>
            <a:ext cx="3913985" cy="284171"/>
          </a:xfrm>
          <a:prstGeom prst="rect">
            <a:avLst/>
          </a:prstGeom>
          <a:gradFill>
            <a:gsLst>
              <a:gs pos="96000">
                <a:srgbClr val="C4AD8F">
                  <a:alpha val="0"/>
                </a:srgbClr>
              </a:gs>
              <a:gs pos="3000">
                <a:srgbClr val="C4AD8F">
                  <a:alpha val="0"/>
                </a:srgbClr>
              </a:gs>
              <a:gs pos="64000">
                <a:srgbClr val="C4AD8F">
                  <a:alpha val="40000"/>
                </a:srgbClr>
              </a:gs>
              <a:gs pos="41000">
                <a:srgbClr val="C4AD8F">
                  <a:alpha val="4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0" name="文本框 10"/>
          <p:cNvSpPr txBox="1"/>
          <p:nvPr/>
        </p:nvSpPr>
        <p:spPr>
          <a:xfrm>
            <a:off x="4818839" y="2227800"/>
            <a:ext cx="2568575" cy="369328"/>
          </a:xfrm>
          <a:prstGeom prst="rect">
            <a:avLst/>
          </a:prstGeom>
          <a:noFill/>
          <a:ln w="12700" cap="flat">
            <a:noFill/>
            <a:miter lim="400000"/>
          </a:ln>
          <a:effectLst/>
        </p:spPr>
        <p:txBody>
          <a:bodyPr wrap="square" lIns="45718" tIns="45718" rIns="45718" bIns="45718" numCol="1" anchor="t">
            <a:spAutoFit/>
          </a:bodyPr>
          <a:lstStyle>
            <a:lvl1pPr algn="ctr">
              <a:defRPr sz="1600" spc="300">
                <a:solidFill>
                  <a:srgbClr val="92673D"/>
                </a:solidFill>
                <a:latin typeface="微软雅黑"/>
                <a:ea typeface="微软雅黑"/>
                <a:cs typeface="微软雅黑"/>
                <a:sym typeface="微软雅黑"/>
              </a:defRPr>
            </a:lvl1pPr>
          </a:lstStyle>
          <a:p>
            <a:r>
              <a:rPr lang="en-CA" sz="1800" spc="0" dirty="0">
                <a:latin typeface="Politica" panose="02000503000000000000" pitchFamily="2" charset="0"/>
                <a:ea typeface="HYQIHEIX1-45W EXTRALIGHT" pitchFamily="18" charset="-122"/>
                <a:cs typeface="Arial" panose="020B0604020202020204" pitchFamily="34" charset="0"/>
              </a:rPr>
              <a:t>EVERY STAGE OF LIFE</a:t>
            </a:r>
          </a:p>
        </p:txBody>
      </p:sp>
      <p:sp>
        <p:nvSpPr>
          <p:cNvPr id="42" name="圆角矩形 41"/>
          <p:cNvSpPr/>
          <p:nvPr/>
        </p:nvSpPr>
        <p:spPr>
          <a:xfrm>
            <a:off x="3555589" y="2820093"/>
            <a:ext cx="2422206" cy="3609044"/>
          </a:xfrm>
          <a:prstGeom prst="roundRect">
            <a:avLst>
              <a:gd name="adj" fmla="val 6141"/>
            </a:avLst>
          </a:prstGeom>
          <a:gradFill>
            <a:gsLst>
              <a:gs pos="100000">
                <a:srgbClr val="FFC000">
                  <a:alpha val="0"/>
                </a:srgbClr>
              </a:gs>
              <a:gs pos="0">
                <a:srgbClr val="FFC000">
                  <a:alpha val="7000"/>
                </a:srgbClr>
              </a:gs>
            </a:gsLst>
            <a:lin ang="5400000" scaled="0"/>
          </a:gradFill>
          <a:ln>
            <a:gradFill>
              <a:gsLst>
                <a:gs pos="0">
                  <a:srgbClr val="FFC000">
                    <a:alpha val="14000"/>
                  </a:srgbClr>
                </a:gs>
                <a:gs pos="100000">
                  <a:srgbClr val="FFC000">
                    <a:alpha val="71000"/>
                  </a:srgbClr>
                </a:gs>
              </a:gsLst>
              <a:lin ang="16200000" scaled="0"/>
            </a:gradFill>
          </a:ln>
          <a:effectLst>
            <a:glow rad="63500">
              <a:srgbClr val="FFC000">
                <a:alpha val="0"/>
              </a:srgbClr>
            </a:glow>
            <a:outerShdw blurRad="266700" dist="25400" dir="2100000" sx="99000" sy="99000" algn="tl" rotWithShape="0">
              <a:srgbClr val="FFC000">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43" name="圆角矩形 42"/>
          <p:cNvSpPr/>
          <p:nvPr/>
        </p:nvSpPr>
        <p:spPr>
          <a:xfrm>
            <a:off x="6222523" y="2820093"/>
            <a:ext cx="2422206" cy="3609044"/>
          </a:xfrm>
          <a:prstGeom prst="roundRect">
            <a:avLst>
              <a:gd name="adj" fmla="val 6141"/>
            </a:avLst>
          </a:prstGeom>
          <a:gradFill>
            <a:gsLst>
              <a:gs pos="99000">
                <a:srgbClr val="93683D">
                  <a:alpha val="0"/>
                </a:srgbClr>
              </a:gs>
              <a:gs pos="0">
                <a:srgbClr val="93683D">
                  <a:alpha val="7000"/>
                </a:srgbClr>
              </a:gs>
            </a:gsLst>
            <a:lin ang="5400000" scaled="0"/>
          </a:gradFill>
          <a:ln>
            <a:gradFill>
              <a:gsLst>
                <a:gs pos="0">
                  <a:srgbClr val="93683D">
                    <a:alpha val="14000"/>
                  </a:srgbClr>
                </a:gs>
                <a:gs pos="100000">
                  <a:srgbClr val="93683D">
                    <a:alpha val="71000"/>
                  </a:srgbClr>
                </a:gs>
              </a:gsLst>
              <a:lin ang="16200000" scaled="0"/>
            </a:gradFill>
          </a:ln>
          <a:effectLst>
            <a:outerShdw blurRad="266700" dist="25400" dir="2100000" sx="99000" sy="99000" algn="tl" rotWithShape="0">
              <a:srgbClr val="93683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sp>
        <p:nvSpPr>
          <p:cNvPr id="44" name="圆角矩形 43"/>
          <p:cNvSpPr/>
          <p:nvPr/>
        </p:nvSpPr>
        <p:spPr>
          <a:xfrm>
            <a:off x="8885476" y="2820093"/>
            <a:ext cx="2422206" cy="3609044"/>
          </a:xfrm>
          <a:prstGeom prst="roundRect">
            <a:avLst>
              <a:gd name="adj" fmla="val 6141"/>
            </a:avLst>
          </a:prstGeom>
          <a:gradFill>
            <a:gsLst>
              <a:gs pos="100000">
                <a:srgbClr val="00B050">
                  <a:alpha val="0"/>
                </a:srgbClr>
              </a:gs>
              <a:gs pos="0">
                <a:srgbClr val="00B050">
                  <a:alpha val="7000"/>
                </a:srgbClr>
              </a:gs>
            </a:gsLst>
            <a:lin ang="5400000" scaled="0"/>
          </a:gradFill>
          <a:ln>
            <a:gradFill>
              <a:gsLst>
                <a:gs pos="0">
                  <a:srgbClr val="00B050">
                    <a:alpha val="14000"/>
                  </a:srgbClr>
                </a:gs>
                <a:gs pos="100000">
                  <a:srgbClr val="00B050">
                    <a:alpha val="71000"/>
                  </a:srgbClr>
                </a:gs>
              </a:gsLst>
              <a:lin ang="16200000" scaled="0"/>
            </a:gradFill>
          </a:ln>
          <a:effectLst>
            <a:outerShdw blurRad="266700" dist="25400" dir="2100000" sx="99000" sy="99000" algn="tl" rotWithShape="0">
              <a:srgbClr val="00B050">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dirty="0"/>
          </a:p>
        </p:txBody>
      </p:sp>
      <p:grpSp>
        <p:nvGrpSpPr>
          <p:cNvPr id="51" name="组合 50"/>
          <p:cNvGrpSpPr/>
          <p:nvPr/>
        </p:nvGrpSpPr>
        <p:grpSpPr>
          <a:xfrm>
            <a:off x="889232" y="2823713"/>
            <a:ext cx="2422206" cy="3609044"/>
            <a:chOff x="846163" y="2790811"/>
            <a:chExt cx="2422206" cy="3609044"/>
          </a:xfrm>
        </p:grpSpPr>
        <p:sp>
          <p:nvSpPr>
            <p:cNvPr id="52" name="圆角矩形 51"/>
            <p:cNvSpPr/>
            <p:nvPr/>
          </p:nvSpPr>
          <p:spPr>
            <a:xfrm>
              <a:off x="846163" y="2790811"/>
              <a:ext cx="2422206" cy="3609044"/>
            </a:xfrm>
            <a:prstGeom prst="roundRect">
              <a:avLst>
                <a:gd name="adj" fmla="val 6141"/>
              </a:avLst>
            </a:prstGeom>
            <a:gradFill>
              <a:gsLst>
                <a:gs pos="100000">
                  <a:srgbClr val="005DDC">
                    <a:alpha val="0"/>
                  </a:srgbClr>
                </a:gs>
                <a:gs pos="0">
                  <a:srgbClr val="005DDC">
                    <a:alpha val="7000"/>
                  </a:srgbClr>
                </a:gs>
              </a:gsLst>
              <a:lin ang="5400000" scaled="0"/>
            </a:gradFill>
            <a:ln>
              <a:gradFill>
                <a:gsLst>
                  <a:gs pos="0">
                    <a:srgbClr val="005DDC">
                      <a:alpha val="14000"/>
                    </a:srgbClr>
                  </a:gs>
                  <a:gs pos="100000">
                    <a:srgbClr val="005DDC">
                      <a:alpha val="71000"/>
                    </a:srgbClr>
                  </a:gs>
                </a:gsLst>
                <a:lin ang="16200000" scaled="0"/>
              </a:gradFill>
            </a:ln>
            <a:effectLst>
              <a:glow rad="63500">
                <a:schemeClr val="accent1">
                  <a:satMod val="175000"/>
                  <a:alpha val="0"/>
                </a:schemeClr>
              </a:glow>
              <a:outerShdw blurRad="266700" dist="25400" dir="2100000" sx="99000" sy="99000" algn="tl" rotWithShape="0">
                <a:srgbClr val="003DAD">
                  <a:alpha val="8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a:p>
          </p:txBody>
        </p:sp>
        <p:pic>
          <p:nvPicPr>
            <p:cNvPr id="54" name="图形 53"/>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28569" y="3002699"/>
              <a:ext cx="331170" cy="331170"/>
            </a:xfrm>
            <a:prstGeom prst="rect">
              <a:avLst/>
            </a:prstGeom>
          </p:spPr>
        </p:pic>
      </p:grpSp>
      <p:pic>
        <p:nvPicPr>
          <p:cNvPr id="11" name="图片 10" descr="VCG21c0468307a"/>
          <p:cNvPicPr>
            <a:picLocks noChangeAspect="1"/>
          </p:cNvPicPr>
          <p:nvPr/>
        </p:nvPicPr>
        <p:blipFill>
          <a:blip r:embed="rId7" cstate="print">
            <a:extLst>
              <a:ext uri="{28A0092B-C50C-407E-A947-70E740481C1C}">
                <a14:useLocalDpi xmlns:a14="http://schemas.microsoft.com/office/drawing/2010/main"/>
              </a:ext>
            </a:extLst>
          </a:blip>
          <a:srcRect r="-788"/>
          <a:stretch>
            <a:fillRect/>
          </a:stretch>
        </p:blipFill>
        <p:spPr>
          <a:xfrm>
            <a:off x="1386840" y="1218565"/>
            <a:ext cx="1080770" cy="1102995"/>
          </a:xfrm>
          <a:prstGeom prst="ellipse">
            <a:avLst/>
          </a:prstGeom>
        </p:spPr>
      </p:pic>
      <p:pic>
        <p:nvPicPr>
          <p:cNvPr id="4" name="图片 1111" descr="/Users/jerrymiao/Library/Mobile Documents/com~apple~CloudDocs/Desktop/复星23年封面更新/VCG211366518410.jpgVCG211366518410"/>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3317875" y="1021715"/>
            <a:ext cx="1080135" cy="1096645"/>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839" y="0"/>
                  <a:pt x="0" y="4839"/>
                  <a:pt x="0" y="10804"/>
                </a:cubicBezTo>
                <a:cubicBezTo>
                  <a:pt x="0" y="16769"/>
                  <a:pt x="4839" y="21600"/>
                  <a:pt x="10804" y="21600"/>
                </a:cubicBezTo>
                <a:cubicBezTo>
                  <a:pt x="16769" y="21600"/>
                  <a:pt x="21600" y="16769"/>
                  <a:pt x="21600" y="10804"/>
                </a:cubicBezTo>
                <a:cubicBezTo>
                  <a:pt x="21600" y="4839"/>
                  <a:pt x="16769" y="0"/>
                  <a:pt x="10804" y="0"/>
                </a:cubicBezTo>
                <a:close/>
              </a:path>
            </a:pathLst>
          </a:custGeom>
          <a:ln w="9525" cap="flat">
            <a:noFill/>
            <a:prstDash val="solid"/>
            <a:round/>
          </a:ln>
          <a:effectLst/>
        </p:spPr>
      </p:pic>
      <p:pic>
        <p:nvPicPr>
          <p:cNvPr id="6" name="图片 5" descr="VCG211288056837"/>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a:xfrm>
            <a:off x="5528945" y="937895"/>
            <a:ext cx="1073150" cy="1073150"/>
          </a:xfrm>
          <a:prstGeom prst="ellipse">
            <a:avLst/>
          </a:prstGeom>
        </p:spPr>
      </p:pic>
      <p:pic>
        <p:nvPicPr>
          <p:cNvPr id="13" name="图片 12" descr="/Users/jerrymiao/Library/Mobile Documents/com~apple~CloudDocs/Desktop/复星23年封面更新/VCG211223101606.jpgVCG211223101606"/>
          <p:cNvPicPr>
            <a:picLocks noChangeAspect="1"/>
          </p:cNvPicPr>
          <p:nvPr/>
        </p:nvPicPr>
        <p:blipFill>
          <a:blip r:embed="rId10" cstate="print">
            <a:extLst>
              <a:ext uri="{28A0092B-C50C-407E-A947-70E740481C1C}">
                <a14:useLocalDpi xmlns:a14="http://schemas.microsoft.com/office/drawing/2010/main"/>
              </a:ext>
            </a:extLst>
          </a:blip>
          <a:srcRect b="-218"/>
          <a:stretch>
            <a:fillRect/>
          </a:stretch>
        </p:blipFill>
        <p:spPr>
          <a:xfrm>
            <a:off x="7805420" y="1037590"/>
            <a:ext cx="1080770" cy="1080770"/>
          </a:xfrm>
          <a:prstGeom prst="ellipse">
            <a:avLst/>
          </a:prstGeom>
        </p:spPr>
      </p:pic>
      <p:pic>
        <p:nvPicPr>
          <p:cNvPr id="7" name="图片 1113" descr="/Users/jerrymiao/Library/Mobile Documents/com~apple~CloudDocs/Desktop/复星23年封面更新/VCG21f4341f401.jpgVCG21f4341f401"/>
          <p:cNvPicPr>
            <a:picLocks noChangeAspect="1"/>
          </p:cNvPicPr>
          <p:nvPr/>
        </p:nvPicPr>
        <p:blipFill>
          <a:blip r:embed="rId11" cstate="print">
            <a:extLst>
              <a:ext uri="{28A0092B-C50C-407E-A947-70E740481C1C}">
                <a14:useLocalDpi xmlns:a14="http://schemas.microsoft.com/office/drawing/2010/main"/>
              </a:ext>
            </a:extLst>
          </a:blip>
          <a:srcRect/>
          <a:stretch>
            <a:fillRect/>
          </a:stretch>
        </p:blipFill>
        <p:spPr>
          <a:xfrm>
            <a:off x="9705340" y="1242695"/>
            <a:ext cx="1080135" cy="1080135"/>
          </a:xfrm>
          <a:custGeom>
            <a:avLst/>
            <a:gdLst/>
            <a:ahLst/>
            <a:cxnLst>
              <a:cxn ang="0">
                <a:pos x="wd2" y="hd2"/>
              </a:cxn>
              <a:cxn ang="5400000">
                <a:pos x="wd2" y="hd2"/>
              </a:cxn>
              <a:cxn ang="10800000">
                <a:pos x="wd2" y="hd2"/>
              </a:cxn>
              <a:cxn ang="16200000">
                <a:pos x="wd2" y="hd2"/>
              </a:cxn>
            </a:cxnLst>
            <a:rect l="0" t="0" r="r" b="b"/>
            <a:pathLst>
              <a:path w="21600" h="21600" extrusionOk="0">
                <a:moveTo>
                  <a:pt x="10804" y="0"/>
                </a:moveTo>
                <a:cubicBezTo>
                  <a:pt x="4839" y="0"/>
                  <a:pt x="0" y="4839"/>
                  <a:pt x="0" y="10804"/>
                </a:cubicBezTo>
                <a:cubicBezTo>
                  <a:pt x="0" y="16769"/>
                  <a:pt x="4839" y="21600"/>
                  <a:pt x="10804" y="21600"/>
                </a:cubicBezTo>
                <a:cubicBezTo>
                  <a:pt x="16769" y="21600"/>
                  <a:pt x="21600" y="16769"/>
                  <a:pt x="21600" y="10804"/>
                </a:cubicBezTo>
                <a:cubicBezTo>
                  <a:pt x="21600" y="4839"/>
                  <a:pt x="16769" y="0"/>
                  <a:pt x="10804" y="0"/>
                </a:cubicBezTo>
                <a:close/>
              </a:path>
            </a:pathLst>
          </a:custGeom>
          <a:ln w="9525" cap="flat">
            <a:noFill/>
            <a:prstDash val="solid"/>
            <a:round/>
          </a:ln>
          <a:effectLst/>
        </p:spPr>
      </p:pic>
      <p:pic>
        <p:nvPicPr>
          <p:cNvPr id="10" name="图片 9" descr="/Users/jerrymiao/Desktop/复星Jerry/LOGO系列 杂/复星logo1-01.png复星logo1-01"/>
          <p:cNvPicPr>
            <a:picLocks noChangeAspect="1"/>
          </p:cNvPicPr>
          <p:nvPr/>
        </p:nvPicPr>
        <p:blipFill>
          <a:blip r:embed="rId12" cstate="print">
            <a:extLst>
              <a:ext uri="{28A0092B-C50C-407E-A947-70E740481C1C}">
                <a14:useLocalDpi xmlns:a14="http://schemas.microsoft.com/office/drawing/2010/main"/>
              </a:ext>
            </a:extLst>
          </a:blip>
          <a:srcRect/>
          <a:stretch>
            <a:fillRect/>
          </a:stretch>
        </p:blipFill>
        <p:spPr>
          <a:xfrm>
            <a:off x="10302558" y="255905"/>
            <a:ext cx="1664335" cy="475615"/>
          </a:xfrm>
          <a:prstGeom prst="rect">
            <a:avLst/>
          </a:prstGeom>
        </p:spPr>
      </p:pic>
      <p:sp>
        <p:nvSpPr>
          <p:cNvPr id="15" name="Title 1">
            <a:extLst>
              <a:ext uri="{FF2B5EF4-FFF2-40B4-BE49-F238E27FC236}">
                <a16:creationId xmlns:a16="http://schemas.microsoft.com/office/drawing/2014/main" id="{CAD07C3A-C476-510C-52E5-6777686D35A9}"/>
              </a:ext>
            </a:extLst>
          </p:cNvPr>
          <p:cNvSpPr txBox="1"/>
          <p:nvPr/>
        </p:nvSpPr>
        <p:spPr>
          <a:xfrm>
            <a:off x="602876" y="242326"/>
            <a:ext cx="7202544" cy="535531"/>
          </a:xfrm>
          <a:prstGeom prst="rect">
            <a:avLst/>
          </a:prstGeom>
          <a:ln w="12700">
            <a:miter lim="400000"/>
          </a:ln>
        </p:spPr>
        <p:txBody>
          <a:bodyPr wrap="square" lIns="45719" rIns="45719" anchor="ctr">
            <a:spAutoFit/>
          </a:bodyPr>
          <a:lstStyle>
            <a:lvl1pPr>
              <a:lnSpc>
                <a:spcPct val="90000"/>
              </a:lnSpc>
              <a:defRPr sz="2800" b="1" spc="300">
                <a:solidFill>
                  <a:srgbClr val="936836"/>
                </a:solidFill>
              </a:defRPr>
            </a:lvl1pPr>
          </a:lstStyle>
          <a:p>
            <a:r>
              <a:rPr lang="en-CA" altLang="zh-CN" sz="3200" b="0" spc="0" dirty="0">
                <a:solidFill>
                  <a:schemeClr val="bg1"/>
                </a:solidFill>
                <a:latin typeface="Politica" panose="02000503000000000000" pitchFamily="2" charset="0"/>
                <a:ea typeface="HYQIHEIX1-45W EXTRALIGHT" pitchFamily="18" charset="-122"/>
                <a:cs typeface="Arial" panose="020B0604020202020204" pitchFamily="34" charset="0"/>
              </a:rPr>
              <a:t>FOSUN FAMILY HOUSEHOLD CONSUMPTION ECOSYSTEM</a:t>
            </a:r>
            <a:endParaRPr lang="zh-CN" altLang="en-US" sz="3200" b="0" spc="0" dirty="0">
              <a:solidFill>
                <a:schemeClr val="bg1"/>
              </a:solidFill>
              <a:latin typeface="Politica" panose="02000503000000000000" pitchFamily="2" charset="0"/>
              <a:ea typeface="HYQIHEIX1-45W EXTRALIGHT" pitchFamily="18" charset="-122"/>
              <a:cs typeface="Arial" panose="020B0604020202020204" pitchFamily="34" charset="0"/>
            </a:endParaRPr>
          </a:p>
        </p:txBody>
      </p:sp>
      <p:sp>
        <p:nvSpPr>
          <p:cNvPr id="17" name="文本框 13">
            <a:extLst>
              <a:ext uri="{FF2B5EF4-FFF2-40B4-BE49-F238E27FC236}">
                <a16:creationId xmlns:a16="http://schemas.microsoft.com/office/drawing/2014/main" id="{1C6C2CCB-53F7-8DE4-455A-D6092B2C720D}"/>
              </a:ext>
            </a:extLst>
          </p:cNvPr>
          <p:cNvSpPr txBox="1"/>
          <p:nvPr/>
        </p:nvSpPr>
        <p:spPr>
          <a:xfrm>
            <a:off x="4395312" y="2982091"/>
            <a:ext cx="1564437" cy="400110"/>
          </a:xfrm>
          <a:prstGeom prst="rect">
            <a:avLst/>
          </a:prstGeom>
          <a:noFill/>
        </p:spPr>
        <p:txBody>
          <a:bodyPr wrap="square" rtlCol="0">
            <a:spAutoFit/>
          </a:bodyPr>
          <a:lstStyle>
            <a:defPPr>
              <a:defRPr lang="zh-CN"/>
            </a:defPPr>
            <a:lvl1pPr>
              <a:defRPr sz="3200">
                <a:solidFill>
                  <a:srgbClr val="005DDC"/>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sz="2000" dirty="0">
                <a:solidFill>
                  <a:srgbClr val="FFC000"/>
                </a:solidFill>
              </a:rPr>
              <a:t>HAPPINESS</a:t>
            </a:r>
            <a:endParaRPr lang="en-CA" sz="2000" dirty="0">
              <a:solidFill>
                <a:srgbClr val="FFC000"/>
              </a:solidFill>
            </a:endParaRPr>
          </a:p>
        </p:txBody>
      </p:sp>
      <p:sp>
        <p:nvSpPr>
          <p:cNvPr id="18" name="文本框 13">
            <a:extLst>
              <a:ext uri="{FF2B5EF4-FFF2-40B4-BE49-F238E27FC236}">
                <a16:creationId xmlns:a16="http://schemas.microsoft.com/office/drawing/2014/main" id="{54F8FA40-7014-3045-C977-67EF36BBC41B}"/>
              </a:ext>
            </a:extLst>
          </p:cNvPr>
          <p:cNvSpPr txBox="1"/>
          <p:nvPr/>
        </p:nvSpPr>
        <p:spPr>
          <a:xfrm>
            <a:off x="7080735" y="2982091"/>
            <a:ext cx="953771" cy="400110"/>
          </a:xfrm>
          <a:prstGeom prst="rect">
            <a:avLst/>
          </a:prstGeom>
          <a:noFill/>
        </p:spPr>
        <p:txBody>
          <a:bodyPr wrap="square" rtlCol="0">
            <a:spAutoFit/>
          </a:bodyPr>
          <a:lstStyle>
            <a:defPPr>
              <a:defRPr lang="zh-CN"/>
            </a:defPPr>
            <a:lvl1pPr>
              <a:defRPr sz="3200">
                <a:solidFill>
                  <a:srgbClr val="FFC000"/>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sz="2000" dirty="0">
                <a:solidFill>
                  <a:srgbClr val="93683D"/>
                </a:solidFill>
              </a:rPr>
              <a:t>WEALTH</a:t>
            </a:r>
            <a:endParaRPr lang="en-CA" sz="2000" dirty="0">
              <a:solidFill>
                <a:srgbClr val="93683D"/>
              </a:solidFill>
            </a:endParaRPr>
          </a:p>
        </p:txBody>
      </p:sp>
      <p:sp>
        <p:nvSpPr>
          <p:cNvPr id="19" name="文本框 13">
            <a:extLst>
              <a:ext uri="{FF2B5EF4-FFF2-40B4-BE49-F238E27FC236}">
                <a16:creationId xmlns:a16="http://schemas.microsoft.com/office/drawing/2014/main" id="{F9F06AB1-9A02-2B40-FFFE-0B538EE199DF}"/>
              </a:ext>
            </a:extLst>
          </p:cNvPr>
          <p:cNvSpPr txBox="1"/>
          <p:nvPr/>
        </p:nvSpPr>
        <p:spPr>
          <a:xfrm>
            <a:off x="9608408" y="2845136"/>
            <a:ext cx="1660156" cy="707886"/>
          </a:xfrm>
          <a:prstGeom prst="rect">
            <a:avLst/>
          </a:prstGeom>
          <a:noFill/>
        </p:spPr>
        <p:txBody>
          <a:bodyPr wrap="square" rtlCol="0">
            <a:spAutoFit/>
          </a:bodyPr>
          <a:lstStyle>
            <a:defPPr>
              <a:defRPr lang="zh-CN"/>
            </a:defPPr>
            <a:lvl1pPr>
              <a:defRPr sz="3200">
                <a:solidFill>
                  <a:srgbClr val="FFC000"/>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sz="2000" dirty="0">
                <a:solidFill>
                  <a:srgbClr val="00B050"/>
                </a:solidFill>
              </a:rPr>
              <a:t>INTELLIGENT MANUFACTURING</a:t>
            </a:r>
            <a:endParaRPr lang="en-CA" sz="2000" dirty="0">
              <a:solidFill>
                <a:srgbClr val="00B050"/>
              </a:solidFill>
            </a:endParaRPr>
          </a:p>
        </p:txBody>
      </p:sp>
      <p:sp>
        <p:nvSpPr>
          <p:cNvPr id="20" name="文本框 13">
            <a:extLst>
              <a:ext uri="{FF2B5EF4-FFF2-40B4-BE49-F238E27FC236}">
                <a16:creationId xmlns:a16="http://schemas.microsoft.com/office/drawing/2014/main" id="{2AB8E361-BC87-473C-E581-1BC7FDC431A3}"/>
              </a:ext>
            </a:extLst>
          </p:cNvPr>
          <p:cNvSpPr txBox="1"/>
          <p:nvPr/>
        </p:nvSpPr>
        <p:spPr>
          <a:xfrm>
            <a:off x="1739806" y="2982091"/>
            <a:ext cx="1094515" cy="400110"/>
          </a:xfrm>
          <a:prstGeom prst="rect">
            <a:avLst/>
          </a:prstGeom>
          <a:noFill/>
        </p:spPr>
        <p:txBody>
          <a:bodyPr wrap="square" rtlCol="0">
            <a:spAutoFit/>
          </a:bodyPr>
          <a:lstStyle>
            <a:defPPr>
              <a:defRPr lang="zh-CN"/>
            </a:defPPr>
            <a:lvl1pPr>
              <a:defRPr sz="3200">
                <a:solidFill>
                  <a:srgbClr val="93683D"/>
                </a:solidFill>
                <a:latin typeface="Politica" panose="02000506020000090004" pitchFamily="2" charset="0"/>
                <a:ea typeface="STHeiti" panose="02010600040101010101" pitchFamily="2" charset="-122"/>
                <a:cs typeface="Arial" panose="020B0704020202090204" pitchFamily="34" charset="0"/>
              </a:defRPr>
            </a:lvl1pPr>
          </a:lstStyle>
          <a:p>
            <a:r>
              <a:rPr lang="en-CA" sz="2000" dirty="0">
                <a:solidFill>
                  <a:srgbClr val="005DDC"/>
                </a:solidFill>
              </a:rPr>
              <a:t>HEALTH</a:t>
            </a:r>
          </a:p>
        </p:txBody>
      </p:sp>
      <p:pic>
        <p:nvPicPr>
          <p:cNvPr id="21" name="图形 47">
            <a:extLst>
              <a:ext uri="{FF2B5EF4-FFF2-40B4-BE49-F238E27FC236}">
                <a16:creationId xmlns:a16="http://schemas.microsoft.com/office/drawing/2014/main" id="{9E92DACA-52E5-8E17-EF8A-DA90FF4C4048}"/>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694118" y="3041893"/>
            <a:ext cx="360955" cy="360955"/>
          </a:xfrm>
          <a:prstGeom prst="rect">
            <a:avLst/>
          </a:prstGeom>
        </p:spPr>
      </p:pic>
      <p:pic>
        <p:nvPicPr>
          <p:cNvPr id="22" name="图形 48">
            <a:extLst>
              <a:ext uri="{FF2B5EF4-FFF2-40B4-BE49-F238E27FC236}">
                <a16:creationId xmlns:a16="http://schemas.microsoft.com/office/drawing/2014/main" id="{421EDBA3-6C76-BD2F-1316-25203A9EED15}"/>
              </a:ext>
            </a:extLst>
          </p:cNvPr>
          <p:cNvPicPr>
            <a:picLocks noChangeAspect="1"/>
          </p:cNvPicPr>
          <p:nvPr/>
        </p:nvPicPr>
        <p:blipFill>
          <a:blip r:embed="rId15" cstate="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4060458" y="3071240"/>
            <a:ext cx="302262" cy="302262"/>
          </a:xfrm>
          <a:prstGeom prst="rect">
            <a:avLst/>
          </a:prstGeom>
        </p:spPr>
      </p:pic>
      <p:pic>
        <p:nvPicPr>
          <p:cNvPr id="24" name="图形 49">
            <a:extLst>
              <a:ext uri="{FF2B5EF4-FFF2-40B4-BE49-F238E27FC236}">
                <a16:creationId xmlns:a16="http://schemas.microsoft.com/office/drawing/2014/main" id="{94325626-BF70-4302-DF63-C101EFDB4964}"/>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9351066" y="3052795"/>
            <a:ext cx="313292" cy="313292"/>
          </a:xfrm>
          <a:prstGeom prst="rect">
            <a:avLst/>
          </a:prstGeom>
        </p:spPr>
      </p:pic>
      <p:pic>
        <p:nvPicPr>
          <p:cNvPr id="25" name="图片 4" descr="4大板块LOGO整理-01">
            <a:extLst>
              <a:ext uri="{FF2B5EF4-FFF2-40B4-BE49-F238E27FC236}">
                <a16:creationId xmlns:a16="http://schemas.microsoft.com/office/drawing/2014/main" id="{EBFA1DF6-53DD-21D5-798C-02C3A6F8A28D}"/>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70255" y="3035300"/>
            <a:ext cx="2567940" cy="3451225"/>
          </a:xfrm>
          <a:prstGeom prst="rect">
            <a:avLst/>
          </a:prstGeom>
        </p:spPr>
      </p:pic>
      <p:pic>
        <p:nvPicPr>
          <p:cNvPr id="28" name="图片 7" descr="4大板块LOGO整理-03">
            <a:extLst>
              <a:ext uri="{FF2B5EF4-FFF2-40B4-BE49-F238E27FC236}">
                <a16:creationId xmlns:a16="http://schemas.microsoft.com/office/drawing/2014/main" id="{70744F05-0F77-0183-D072-F97235853713}"/>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6147435" y="3190240"/>
            <a:ext cx="2568575" cy="3451225"/>
          </a:xfrm>
          <a:prstGeom prst="rect">
            <a:avLst/>
          </a:prstGeom>
        </p:spPr>
      </p:pic>
      <p:pic>
        <p:nvPicPr>
          <p:cNvPr id="29" name="图片 8" descr="4大板块LOGO整理-04">
            <a:extLst>
              <a:ext uri="{FF2B5EF4-FFF2-40B4-BE49-F238E27FC236}">
                <a16:creationId xmlns:a16="http://schemas.microsoft.com/office/drawing/2014/main" id="{9C5CF843-722B-0BB5-C50C-C5147C9695F0}"/>
              </a:ext>
            </a:extLst>
          </p:cNvPr>
          <p:cNvPicPr>
            <a:picLocks noChangeAspect="1"/>
          </p:cNvPicPr>
          <p:nvPr/>
        </p:nvPicPr>
        <p:blipFill>
          <a:blip r:embed="rId21" cstate="print">
            <a:extLst>
              <a:ext uri="{28A0092B-C50C-407E-A947-70E740481C1C}">
                <a14:useLocalDpi xmlns:a14="http://schemas.microsoft.com/office/drawing/2010/main"/>
              </a:ext>
            </a:extLst>
          </a:blip>
          <a:srcRect/>
          <a:stretch>
            <a:fillRect/>
          </a:stretch>
        </p:blipFill>
        <p:spPr>
          <a:xfrm>
            <a:off x="8556625" y="3071495"/>
            <a:ext cx="3079750" cy="2460625"/>
          </a:xfrm>
          <a:prstGeom prst="rect">
            <a:avLst/>
          </a:prstGeom>
        </p:spPr>
      </p:pic>
      <p:grpSp>
        <p:nvGrpSpPr>
          <p:cNvPr id="5" name="组合 4">
            <a:extLst>
              <a:ext uri="{FF2B5EF4-FFF2-40B4-BE49-F238E27FC236}">
                <a16:creationId xmlns:a16="http://schemas.microsoft.com/office/drawing/2014/main" id="{4066507F-FDEF-79E4-0421-81A254B830CB}"/>
              </a:ext>
            </a:extLst>
          </p:cNvPr>
          <p:cNvGrpSpPr/>
          <p:nvPr/>
        </p:nvGrpSpPr>
        <p:grpSpPr>
          <a:xfrm>
            <a:off x="3496945" y="3516356"/>
            <a:ext cx="2566670" cy="2968263"/>
            <a:chOff x="3496945" y="3516356"/>
            <a:chExt cx="2566670" cy="2968263"/>
          </a:xfrm>
        </p:grpSpPr>
        <p:pic>
          <p:nvPicPr>
            <p:cNvPr id="8" name="图片 7" descr="4大板块LOGO整理-02">
              <a:extLst>
                <a:ext uri="{FF2B5EF4-FFF2-40B4-BE49-F238E27FC236}">
                  <a16:creationId xmlns:a16="http://schemas.microsoft.com/office/drawing/2014/main" id="{ACD12D4D-EF23-2EE3-40E3-C1170386AE1E}"/>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t="32065"/>
            <a:stretch/>
          </p:blipFill>
          <p:spPr>
            <a:xfrm>
              <a:off x="3496945" y="4141328"/>
              <a:ext cx="2566670" cy="2343291"/>
            </a:xfrm>
            <a:prstGeom prst="rect">
              <a:avLst/>
            </a:prstGeom>
          </p:spPr>
        </p:pic>
        <p:pic>
          <p:nvPicPr>
            <p:cNvPr id="9" name="图片 8">
              <a:extLst>
                <a:ext uri="{FF2B5EF4-FFF2-40B4-BE49-F238E27FC236}">
                  <a16:creationId xmlns:a16="http://schemas.microsoft.com/office/drawing/2014/main" id="{C43783FF-A39F-C311-0934-96892E47898D}"/>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753174" y="3665900"/>
              <a:ext cx="582354" cy="136602"/>
            </a:xfrm>
            <a:prstGeom prst="rect">
              <a:avLst/>
            </a:prstGeom>
          </p:spPr>
        </p:pic>
        <p:pic>
          <p:nvPicPr>
            <p:cNvPr id="12" name="图片 11" descr="4大板块LOGO整理-02">
              <a:extLst>
                <a:ext uri="{FF2B5EF4-FFF2-40B4-BE49-F238E27FC236}">
                  <a16:creationId xmlns:a16="http://schemas.microsoft.com/office/drawing/2014/main" id="{18993B32-AB94-6BD5-723E-9390CAD23CAF}"/>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l="282" t="21863" r="40366" b="69246"/>
            <a:stretch/>
          </p:blipFill>
          <p:spPr>
            <a:xfrm>
              <a:off x="3496945" y="3802502"/>
              <a:ext cx="1523367" cy="306651"/>
            </a:xfrm>
            <a:prstGeom prst="rect">
              <a:avLst/>
            </a:prstGeom>
          </p:spPr>
        </p:pic>
        <p:pic>
          <p:nvPicPr>
            <p:cNvPr id="14" name="图片 13" descr="4大板块LOGO整理-02">
              <a:extLst>
                <a:ext uri="{FF2B5EF4-FFF2-40B4-BE49-F238E27FC236}">
                  <a16:creationId xmlns:a16="http://schemas.microsoft.com/office/drawing/2014/main" id="{4EFD922E-D2F1-DC68-ACF0-D37A91DEAE03}"/>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l="65825" t="15548" r="8742" b="69248"/>
            <a:stretch/>
          </p:blipFill>
          <p:spPr>
            <a:xfrm>
              <a:off x="5165967" y="3584742"/>
              <a:ext cx="652776" cy="524412"/>
            </a:xfrm>
            <a:prstGeom prst="rect">
              <a:avLst/>
            </a:prstGeom>
          </p:spPr>
        </p:pic>
        <p:pic>
          <p:nvPicPr>
            <p:cNvPr id="16" name="图片 15" descr="4大板块LOGO整理-02">
              <a:extLst>
                <a:ext uri="{FF2B5EF4-FFF2-40B4-BE49-F238E27FC236}">
                  <a16:creationId xmlns:a16="http://schemas.microsoft.com/office/drawing/2014/main" id="{54B18109-AD26-4433-0550-0024E0800E11}"/>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l="36540" t="13566" r="38279" b="77672"/>
            <a:stretch/>
          </p:blipFill>
          <p:spPr>
            <a:xfrm>
              <a:off x="4427586" y="3516356"/>
              <a:ext cx="646323" cy="302188"/>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奕凯达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0730" cy="6866255"/>
          </a:xfrm>
          <a:prstGeom prst="rect">
            <a:avLst/>
          </a:prstGeom>
        </p:spPr>
      </p:pic>
      <p:sp>
        <p:nvSpPr>
          <p:cNvPr id="15" name="矩形 14"/>
          <p:cNvSpPr/>
          <p:nvPr/>
        </p:nvSpPr>
        <p:spPr>
          <a:xfrm rot="10800000">
            <a:off x="1653359" y="-23"/>
            <a:ext cx="10537371" cy="6858000"/>
          </a:xfrm>
          <a:prstGeom prst="rect">
            <a:avLst/>
          </a:prstGeom>
          <a:gradFill flip="none" rotWithShape="1">
            <a:gsLst>
              <a:gs pos="0">
                <a:srgbClr val="1B68D4">
                  <a:alpha val="0"/>
                </a:srgbClr>
              </a:gs>
              <a:gs pos="100000">
                <a:srgbClr val="1B68D4">
                  <a:alpha val="75000"/>
                </a:srgb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形 10"/>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87211" y="1214201"/>
            <a:ext cx="707307" cy="707307"/>
          </a:xfrm>
          <a:prstGeom prst="rect">
            <a:avLst/>
          </a:prstGeom>
        </p:spPr>
      </p:pic>
      <p:sp>
        <p:nvSpPr>
          <p:cNvPr id="2" name="椭圆 1"/>
          <p:cNvSpPr/>
          <p:nvPr/>
        </p:nvSpPr>
        <p:spPr>
          <a:xfrm rot="19943646">
            <a:off x="-94244" y="1343090"/>
            <a:ext cx="5791200" cy="2432043"/>
          </a:xfrm>
          <a:prstGeom prst="ellipse">
            <a:avLst/>
          </a:prstGeom>
          <a:noFill/>
          <a:ln w="28575">
            <a:gradFill>
              <a:gsLst>
                <a:gs pos="8000">
                  <a:schemeClr val="bg1">
                    <a:alpha val="0"/>
                  </a:schemeClr>
                </a:gs>
                <a:gs pos="100000">
                  <a:srgbClr val="1B68D4"/>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椭圆 11"/>
          <p:cNvSpPr/>
          <p:nvPr/>
        </p:nvSpPr>
        <p:spPr>
          <a:xfrm>
            <a:off x="4974065" y="2194485"/>
            <a:ext cx="210981" cy="210981"/>
          </a:xfrm>
          <a:prstGeom prst="ellipse">
            <a:avLst/>
          </a:prstGeom>
          <a:gradFill flip="none" rotWithShape="1">
            <a:gsLst>
              <a:gs pos="0">
                <a:schemeClr val="accent1">
                  <a:lumMod val="40000"/>
                  <a:lumOff val="60000"/>
                </a:schemeClr>
              </a:gs>
              <a:gs pos="46000">
                <a:schemeClr val="accent1">
                  <a:lumMod val="95000"/>
                  <a:lumOff val="5000"/>
                </a:schemeClr>
              </a:gs>
              <a:gs pos="100000">
                <a:srgbClr val="005DDC"/>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descr="复星logo-反白-0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3" name="文本框 3">
            <a:extLst>
              <a:ext uri="{FF2B5EF4-FFF2-40B4-BE49-F238E27FC236}">
                <a16:creationId xmlns:a16="http://schemas.microsoft.com/office/drawing/2014/main" id="{22F793F1-C93D-ADE4-FDFF-3816C173CB56}"/>
              </a:ext>
            </a:extLst>
          </p:cNvPr>
          <p:cNvSpPr txBox="1"/>
          <p:nvPr/>
        </p:nvSpPr>
        <p:spPr>
          <a:xfrm>
            <a:off x="1120356" y="1867057"/>
            <a:ext cx="3049868" cy="1600436"/>
          </a:xfrm>
          <a:prstGeom prst="rect">
            <a:avLst/>
          </a:prstGeom>
          <a:noFill/>
        </p:spPr>
        <p:txBody>
          <a:bodyPr wrap="none" lIns="121917" tIns="60959" rIns="121917" bIns="60959" rtlCol="0">
            <a:spAutoFit/>
          </a:bodyPr>
          <a:lstStyle/>
          <a:p>
            <a:pPr marR="0" lvl="0" indent="0" fontAlgn="auto">
              <a:lnSpc>
                <a:spcPct val="100000"/>
              </a:lnSpc>
              <a:spcBef>
                <a:spcPts val="0"/>
              </a:spcBef>
              <a:spcAft>
                <a:spcPts val="0"/>
              </a:spcAft>
              <a:buClrTx/>
              <a:buSzTx/>
              <a:buFontTx/>
              <a:buNone/>
              <a:defRPr/>
            </a:pPr>
            <a:r>
              <a:rPr lang="en-CA" altLang="zh-CN" sz="9600" dirty="0">
                <a:solidFill>
                  <a:schemeClr val="bg1"/>
                </a:solidFill>
                <a:latin typeface="Politica" panose="02000506020000090004" pitchFamily="2" charset="0"/>
                <a:ea typeface="STHeiti" panose="02010600040101010101" pitchFamily="2" charset="-122"/>
                <a:cs typeface="Arial" panose="020B0704020202090204" pitchFamily="34" charset="0"/>
              </a:rPr>
              <a:t>HEALTH</a:t>
            </a:r>
          </a:p>
        </p:txBody>
      </p:sp>
      <p:sp>
        <p:nvSpPr>
          <p:cNvPr id="6" name="文本框 7">
            <a:extLst>
              <a:ext uri="{FF2B5EF4-FFF2-40B4-BE49-F238E27FC236}">
                <a16:creationId xmlns:a16="http://schemas.microsoft.com/office/drawing/2014/main" id="{90C23B65-7254-250B-1D90-1CE7C1817AF0}"/>
              </a:ext>
            </a:extLst>
          </p:cNvPr>
          <p:cNvSpPr txBox="1"/>
          <p:nvPr/>
        </p:nvSpPr>
        <p:spPr>
          <a:xfrm>
            <a:off x="7141779" y="4445703"/>
            <a:ext cx="4789687" cy="993090"/>
          </a:xfrm>
          <a:prstGeom prst="rect">
            <a:avLst/>
          </a:prstGeom>
          <a:noFill/>
        </p:spPr>
        <p:txBody>
          <a:bodyPr wrap="square" lIns="121917" tIns="60959" rIns="121917" bIns="60959" rtlCol="0">
            <a:spAutoFit/>
          </a:bodyPr>
          <a:lstStyle/>
          <a:p>
            <a:pPr lvl="0" algn="r" defTabSz="913765">
              <a:lnSpc>
                <a:spcPct val="150000"/>
              </a:lnSpc>
              <a:defRPr/>
            </a:pPr>
            <a:r>
              <a:rPr lang="en-CA" altLang="zh-CN" sz="2000" dirty="0">
                <a:solidFill>
                  <a:schemeClr val="bg1"/>
                </a:solidFill>
                <a:latin typeface="Politica" panose="02000506020000090004" pitchFamily="2" charset="0"/>
                <a:ea typeface="STHeiti" panose="02010600040101010101" pitchFamily="2" charset="-122"/>
                <a:cs typeface="Arial" panose="020B0704020202090204" pitchFamily="34" charset="0"/>
              </a:rPr>
              <a:t>Transform the industry with technology</a:t>
            </a:r>
          </a:p>
          <a:p>
            <a:pPr lvl="0" algn="r" defTabSz="913765">
              <a:lnSpc>
                <a:spcPct val="150000"/>
              </a:lnSpc>
              <a:defRPr/>
            </a:pPr>
            <a:r>
              <a:rPr lang="en-CA" altLang="zh-CN" sz="2000" dirty="0">
                <a:solidFill>
                  <a:schemeClr val="bg1"/>
                </a:solidFill>
                <a:latin typeface="Politica" panose="02000506020000090004" pitchFamily="2" charset="0"/>
                <a:ea typeface="STHeiti" panose="02010600040101010101" pitchFamily="2" charset="-122"/>
                <a:cs typeface="Arial" panose="020B0704020202090204" pitchFamily="34" charset="0"/>
              </a:rPr>
              <a:t>to create healthier lives</a:t>
            </a:r>
            <a:endParaRPr lang="zh-CN" altLang="en-US" sz="2000" dirty="0">
              <a:solidFill>
                <a:schemeClr val="bg1"/>
              </a:solidFill>
              <a:latin typeface="Politica" panose="02000506020000090004" pitchFamily="2" charset="0"/>
              <a:ea typeface="STHeiti" panose="02010600040101010101" pitchFamily="2" charset="-122"/>
              <a:cs typeface="Arial" panose="020B070402020209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7"/>
          <p:cNvPicPr>
            <a:picLocks noChangeAspect="1"/>
          </p:cNvPicPr>
          <p:nvPr/>
        </p:nvPicPr>
        <p:blipFill>
          <a:blip r:embed="rId3"/>
          <a:stretch>
            <a:fillRect/>
          </a:stretch>
        </p:blipFill>
        <p:spPr>
          <a:xfrm>
            <a:off x="0" y="0"/>
            <a:ext cx="12186920" cy="6858000"/>
          </a:xfrm>
          <a:prstGeom prst="rect">
            <a:avLst/>
          </a:prstGeom>
        </p:spPr>
      </p:pic>
      <p:sp>
        <p:nvSpPr>
          <p:cNvPr id="35" name="矩形 4"/>
          <p:cNvSpPr/>
          <p:nvPr/>
        </p:nvSpPr>
        <p:spPr>
          <a:xfrm>
            <a:off x="0" y="12065"/>
            <a:ext cx="12216130" cy="6854825"/>
          </a:xfrm>
          <a:prstGeom prst="rect">
            <a:avLst/>
          </a:prstGeom>
          <a:gradFill flip="none" rotWithShape="1">
            <a:gsLst>
              <a:gs pos="0">
                <a:srgbClr val="003DAD">
                  <a:alpha val="0"/>
                </a:srgbClr>
              </a:gs>
              <a:gs pos="74000">
                <a:srgbClr val="005DDC">
                  <a:alpha val="5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42" name="矩形 4"/>
          <p:cNvSpPr/>
          <p:nvPr/>
        </p:nvSpPr>
        <p:spPr>
          <a:xfrm>
            <a:off x="618370" y="1454272"/>
            <a:ext cx="10699412" cy="3862045"/>
          </a:xfrm>
          <a:prstGeom prst="rect">
            <a:avLst/>
          </a:prstGeom>
          <a:gradFill flip="none" rotWithShape="1">
            <a:gsLst>
              <a:gs pos="0">
                <a:srgbClr val="003DAD">
                  <a:alpha val="0"/>
                </a:srgbClr>
              </a:gs>
              <a:gs pos="74000">
                <a:srgbClr val="005DDC">
                  <a:alpha val="47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44" name="文本框 10"/>
          <p:cNvSpPr txBox="1"/>
          <p:nvPr/>
        </p:nvSpPr>
        <p:spPr>
          <a:xfrm>
            <a:off x="868154" y="1702426"/>
            <a:ext cx="2235546" cy="461665"/>
          </a:xfrm>
          <a:prstGeom prst="rect">
            <a:avLst/>
          </a:prstGeom>
          <a:ln w="12700">
            <a:miter lim="400000"/>
          </a:ln>
        </p:spPr>
        <p:txBody>
          <a:bodyPr wrap="none" lIns="45719" rIns="45719">
            <a:spAutoFit/>
          </a:bodyPr>
          <a:lstStyle/>
          <a:p>
            <a:pPr>
              <a:defRPr b="1">
                <a:solidFill>
                  <a:schemeClr val="accent1"/>
                </a:solidFill>
                <a:latin typeface="微软雅黑"/>
                <a:ea typeface="微软雅黑"/>
                <a:cs typeface="微软雅黑"/>
                <a:sym typeface="微软雅黑"/>
              </a:defRPr>
            </a:pP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Over</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rPr>
              <a:t>30%</a:t>
            </a:r>
            <a:endParaRPr sz="1400" dirty="0">
              <a:solidFill>
                <a:schemeClr val="bg1"/>
              </a:solidFill>
              <a:latin typeface="Politica" panose="02000503000000000000" pitchFamily="2" charset="0"/>
              <a:ea typeface="HYQIHEIX1-45W EXTRALIGHT" pitchFamily="18" charset="-122"/>
              <a:cs typeface="Arial" panose="020B0604020202020204" pitchFamily="34" charset="0"/>
            </a:endParaRPr>
          </a:p>
          <a:p>
            <a:pPr>
              <a:defRPr sz="1200">
                <a:solidFill>
                  <a:srgbClr val="404040"/>
                </a:solidFill>
                <a:latin typeface="微软雅黑"/>
                <a:ea typeface="微软雅黑"/>
                <a:cs typeface="微软雅黑"/>
                <a:sym typeface="微软雅黑"/>
              </a:defRPr>
            </a:pPr>
            <a:r>
              <a:rPr lang="en-CA" altLang="zh-CN" sz="1000" dirty="0">
                <a:solidFill>
                  <a:prstClr val="white"/>
                </a:solidFill>
                <a:latin typeface="Politica" panose="02000506020000090004" pitchFamily="2" charset="0"/>
                <a:ea typeface="HYQIHEIX1-45W EXTRALIGHT" pitchFamily="18" charset="-122"/>
                <a:cs typeface="Arial" panose="020B0704020202090204" pitchFamily="34" charset="0"/>
              </a:rPr>
              <a:t>Revenue contribution of new and sub-new products</a:t>
            </a:r>
            <a:endParaRPr sz="1000" dirty="0">
              <a:solidFill>
                <a:schemeClr val="bg1"/>
              </a:solidFill>
              <a:latin typeface="HYQIHEIX1-45W EXTRALIGHT" pitchFamily="18" charset="-122"/>
              <a:ea typeface="HYQIHEIX1-45W EXTRALIGHT" pitchFamily="18" charset="-122"/>
              <a:cs typeface="Arial" panose="020B0604020202020204" pitchFamily="34" charset="0"/>
            </a:endParaRPr>
          </a:p>
        </p:txBody>
      </p:sp>
      <p:sp>
        <p:nvSpPr>
          <p:cNvPr id="48" name="文本框 11"/>
          <p:cNvSpPr txBox="1"/>
          <p:nvPr/>
        </p:nvSpPr>
        <p:spPr>
          <a:xfrm>
            <a:off x="5073920" y="1699060"/>
            <a:ext cx="1759454" cy="461663"/>
          </a:xfrm>
          <a:prstGeom prst="rect">
            <a:avLst/>
          </a:prstGeom>
          <a:noFill/>
          <a:ln w="12700" cap="flat">
            <a:noFill/>
            <a:miter lim="400000"/>
          </a:ln>
          <a:effectLst/>
        </p:spPr>
        <p:txBody>
          <a:bodyPr wrap="none" lIns="45719" tIns="45719" rIns="45719" bIns="45719" numCol="1" anchor="t">
            <a:spAutoFit/>
          </a:bodyPr>
          <a:lstStyle/>
          <a:p>
            <a:pPr>
              <a:defRPr b="1">
                <a:solidFill>
                  <a:schemeClr val="accent1"/>
                </a:solidFill>
                <a:latin typeface="微软雅黑"/>
                <a:ea typeface="微软雅黑"/>
                <a:cs typeface="微软雅黑"/>
                <a:sym typeface="微软雅黑"/>
              </a:defRPr>
            </a:pP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RMB</a:t>
            </a:r>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rPr>
              <a:t>5</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a:t>
            </a:r>
            <a:r>
              <a:rPr lang="en-US" altLang="zh-CN" sz="1400" dirty="0">
                <a:solidFill>
                  <a:schemeClr val="bg1"/>
                </a:solidFill>
                <a:latin typeface="Politica" panose="02000503000000000000" pitchFamily="2" charset="0"/>
                <a:ea typeface="HYQIHEIX1-45W EXTRALIGHT" pitchFamily="18" charset="-122"/>
                <a:cs typeface="Arial" panose="020B0604020202020204" pitchFamily="34" charset="0"/>
              </a:rPr>
              <a:t>89</a:t>
            </a:r>
            <a:r>
              <a:rPr lang="zh-TW" altLang="en-US" sz="1400" dirty="0">
                <a:solidFill>
                  <a:schemeClr val="bg1"/>
                </a:solidFill>
                <a:latin typeface="Politica" panose="02000503000000000000" pitchFamily="2" charset="0"/>
                <a:ea typeface="HYQIHEIX1-45W EXTRALIGHT" pitchFamily="18" charset="-122"/>
                <a:cs typeface="Arial" panose="020B0604020202020204" pitchFamily="34" charset="0"/>
              </a:rPr>
              <a:t> </a:t>
            </a:r>
            <a:r>
              <a:rPr lang="en-US" altLang="zh-TW" sz="1400" dirty="0">
                <a:solidFill>
                  <a:schemeClr val="bg1"/>
                </a:solidFill>
                <a:latin typeface="Politica" panose="02000503000000000000" pitchFamily="2" charset="0"/>
                <a:ea typeface="HYQIHEIX1-45W EXTRALIGHT" pitchFamily="18" charset="-122"/>
                <a:cs typeface="Arial" panose="020B0604020202020204" pitchFamily="34" charset="0"/>
              </a:rPr>
              <a:t>billion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prstClr val="white"/>
                </a:solidFill>
                <a:effectLst/>
                <a:uLnTx/>
                <a:uFillTx/>
                <a:latin typeface="Politica" panose="02000506020000090004" pitchFamily="2" charset="0"/>
                <a:ea typeface="HYQIHEIX1-45W EXTRALIGHT" pitchFamily="18" charset="-122"/>
                <a:cs typeface="Arial" panose="020B0704020202090204" pitchFamily="34" charset="0"/>
              </a:rPr>
              <a:t>Fosun Pharma’s R&amp;D investment in 202</a:t>
            </a:r>
            <a:r>
              <a:rPr kumimoji="0" lang="en-US" altLang="zh-TW" sz="1000" b="0" i="0" u="none" strike="noStrike" kern="1200" cap="none" spc="0" normalizeH="0" baseline="0" noProof="0" dirty="0">
                <a:ln>
                  <a:noFill/>
                </a:ln>
                <a:solidFill>
                  <a:prstClr val="white"/>
                </a:solidFill>
                <a:effectLst/>
                <a:uLnTx/>
                <a:uFillTx/>
                <a:latin typeface="Politica" panose="02000506020000090004" pitchFamily="2" charset="0"/>
                <a:ea typeface="HYQIHEIX1-45W EXTRALIGHT" pitchFamily="18" charset="-122"/>
                <a:cs typeface="Arial" panose="020B0704020202090204" pitchFamily="34" charset="0"/>
              </a:rPr>
              <a:t>2</a:t>
            </a:r>
            <a:endParaRPr kumimoji="0" lang="en-CA" sz="1000" b="0" i="0" u="none" strike="noStrike" kern="1200" cap="none" spc="0" normalizeH="0" baseline="0" noProof="0" dirty="0">
              <a:ln>
                <a:noFill/>
              </a:ln>
              <a:solidFill>
                <a:prstClr val="white"/>
              </a:solidFill>
              <a:effectLst/>
              <a:uLnTx/>
              <a:uFillTx/>
              <a:latin typeface="Politica" panose="02000506020000090004" pitchFamily="2" charset="0"/>
              <a:ea typeface="HYQIHEIX1-45W EXTRALIGHT" pitchFamily="18" charset="-122"/>
              <a:cs typeface="Arial" panose="020B0704020202090204" pitchFamily="34" charset="0"/>
            </a:endParaRPr>
          </a:p>
        </p:txBody>
      </p:sp>
      <p:sp>
        <p:nvSpPr>
          <p:cNvPr id="29" name="矩形 28"/>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矩形 29"/>
          <p:cNvSpPr/>
          <p:nvPr/>
        </p:nvSpPr>
        <p:spPr>
          <a:xfrm>
            <a:off x="0" y="207849"/>
            <a:ext cx="45719" cy="489839"/>
          </a:xfrm>
          <a:prstGeom prst="rect">
            <a:avLst/>
          </a:prstGeom>
          <a:solidFill>
            <a:srgbClr val="003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3" name="直线连接符 2"/>
          <p:cNvCxnSpPr/>
          <p:nvPr/>
        </p:nvCxnSpPr>
        <p:spPr>
          <a:xfrm>
            <a:off x="910562" y="4452384"/>
            <a:ext cx="75182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线连接符 36"/>
          <p:cNvCxnSpPr/>
          <p:nvPr/>
        </p:nvCxnSpPr>
        <p:spPr>
          <a:xfrm>
            <a:off x="910562" y="5246028"/>
            <a:ext cx="75182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线连接符 62"/>
          <p:cNvCxnSpPr/>
          <p:nvPr/>
        </p:nvCxnSpPr>
        <p:spPr>
          <a:xfrm>
            <a:off x="910562" y="2213965"/>
            <a:ext cx="75182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矩形 4"/>
          <p:cNvSpPr/>
          <p:nvPr/>
        </p:nvSpPr>
        <p:spPr>
          <a:xfrm>
            <a:off x="618370" y="5312299"/>
            <a:ext cx="9093116" cy="941588"/>
          </a:xfrm>
          <a:prstGeom prst="rect">
            <a:avLst/>
          </a:prstGeom>
          <a:gradFill flip="none" rotWithShape="1">
            <a:gsLst>
              <a:gs pos="0">
                <a:srgbClr val="003DAD">
                  <a:alpha val="0"/>
                </a:srgbClr>
              </a:gs>
              <a:gs pos="100000">
                <a:schemeClr val="bg1">
                  <a:alpha val="73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pic>
        <p:nvPicPr>
          <p:cNvPr id="61" name="图片 60"/>
          <p:cNvPicPr>
            <a:picLocks noChangeAspect="1"/>
          </p:cNvPicPr>
          <p:nvPr/>
        </p:nvPicPr>
        <p:blipFill>
          <a:blip r:embed="rId4" cstate="email"/>
          <a:stretch>
            <a:fillRect/>
          </a:stretch>
        </p:blipFill>
        <p:spPr>
          <a:xfrm>
            <a:off x="6513453" y="5626683"/>
            <a:ext cx="507620" cy="445310"/>
          </a:xfrm>
          <a:prstGeom prst="rect">
            <a:avLst/>
          </a:prstGeom>
        </p:spPr>
      </p:pic>
      <p:pic>
        <p:nvPicPr>
          <p:cNvPr id="28" name="图片 27"/>
          <p:cNvPicPr>
            <a:picLocks noChangeAspect="1"/>
          </p:cNvPicPr>
          <p:nvPr/>
        </p:nvPicPr>
        <p:blipFill rotWithShape="1">
          <a:blip r:embed="rId5" cstate="email"/>
          <a:srcRect/>
          <a:stretch>
            <a:fillRect/>
          </a:stretch>
        </p:blipFill>
        <p:spPr>
          <a:xfrm>
            <a:off x="2111623" y="5640230"/>
            <a:ext cx="1092378" cy="305255"/>
          </a:xfrm>
          <a:prstGeom prst="rect">
            <a:avLst/>
          </a:prstGeom>
        </p:spPr>
      </p:pic>
      <p:pic>
        <p:nvPicPr>
          <p:cNvPr id="34" name="图片 33"/>
          <p:cNvPicPr>
            <a:picLocks noChangeAspect="1"/>
          </p:cNvPicPr>
          <p:nvPr/>
        </p:nvPicPr>
        <p:blipFill rotWithShape="1">
          <a:blip r:embed="rId6" cstate="email"/>
          <a:srcRect/>
          <a:stretch>
            <a:fillRect/>
          </a:stretch>
        </p:blipFill>
        <p:spPr>
          <a:xfrm>
            <a:off x="3391532" y="5527044"/>
            <a:ext cx="1316279" cy="476315"/>
          </a:xfrm>
          <a:prstGeom prst="rect">
            <a:avLst/>
          </a:prstGeom>
        </p:spPr>
      </p:pic>
      <p:pic>
        <p:nvPicPr>
          <p:cNvPr id="4" name="图片 3"/>
          <p:cNvPicPr>
            <a:picLocks noChangeAspect="1"/>
          </p:cNvPicPr>
          <p:nvPr/>
        </p:nvPicPr>
        <p:blipFill>
          <a:blip r:embed="rId7" cstate="email"/>
          <a:stretch>
            <a:fillRect/>
          </a:stretch>
        </p:blipFill>
        <p:spPr>
          <a:xfrm>
            <a:off x="868154" y="5610795"/>
            <a:ext cx="1092378" cy="364126"/>
          </a:xfrm>
          <a:prstGeom prst="rect">
            <a:avLst/>
          </a:prstGeom>
        </p:spPr>
      </p:pic>
      <p:pic>
        <p:nvPicPr>
          <p:cNvPr id="36" name="图片 35"/>
          <p:cNvPicPr>
            <a:picLocks noChangeAspect="1"/>
          </p:cNvPicPr>
          <p:nvPr/>
        </p:nvPicPr>
        <p:blipFill>
          <a:blip r:embed="rId8" cstate="email"/>
          <a:stretch>
            <a:fillRect/>
          </a:stretch>
        </p:blipFill>
        <p:spPr>
          <a:xfrm>
            <a:off x="4758794" y="5561089"/>
            <a:ext cx="1738525" cy="486989"/>
          </a:xfrm>
          <a:prstGeom prst="rect">
            <a:avLst/>
          </a:prstGeom>
        </p:spPr>
      </p:pic>
      <p:sp>
        <p:nvSpPr>
          <p:cNvPr id="40" name="文本框 14"/>
          <p:cNvSpPr txBox="1"/>
          <p:nvPr/>
        </p:nvSpPr>
        <p:spPr>
          <a:xfrm>
            <a:off x="5056772" y="4472938"/>
            <a:ext cx="3308350" cy="769441"/>
          </a:xfrm>
          <a:prstGeom prst="rect">
            <a:avLst/>
          </a:prstGeom>
          <a:ln w="12700">
            <a:miter lim="400000"/>
          </a:ln>
        </p:spPr>
        <p:txBody>
          <a:bodyPr wrap="square" lIns="45719" rIns="45719">
            <a:spAutoFit/>
          </a:bodyPr>
          <a:lstStyle/>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lang="en-CA" altLang="zh-CN" sz="1400" b="1" dirty="0" err="1">
                <a:solidFill>
                  <a:schemeClr val="bg1"/>
                </a:solidFill>
                <a:latin typeface="Politica" panose="02000503000000000000" pitchFamily="2" charset="0"/>
                <a:cs typeface="Arial" panose="020B0604020202020204" pitchFamily="34" charset="0"/>
              </a:rPr>
              <a:t>Azvudine</a:t>
            </a:r>
            <a:r>
              <a:rPr lang="en-CA" altLang="zh-CN" sz="1400" b="1" dirty="0">
                <a:solidFill>
                  <a:schemeClr val="bg1"/>
                </a:solidFill>
                <a:latin typeface="Politica" panose="02000503000000000000" pitchFamily="2" charset="0"/>
                <a:cs typeface="Arial" panose="020B0604020202020204" pitchFamily="34" charset="0"/>
              </a:rPr>
              <a:t> tablets</a:t>
            </a:r>
            <a:endParaRPr lang="zh-CN" altLang="en-US" sz="1400" b="1" dirty="0">
              <a:solidFill>
                <a:schemeClr val="bg1"/>
              </a:solidFill>
              <a:latin typeface="Politica" panose="02000503000000000000" pitchFamily="2" charset="0"/>
              <a:cs typeface="Arial" panose="020B0604020202020204" pitchFamily="34" charset="0"/>
            </a:endParaRPr>
          </a:p>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kumimoji="0" lang="en-HK" altLang="zh-CN" sz="1000" b="0" i="0" u="none" strike="noStrike" kern="1200" cap="none" spc="0" normalizeH="0" baseline="0" noProof="0" dirty="0">
                <a:ln>
                  <a:noFill/>
                </a:ln>
                <a:solidFill>
                  <a:prstClr val="white"/>
                </a:solidFill>
                <a:effectLst/>
                <a:uLnTx/>
                <a:uFillTx/>
                <a:latin typeface="Politica" panose="02000506020000090004" pitchFamily="2" charset="0"/>
                <a:ea typeface="等线" panose="02010600030101010101" pitchFamily="2" charset="-122"/>
                <a:cs typeface="Arial" panose="020B0704020202090204" pitchFamily="34" charset="0"/>
                <a:sym typeface="微软雅黑" pitchFamily="34" charset="-122"/>
              </a:rPr>
              <a:t>Fully commercialized in China and included in the National Medical Insurance Drug Catalogue 2022;</a:t>
            </a:r>
          </a:p>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kumimoji="0" lang="en-HK" altLang="zh-CN" sz="1000" b="0" i="0" u="none" strike="noStrike" kern="1200" cap="none" spc="0" normalizeH="0" baseline="0" noProof="0" dirty="0">
                <a:ln>
                  <a:noFill/>
                </a:ln>
                <a:solidFill>
                  <a:prstClr val="white"/>
                </a:solidFill>
                <a:effectLst/>
                <a:uLnTx/>
                <a:uFillTx/>
                <a:latin typeface="Politica" panose="02000506020000090004" pitchFamily="2" charset="0"/>
                <a:ea typeface="等线" panose="02010600030101010101" pitchFamily="2" charset="-122"/>
                <a:cs typeface="Arial" panose="020B0704020202090204" pitchFamily="34" charset="0"/>
                <a:sym typeface="微软雅黑" pitchFamily="34" charset="-122"/>
              </a:rPr>
              <a:t>6.74 million bottles delivered as of the end of 2022</a:t>
            </a:r>
            <a:endParaRPr lang="en-HK" altLang="zh-CN" sz="1000" dirty="0">
              <a:solidFill>
                <a:prstClr val="white"/>
              </a:solidFill>
              <a:latin typeface="Politica" panose="02000506020000090004" pitchFamily="2" charset="0"/>
              <a:ea typeface="等线" panose="02010600030101010101" pitchFamily="2" charset="-122"/>
              <a:cs typeface="Arial" panose="020B0704020202090204" pitchFamily="34" charset="0"/>
              <a:sym typeface="Arial" panose="020B0604020202020204" pitchFamily="34" charset="0"/>
            </a:endParaRPr>
          </a:p>
        </p:txBody>
      </p:sp>
      <p:sp>
        <p:nvSpPr>
          <p:cNvPr id="41" name="文本框 14"/>
          <p:cNvSpPr txBox="1"/>
          <p:nvPr/>
        </p:nvSpPr>
        <p:spPr>
          <a:xfrm>
            <a:off x="928823" y="4481354"/>
            <a:ext cx="4057014" cy="615553"/>
          </a:xfrm>
          <a:prstGeom prst="rect">
            <a:avLst/>
          </a:prstGeom>
          <a:ln w="12700">
            <a:miter lim="400000"/>
          </a:ln>
        </p:spPr>
        <p:txBody>
          <a:bodyPr wrap="square" lIns="45719" rIns="45719">
            <a:spAutoFit/>
          </a:bodyPr>
          <a:lstStyle/>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lang="en-CA" altLang="zh-CN" sz="1400" b="1" dirty="0">
                <a:solidFill>
                  <a:schemeClr val="bg1"/>
                </a:solidFill>
                <a:latin typeface="Politica" panose="02000503000000000000" pitchFamily="2" charset="0"/>
                <a:ea typeface="微软雅黑" pitchFamily="34" charset="-122"/>
                <a:cs typeface="Arial" panose="020B0604020202020204" pitchFamily="34" charset="0"/>
              </a:rPr>
              <a:t>More than </a:t>
            </a:r>
            <a:r>
              <a:rPr lang="en-US" altLang="zh-CN" sz="1400" b="1" dirty="0">
                <a:solidFill>
                  <a:schemeClr val="bg1"/>
                </a:solidFill>
                <a:latin typeface="Politica" panose="02000503000000000000" pitchFamily="2" charset="0"/>
                <a:ea typeface="微软雅黑" pitchFamily="34" charset="-122"/>
                <a:cs typeface="Arial" panose="020B0604020202020204" pitchFamily="34" charset="0"/>
              </a:rPr>
              <a:t>31</a:t>
            </a:r>
            <a:r>
              <a:rPr lang="en-CA" altLang="zh-CN" sz="1400" b="1" dirty="0">
                <a:solidFill>
                  <a:schemeClr val="bg1"/>
                </a:solidFill>
                <a:latin typeface="Politica" panose="02000503000000000000" pitchFamily="2" charset="0"/>
                <a:ea typeface="微软雅黑" pitchFamily="34" charset="-122"/>
                <a:cs typeface="Arial" panose="020B0604020202020204" pitchFamily="34" charset="0"/>
              </a:rPr>
              <a:t> million doses of </a:t>
            </a:r>
            <a:r>
              <a:rPr lang="en-HK" altLang="zh-CN" sz="1400" b="1" dirty="0">
                <a:solidFill>
                  <a:schemeClr val="bg1"/>
                </a:solidFill>
                <a:latin typeface="Politica" panose="02000503000000000000" pitchFamily="2" charset="0"/>
                <a:ea typeface="微软雅黑" pitchFamily="34" charset="-122"/>
                <a:cs typeface="Arial" panose="020B0604020202020204" pitchFamily="34" charset="0"/>
              </a:rPr>
              <a:t>Comirnaty </a:t>
            </a:r>
            <a:r>
              <a:rPr lang="en-CA" altLang="zh-CN" sz="1400" b="1" dirty="0">
                <a:solidFill>
                  <a:schemeClr val="bg1"/>
                </a:solidFill>
                <a:latin typeface="Politica" panose="02000503000000000000" pitchFamily="2" charset="0"/>
                <a:ea typeface="微软雅黑" pitchFamily="34" charset="-122"/>
                <a:cs typeface="Arial" panose="020B0604020202020204" pitchFamily="34" charset="0"/>
              </a:rPr>
              <a:t>(</a:t>
            </a:r>
            <a:r>
              <a:rPr lang="en-US" altLang="zh-CN" sz="1400" b="1" dirty="0">
                <a:solidFill>
                  <a:schemeClr val="bg1"/>
                </a:solidFill>
                <a:latin typeface="Politica" panose="02000503000000000000" pitchFamily="2" charset="0"/>
                <a:ea typeface="微软雅黑" pitchFamily="34" charset="-122"/>
                <a:cs typeface="Arial" panose="020B0604020202020204" pitchFamily="34" charset="0"/>
              </a:rPr>
              <a:t>mRNA COVID-19 vaccine)</a:t>
            </a:r>
          </a:p>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kumimoji="0" lang="en-HK" altLang="zh-CN" sz="1000" b="0" i="0" u="none" strike="noStrike" kern="1200" cap="none" spc="0" normalizeH="0" baseline="0" noProof="0" dirty="0">
                <a:ln>
                  <a:noFill/>
                </a:ln>
                <a:solidFill>
                  <a:prstClr val="white"/>
                </a:solidFill>
                <a:effectLst/>
                <a:uLnTx/>
                <a:uFillTx/>
                <a:latin typeface="Politica" panose="02000506020000090004" pitchFamily="2" charset="0"/>
                <a:ea typeface="等线" panose="02010600030101010101" pitchFamily="2" charset="-122"/>
                <a:cs typeface="Arial" panose="020B0704020202090204" pitchFamily="34" charset="0"/>
                <a:sym typeface="微软雅黑" pitchFamily="34" charset="-122"/>
              </a:rPr>
              <a:t>Had been administered in Hong Kong SAR, Macau SAR and Taiwan region since its launch to end of </a:t>
            </a:r>
            <a:r>
              <a:rPr kumimoji="0" lang="en-US" altLang="zh-CN" sz="1000" b="0" i="0" u="none" strike="noStrike" kern="1200" cap="none" spc="0" normalizeH="0" baseline="0" noProof="0" dirty="0">
                <a:ln>
                  <a:noFill/>
                </a:ln>
                <a:solidFill>
                  <a:prstClr val="white"/>
                </a:solidFill>
                <a:effectLst/>
                <a:uLnTx/>
                <a:uFillTx/>
                <a:latin typeface="Politica" panose="02000506020000090004" pitchFamily="2" charset="0"/>
                <a:ea typeface="等线" panose="02010600030101010101" pitchFamily="2" charset="-122"/>
                <a:cs typeface="Arial" panose="020B0704020202090204" pitchFamily="34" charset="0"/>
                <a:sym typeface="微软雅黑" pitchFamily="34" charset="-122"/>
              </a:rPr>
              <a:t>February 2023</a:t>
            </a:r>
            <a:endParaRPr lang="en-US" altLang="zh-CN" sz="1400" b="1" dirty="0">
              <a:solidFill>
                <a:schemeClr val="bg1"/>
              </a:solidFill>
              <a:latin typeface="Politica" panose="02000503000000000000" pitchFamily="2" charset="0"/>
              <a:ea typeface="微软雅黑" pitchFamily="34" charset="-122"/>
              <a:cs typeface="Arial" panose="020B0604020202020204" pitchFamily="34" charset="0"/>
            </a:endParaRPr>
          </a:p>
        </p:txBody>
      </p:sp>
      <p:sp>
        <p:nvSpPr>
          <p:cNvPr id="7" name="文本框 14"/>
          <p:cNvSpPr txBox="1"/>
          <p:nvPr/>
        </p:nvSpPr>
        <p:spPr>
          <a:xfrm>
            <a:off x="910590" y="2991361"/>
            <a:ext cx="4057015" cy="1446550"/>
          </a:xfrm>
          <a:prstGeom prst="rect">
            <a:avLst/>
          </a:prstGeom>
          <a:ln w="12700">
            <a:miter lim="400000"/>
          </a:ln>
        </p:spPr>
        <p:txBody>
          <a:bodyPr wrap="square" lIns="45719" rIns="45719">
            <a:spAutoFit/>
          </a:bodyPr>
          <a:lstStyle/>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lang="en-CA" altLang="zh-CN" sz="1400" b="1" dirty="0">
                <a:solidFill>
                  <a:schemeClr val="bg1"/>
                </a:solidFill>
                <a:latin typeface="Politica" panose="02000503000000000000" pitchFamily="2" charset="0"/>
                <a:cs typeface="Arial" panose="020B0604020202020204" pitchFamily="34" charset="0"/>
              </a:rPr>
              <a:t>The world's first PD-1 inhibitor approved for the first-line treatment of small cell lung cancer (SCLC)</a:t>
            </a:r>
            <a:endParaRPr lang="en-US" altLang="zh-CN" sz="1400" b="1" dirty="0">
              <a:solidFill>
                <a:schemeClr val="bg1"/>
              </a:solidFill>
              <a:latin typeface="Politica" panose="02000503000000000000" pitchFamily="2" charset="0"/>
              <a:cs typeface="Arial" panose="020B0604020202020204" pitchFamily="34" charset="0"/>
            </a:endParaRPr>
          </a:p>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US" altLang="zh-CN" sz="1000" dirty="0">
                <a:solidFill>
                  <a:prstClr val="white"/>
                </a:solidFill>
                <a:latin typeface="Politica" panose="02000506020000090004" pitchFamily="2" charset="0"/>
                <a:cs typeface="Arial" panose="020B0704020202090204" pitchFamily="34" charset="0"/>
              </a:rPr>
              <a:t>Han Si Zhuang</a:t>
            </a:r>
            <a:r>
              <a:rPr lang="zh-TW" altLang="en-US" sz="1000" dirty="0">
                <a:solidFill>
                  <a:prstClr val="white"/>
                </a:solidFill>
                <a:latin typeface="Politica" panose="02000506020000090004" pitchFamily="2" charset="0"/>
                <a:cs typeface="Arial" panose="020B0704020202090204" pitchFamily="34" charset="0"/>
              </a:rPr>
              <a:t> </a:t>
            </a:r>
            <a:r>
              <a:rPr kumimoji="0" lang="zh-CN" altLang="en-US" sz="1000" b="0" i="0" u="none" strike="noStrike" kern="1200" cap="none" spc="0" normalizeH="0" baseline="0" noProof="0" dirty="0">
                <a:ln>
                  <a:noFill/>
                </a:ln>
                <a:solidFill>
                  <a:prstClr val="white"/>
                </a:solidFill>
                <a:effectLst/>
                <a:uLnTx/>
                <a:uFillTx/>
                <a:latin typeface="HYQIHEIX1-45W EXTRALIGHT" charset="0"/>
                <a:ea typeface="等线" panose="02010600030101010101" pitchFamily="2" charset="-122"/>
                <a:cs typeface="HYQIHEIX1-45W EXTRALIGHT" charset="0"/>
              </a:rPr>
              <a:t>汉斯状</a:t>
            </a:r>
            <a:r>
              <a:rPr kumimoji="0" lang="en-US" altLang="zh-CN" sz="1000" b="0" i="0" u="none" strike="noStrike" kern="1200" cap="none" spc="0" normalizeH="0" baseline="0" noProof="0" dirty="0">
                <a:ln>
                  <a:noFill/>
                </a:ln>
                <a:solidFill>
                  <a:prstClr val="white"/>
                </a:solidFill>
                <a:effectLst/>
                <a:uLnTx/>
                <a:uFillTx/>
                <a:latin typeface="HYQIHEIX1-45W EXTRALIGHT" charset="0"/>
                <a:ea typeface="等线" panose="02010600030101010101" pitchFamily="2" charset="-122"/>
                <a:cs typeface="HYQIHEIX1-45W EXTRALIGHT" charset="0"/>
              </a:rPr>
              <a:t>®</a:t>
            </a:r>
            <a:endParaRPr lang="en-US" altLang="zh-CN" sz="1000" dirty="0">
              <a:solidFill>
                <a:prstClr val="white"/>
              </a:solidFill>
              <a:latin typeface="Politica" panose="02000506020000090004" pitchFamily="2" charset="0"/>
              <a:ea typeface="微软雅黑" pitchFamily="34" charset="-122"/>
              <a:cs typeface="Arial" panose="020B0704020202090204" pitchFamily="34" charset="0"/>
            </a:endParaRPr>
          </a:p>
          <a:p>
            <a:pPr>
              <a:defRPr sz="1200">
                <a:solidFill>
                  <a:srgbClr val="404040"/>
                </a:solidFill>
                <a:latin typeface="微软雅黑" pitchFamily="34" charset="-122"/>
                <a:ea typeface="微软雅黑" pitchFamily="34" charset="-122"/>
                <a:cs typeface="微软雅黑" pitchFamily="34" charset="-122"/>
                <a:sym typeface="微软雅黑" pitchFamily="34" charset="-122"/>
              </a:defRPr>
            </a:pPr>
            <a:endParaRPr lang="en-US" altLang="zh-CN" sz="1000" dirty="0">
              <a:solidFill>
                <a:prstClr val="white"/>
              </a:solidFill>
              <a:latin typeface="Politica" panose="02000506020000090004" pitchFamily="2" charset="0"/>
              <a:cs typeface="Arial" panose="020B0704020202090204" pitchFamily="34" charset="0"/>
            </a:endParaRPr>
          </a:p>
          <a:p>
            <a:pPr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CN" sz="1000" dirty="0">
                <a:solidFill>
                  <a:prstClr val="white"/>
                </a:solidFill>
                <a:latin typeface="Politica" panose="02000506020000090004" pitchFamily="2" charset="0"/>
                <a:cs typeface="Arial" panose="020B0704020202090204" pitchFamily="34" charset="0"/>
                <a:sym typeface="微软雅黑" pitchFamily="34" charset="-122"/>
              </a:rPr>
              <a:t>Approved for three indications in China: MSI-H, </a:t>
            </a:r>
            <a:r>
              <a:rPr lang="en-HK" altLang="zh-CN" sz="1000" dirty="0" err="1">
                <a:solidFill>
                  <a:prstClr val="white"/>
                </a:solidFill>
                <a:latin typeface="Politica" panose="02000506020000090004" pitchFamily="2" charset="0"/>
                <a:cs typeface="Arial" panose="020B0704020202090204" pitchFamily="34" charset="0"/>
                <a:sym typeface="微软雅黑" pitchFamily="34" charset="-122"/>
              </a:rPr>
              <a:t>sqNSCLC</a:t>
            </a:r>
            <a:r>
              <a:rPr lang="en-HK" altLang="zh-CN" sz="1000" dirty="0">
                <a:solidFill>
                  <a:prstClr val="white"/>
                </a:solidFill>
                <a:latin typeface="Politica" panose="02000506020000090004" pitchFamily="2" charset="0"/>
                <a:cs typeface="Arial" panose="020B0704020202090204" pitchFamily="34" charset="0"/>
                <a:sym typeface="微软雅黑" pitchFamily="34" charset="-122"/>
              </a:rPr>
              <a:t> and ES-SCLC; SCLC indication was granted Orphan Drug Designation by the U.S. FDA and the European Commission (EC), the marketing authorization application (MAA) for the treatment of ES-SCLC in Europe was accepted by the European Medicines Agency (EMA)</a:t>
            </a:r>
            <a:endParaRPr lang="zh-CN" altLang="en-US" sz="1000" dirty="0">
              <a:solidFill>
                <a:prstClr val="white"/>
              </a:solidFill>
              <a:latin typeface="Politica" panose="02000506020000090004" pitchFamily="2" charset="0"/>
              <a:cs typeface="Arial" panose="020B0704020202090204" pitchFamily="34" charset="0"/>
              <a:sym typeface="微软雅黑" pitchFamily="34" charset="-122"/>
            </a:endParaRPr>
          </a:p>
        </p:txBody>
      </p:sp>
      <p:pic>
        <p:nvPicPr>
          <p:cNvPr id="14" name="图片 13" descr="文本&#10;&#10;描述已自动生成"/>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428990" y="4034155"/>
            <a:ext cx="3308350" cy="2707005"/>
          </a:xfrm>
          <a:prstGeom prst="rect">
            <a:avLst/>
          </a:prstGeom>
        </p:spPr>
      </p:pic>
      <p:sp>
        <p:nvSpPr>
          <p:cNvPr id="9" name="文本框 8"/>
          <p:cNvSpPr txBox="1"/>
          <p:nvPr/>
        </p:nvSpPr>
        <p:spPr>
          <a:xfrm>
            <a:off x="868044" y="2448560"/>
            <a:ext cx="4310537" cy="461665"/>
          </a:xfrm>
          <a:prstGeom prst="rect">
            <a:avLst/>
          </a:prstGeom>
          <a:noFill/>
        </p:spPr>
        <p:txBody>
          <a:bodyPr wrap="square">
            <a:spAutoFit/>
          </a:bodyPr>
          <a:lstStyle/>
          <a:p>
            <a:r>
              <a:rPr lang="en-CA" altLang="zh-CN" sz="1400" b="1" dirty="0">
                <a:solidFill>
                  <a:schemeClr val="bg1"/>
                </a:solidFill>
                <a:latin typeface="Politica" panose="02000503000000000000" pitchFamily="2" charset="0"/>
                <a:ea typeface="HYQIHEIX1-45W EXTRALIGHT" pitchFamily="18" charset="-122"/>
                <a:cs typeface="Arial" panose="020B0604020202020204" pitchFamily="34" charset="0"/>
              </a:rPr>
              <a:t>Over </a:t>
            </a: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260</a:t>
            </a:r>
          </a:p>
          <a:p>
            <a:r>
              <a:rPr lang="en-HK" altLang="zh-CN" sz="1000" dirty="0">
                <a:solidFill>
                  <a:prstClr val="white"/>
                </a:solidFill>
                <a:latin typeface="Politica" panose="02000506020000090004" pitchFamily="2" charset="0"/>
                <a:cs typeface="Arial" panose="020B0704020202090204" pitchFamily="34" charset="0"/>
              </a:rPr>
              <a:t>Pipeline projects on innovation drugs, biosimilars, generic drugs, and consistency evaluation items</a:t>
            </a:r>
            <a:endParaRPr lang="en-US" altLang="zh-CN" sz="1000" dirty="0">
              <a:solidFill>
                <a:prstClr val="white"/>
              </a:solidFill>
              <a:latin typeface="Politica" panose="02000506020000090004" pitchFamily="2" charset="0"/>
              <a:cs typeface="Arial" panose="020B0704020202090204" pitchFamily="34" charset="0"/>
            </a:endParaRPr>
          </a:p>
        </p:txBody>
      </p:sp>
      <p:cxnSp>
        <p:nvCxnSpPr>
          <p:cNvPr id="10" name="直线连接符 9"/>
          <p:cNvCxnSpPr/>
          <p:nvPr/>
        </p:nvCxnSpPr>
        <p:spPr>
          <a:xfrm>
            <a:off x="910562" y="2969690"/>
            <a:ext cx="75182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5056772" y="2458187"/>
            <a:ext cx="3102047" cy="461665"/>
          </a:xfrm>
          <a:prstGeom prst="rect">
            <a:avLst/>
          </a:prstGeom>
          <a:noFill/>
        </p:spPr>
        <p:txBody>
          <a:bodyPr wrap="square">
            <a:spAutoFit/>
          </a:bodyPr>
          <a:lstStyle/>
          <a:p>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249</a:t>
            </a:r>
          </a:p>
          <a:p>
            <a:r>
              <a:rPr lang="en-HK" altLang="zh-CN" sz="1000" dirty="0">
                <a:solidFill>
                  <a:prstClr val="white"/>
                </a:solidFill>
                <a:latin typeface="Politica" panose="02000506020000090004" pitchFamily="2" charset="0"/>
                <a:ea typeface="HYQIHEIX1-45W EXTRALIGHT" pitchFamily="18" charset="-122"/>
                <a:cs typeface="Arial" panose="020B0704020202090204" pitchFamily="34" charset="0"/>
              </a:rPr>
              <a:t>Patents applied in the pharmaceuticals segment</a:t>
            </a:r>
            <a:endParaRPr lang="zh-CN" altLang="en-US" sz="1000" dirty="0">
              <a:solidFill>
                <a:schemeClr val="bg1"/>
              </a:solidFill>
              <a:latin typeface="HYQIHEIX1-45W EXTRALIGHT" pitchFamily="18" charset="-122"/>
              <a:ea typeface="HYQIHEIX1-45W EXTRALIGHT" pitchFamily="18" charset="-122"/>
              <a:cs typeface="Arial" panose="020B0604020202020204" pitchFamily="34" charset="0"/>
            </a:endParaRPr>
          </a:p>
        </p:txBody>
      </p:sp>
      <p:pic>
        <p:nvPicPr>
          <p:cNvPr id="5" name="图片 4" descr="复星logo-反白-0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2" name="Title 1">
            <a:extLst>
              <a:ext uri="{FF2B5EF4-FFF2-40B4-BE49-F238E27FC236}">
                <a16:creationId xmlns:a16="http://schemas.microsoft.com/office/drawing/2014/main" id="{0494F7A5-C1AC-7C7B-8547-0B944022E587}"/>
              </a:ext>
            </a:extLst>
          </p:cNvPr>
          <p:cNvSpPr txBox="1"/>
          <p:nvPr/>
        </p:nvSpPr>
        <p:spPr>
          <a:xfrm>
            <a:off x="618370" y="201632"/>
            <a:ext cx="5853591" cy="584775"/>
          </a:xfrm>
          <a:prstGeom prst="rect">
            <a:avLst/>
          </a:prstGeom>
          <a:noFill/>
        </p:spPr>
        <p:txBody>
          <a:bodyPr wrap="square" rtlCol="0">
            <a:spAutoFit/>
          </a:bodyPr>
          <a:lstStyle>
            <a:defPPr>
              <a:defRPr lang="zh-CN"/>
            </a:defPPr>
            <a:lvl1pPr>
              <a:defRPr sz="3200">
                <a:solidFill>
                  <a:srgbClr val="93683D"/>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dirty="0">
                <a:solidFill>
                  <a:srgbClr val="005DDC"/>
                </a:solidFill>
              </a:rPr>
              <a:t>PHARMACEUTICALS</a:t>
            </a:r>
            <a:endParaRPr lang="zh-CN" altLang="en-US" dirty="0">
              <a:solidFill>
                <a:srgbClr val="005DDC"/>
              </a:solidFill>
            </a:endParaRPr>
          </a:p>
        </p:txBody>
      </p:sp>
      <p:sp>
        <p:nvSpPr>
          <p:cNvPr id="13" name="文本框 31">
            <a:extLst>
              <a:ext uri="{FF2B5EF4-FFF2-40B4-BE49-F238E27FC236}">
                <a16:creationId xmlns:a16="http://schemas.microsoft.com/office/drawing/2014/main" id="{9594C2FB-D73A-5268-42F3-D169CB7240F0}"/>
              </a:ext>
            </a:extLst>
          </p:cNvPr>
          <p:cNvSpPr txBox="1"/>
          <p:nvPr/>
        </p:nvSpPr>
        <p:spPr>
          <a:xfrm>
            <a:off x="588836" y="815065"/>
            <a:ext cx="7490862" cy="738664"/>
          </a:xfrm>
          <a:prstGeom prst="rect">
            <a:avLst/>
          </a:prstGeom>
          <a:noFill/>
        </p:spPr>
        <p:txBody>
          <a:bodyPr wrap="square" rtlCol="0">
            <a:spAutoFit/>
          </a:bodyPr>
          <a:lstStyle/>
          <a:p>
            <a:pPr lvl="0" algn="just"/>
            <a:r>
              <a:rPr lang="en-HK" altLang="zh-CN" sz="1400" dirty="0">
                <a:solidFill>
                  <a:schemeClr val="bg1"/>
                </a:solidFill>
                <a:latin typeface="Politica" panose="02000506020000090004" pitchFamily="2" charset="0"/>
                <a:ea typeface="HYQIHEIX1-45W EXTRALIGHT" pitchFamily="18" charset="-122"/>
                <a:cs typeface="Arial" panose="020B0704020202090204" pitchFamily="34" charset="0"/>
              </a:rPr>
              <a:t>Fosun Pharma continues to increase investment in innovation and R&amp;D to promote innovative transformation, and focuses on the three major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business</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divisions</a:t>
            </a:r>
            <a:r>
              <a:rPr lang="en-HK" altLang="zh-CN" sz="1400" dirty="0">
                <a:solidFill>
                  <a:schemeClr val="bg1"/>
                </a:solidFill>
                <a:latin typeface="Politica" panose="02000506020000090004" pitchFamily="2" charset="0"/>
                <a:ea typeface="HYQIHEIX1-45W EXTRALIGHT" pitchFamily="18" charset="-122"/>
                <a:cs typeface="Arial" panose="020B0704020202090204" pitchFamily="34" charset="0"/>
              </a:rPr>
              <a:t> of innovative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medicine</a:t>
            </a:r>
            <a:r>
              <a:rPr lang="en-HK" altLang="zh-CN" sz="1400" dirty="0">
                <a:solidFill>
                  <a:schemeClr val="bg1"/>
                </a:solidFill>
                <a:latin typeface="Politica" panose="02000506020000090004" pitchFamily="2" charset="0"/>
                <a:ea typeface="HYQIHEIX1-45W EXTRALIGHT" pitchFamily="18" charset="-122"/>
                <a:cs typeface="Arial" panose="020B0704020202090204" pitchFamily="34" charset="0"/>
              </a:rPr>
              <a:t>s business,</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established</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medicines</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HK" altLang="zh-CN" sz="1400" dirty="0">
                <a:solidFill>
                  <a:schemeClr val="bg1"/>
                </a:solidFill>
                <a:latin typeface="Politica" panose="02000506020000090004" pitchFamily="2" charset="0"/>
                <a:ea typeface="HYQIHEIX1-45W EXTRALIGHT" pitchFamily="18" charset="-122"/>
                <a:cs typeface="Arial" panose="020B0704020202090204" pitchFamily="34" charset="0"/>
              </a:rPr>
              <a:t>manufacturing</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and</a:t>
            </a:r>
            <a:r>
              <a:rPr lang="zh-TW" altLang="en-US" sz="1400" dirty="0">
                <a:solidFill>
                  <a:schemeClr val="bg1"/>
                </a:solidFill>
                <a:latin typeface="Politica" panose="02000506020000090004" pitchFamily="2" charset="0"/>
                <a:ea typeface="HYQIHEIX1-45W EXTRALIGHT" pitchFamily="18" charset="-122"/>
                <a:cs typeface="Arial" panose="020B0704020202090204" pitchFamily="34" charset="0"/>
              </a:rPr>
              <a:t> </a:t>
            </a:r>
            <a:r>
              <a:rPr lang="en-US" altLang="zh-TW" sz="1400" dirty="0">
                <a:solidFill>
                  <a:schemeClr val="bg1"/>
                </a:solidFill>
                <a:latin typeface="Politica" panose="02000506020000090004" pitchFamily="2" charset="0"/>
                <a:ea typeface="HYQIHEIX1-45W EXTRALIGHT" pitchFamily="18" charset="-122"/>
                <a:cs typeface="Arial" panose="020B0704020202090204" pitchFamily="34" charset="0"/>
              </a:rPr>
              <a:t>supply business</a:t>
            </a:r>
            <a:r>
              <a:rPr lang="en-HK" altLang="zh-CN" sz="1400" dirty="0">
                <a:solidFill>
                  <a:schemeClr val="bg1"/>
                </a:solidFill>
                <a:latin typeface="Politica" panose="02000506020000090004" pitchFamily="2" charset="0"/>
                <a:ea typeface="HYQIHEIX1-45W EXTRALIGHT" pitchFamily="18" charset="-122"/>
                <a:cs typeface="Arial" panose="020B0704020202090204" pitchFamily="34" charset="0"/>
              </a:rPr>
              <a:t> and vaccines business.</a:t>
            </a:r>
            <a:endParaRPr lang="zh-CN" altLang="en-US" sz="1400" dirty="0">
              <a:solidFill>
                <a:schemeClr val="bg1"/>
              </a:solidFill>
              <a:latin typeface="HYQIHEIX1-35W THIN" pitchFamily="18" charset="-122"/>
              <a:ea typeface="HYQIHEIX1-35W THIN" pitchFamily="18" charset="-122"/>
              <a:cs typeface="Arial" panose="020B0704020202090204" pitchFamily="34" charset="0"/>
            </a:endParaRPr>
          </a:p>
        </p:txBody>
      </p:sp>
      <p:sp>
        <p:nvSpPr>
          <p:cNvPr id="8" name="文本框 14">
            <a:extLst>
              <a:ext uri="{FF2B5EF4-FFF2-40B4-BE49-F238E27FC236}">
                <a16:creationId xmlns:a16="http://schemas.microsoft.com/office/drawing/2014/main" id="{560CE046-B7FE-F41F-9C05-BFF28B81B4D7}"/>
              </a:ext>
            </a:extLst>
          </p:cNvPr>
          <p:cNvSpPr txBox="1"/>
          <p:nvPr/>
        </p:nvSpPr>
        <p:spPr>
          <a:xfrm>
            <a:off x="5056772" y="3035253"/>
            <a:ext cx="3372035" cy="1231106"/>
          </a:xfrm>
          <a:prstGeom prst="rect">
            <a:avLst/>
          </a:prstGeom>
          <a:ln w="12700">
            <a:miter lim="400000"/>
          </a:ln>
        </p:spPr>
        <p:txBody>
          <a:bodyPr wrap="square" lIns="45719" rIns="45719">
            <a:spAutoFit/>
          </a:bodyPr>
          <a:lstStyle/>
          <a:p>
            <a:pPr algn="just">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lang="en-CA" altLang="zh-CN" sz="1400" b="1" dirty="0">
                <a:solidFill>
                  <a:schemeClr val="bg1"/>
                </a:solidFill>
                <a:latin typeface="Politica" panose="02000503000000000000" pitchFamily="2" charset="0"/>
                <a:ea typeface="微软雅黑" pitchFamily="34" charset="-122"/>
                <a:cs typeface="Arial" panose="020B0604020202020204" pitchFamily="34" charset="0"/>
              </a:rPr>
              <a:t>China’s first approved CAR-T cell therapy</a:t>
            </a:r>
            <a:endParaRPr sz="1400" b="1" dirty="0">
              <a:solidFill>
                <a:schemeClr val="bg1"/>
              </a:solidFill>
              <a:latin typeface="Politica" panose="02000503000000000000" pitchFamily="2" charset="0"/>
              <a:ea typeface="微软雅黑" pitchFamily="34" charset="-122"/>
              <a:cs typeface="Arial" panose="020B0604020202020204" pitchFamily="34" charset="0"/>
            </a:endParaRPr>
          </a:p>
          <a:p>
            <a:pPr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altLang="zh-CN" sz="1000" dirty="0">
                <a:solidFill>
                  <a:prstClr val="white"/>
                </a:solidFill>
                <a:latin typeface="Politica" panose="02000506020000090004" pitchFamily="2" charset="0"/>
                <a:ea typeface="微软雅黑" pitchFamily="34" charset="-122"/>
                <a:cs typeface="Arial" panose="020B0704020202090204" pitchFamily="34" charset="0"/>
              </a:rPr>
              <a:t>Yi Kai Da</a:t>
            </a:r>
            <a:r>
              <a:rPr lang="zh-TW" altLang="en-US" sz="1000" dirty="0">
                <a:solidFill>
                  <a:prstClr val="white"/>
                </a:solidFill>
                <a:latin typeface="Politica" panose="02000506020000090004" pitchFamily="2" charset="0"/>
                <a:ea typeface="微软雅黑" pitchFamily="34" charset="-122"/>
                <a:cs typeface="Arial" panose="020B0704020202090204" pitchFamily="34" charset="0"/>
              </a:rPr>
              <a:t> </a:t>
            </a:r>
            <a:r>
              <a:rPr kumimoji="0" lang="zh-CN" altLang="en-US" sz="1000" b="0" i="0" u="none" strike="noStrike" kern="1200" cap="none" spc="0" normalizeH="0" baseline="0" noProof="0" dirty="0">
                <a:ln>
                  <a:noFill/>
                </a:ln>
                <a:solidFill>
                  <a:prstClr val="white"/>
                </a:solidFill>
                <a:effectLst/>
                <a:uLnTx/>
                <a:uFillTx/>
                <a:latin typeface="HYQIHEIX1-45W EXTRALIGHT" charset="0"/>
                <a:ea typeface="等线" panose="02010600030101010101" pitchFamily="2" charset="-122"/>
                <a:cs typeface="HYQIHEIX1-45W EXTRALIGHT" charset="0"/>
              </a:rPr>
              <a:t>奕凯达</a:t>
            </a:r>
            <a:r>
              <a:rPr kumimoji="0" lang="en-US" altLang="zh-CN" sz="1000" b="0" i="0" u="none" strike="noStrike" kern="1200" cap="none" spc="0" normalizeH="0" baseline="0" noProof="0" dirty="0">
                <a:ln>
                  <a:noFill/>
                </a:ln>
                <a:solidFill>
                  <a:prstClr val="white"/>
                </a:solidFill>
                <a:effectLst/>
                <a:uLnTx/>
                <a:uFillTx/>
                <a:latin typeface="HYQIHEIX1-45W EXTRALIGHT" charset="0"/>
                <a:ea typeface="等线" panose="02010600030101010101" pitchFamily="2" charset="-122"/>
                <a:cs typeface="HYQIHEIX1-45W EXTRALIGHT" charset="0"/>
              </a:rPr>
              <a:t>®</a:t>
            </a:r>
            <a:r>
              <a:rPr lang="en-HK" altLang="zh-CN" sz="1000" dirty="0">
                <a:solidFill>
                  <a:prstClr val="white"/>
                </a:solidFill>
                <a:latin typeface="Politica" panose="02000506020000090004" pitchFamily="2" charset="0"/>
                <a:ea typeface="微软雅黑" pitchFamily="34" charset="-122"/>
                <a:cs typeface="Arial" panose="020B0704020202090204" pitchFamily="34" charset="0"/>
              </a:rPr>
              <a:t> (</a:t>
            </a:r>
            <a:r>
              <a:rPr lang="en-HK" altLang="zh-CN" sz="1000" dirty="0" err="1">
                <a:solidFill>
                  <a:prstClr val="white"/>
                </a:solidFill>
                <a:latin typeface="Politica" panose="02000506020000090004" pitchFamily="2" charset="0"/>
                <a:ea typeface="微软雅黑" pitchFamily="34" charset="-122"/>
                <a:cs typeface="Arial" panose="020B0704020202090204" pitchFamily="34" charset="0"/>
              </a:rPr>
              <a:t>ejilunsai</a:t>
            </a:r>
            <a:r>
              <a:rPr lang="en-HK" altLang="zh-CN" sz="1000" dirty="0">
                <a:solidFill>
                  <a:prstClr val="white"/>
                </a:solidFill>
                <a:latin typeface="Politica" panose="02000506020000090004" pitchFamily="2" charset="0"/>
                <a:ea typeface="微软雅黑" pitchFamily="34" charset="-122"/>
                <a:cs typeface="Arial" panose="020B0704020202090204" pitchFamily="34" charset="0"/>
              </a:rPr>
              <a:t> injection)</a:t>
            </a:r>
          </a:p>
          <a:p>
            <a:pPr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endParaRPr lang="en-US" altLang="zh-CN" sz="1000" dirty="0">
              <a:solidFill>
                <a:prstClr val="white"/>
              </a:solidFill>
              <a:latin typeface="Politica" panose="02000506020000090004" pitchFamily="2" charset="0"/>
              <a:ea typeface="微软雅黑" pitchFamily="34" charset="-122"/>
              <a:cs typeface="Arial" panose="020B0704020202090204" pitchFamily="34" charset="0"/>
            </a:endParaRPr>
          </a:p>
          <a:p>
            <a:pPr algn="just">
              <a:defRPr sz="1200">
                <a:solidFill>
                  <a:srgbClr val="404040"/>
                </a:solidFill>
                <a:latin typeface="微软雅黑" pitchFamily="34" charset="-122"/>
                <a:ea typeface="微软雅黑" pitchFamily="34" charset="-122"/>
                <a:cs typeface="微软雅黑" pitchFamily="34" charset="-122"/>
                <a:sym typeface="微软雅黑" pitchFamily="34" charset="-122"/>
              </a:defRPr>
            </a:pPr>
            <a:r>
              <a:rPr lang="en-HK" sz="1000" dirty="0">
                <a:solidFill>
                  <a:prstClr val="white"/>
                </a:solidFill>
                <a:latin typeface="Politica" panose="02000506020000090004" pitchFamily="2" charset="0"/>
                <a:ea typeface="微软雅黑" pitchFamily="34" charset="-122"/>
                <a:cs typeface="Arial" panose="020B0704020202090204" pitchFamily="34" charset="0"/>
                <a:sym typeface="微软雅黑" pitchFamily="34" charset="-122"/>
              </a:rPr>
              <a:t>As of the end of January 2023, it had benefited more than 300 patients with relapsed or refractory large B-cell lymphoma; the indication for second-line treatment was accepted in October 2022 and has been included in the list of priority review products</a:t>
            </a:r>
            <a:endParaRPr lang="zh-CN" altLang="en-US" sz="1000" dirty="0">
              <a:solidFill>
                <a:prstClr val="white"/>
              </a:solidFill>
              <a:latin typeface="Politica" panose="02000506020000090004" pitchFamily="2" charset="0"/>
              <a:ea typeface="微软雅黑" pitchFamily="34" charset="-122"/>
              <a:cs typeface="Arial" panose="020B0704020202090204" pitchFamily="34" charset="0"/>
              <a:sym typeface="微软雅黑" pitchFamily="3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Users/jerrymiao/Library/Mobile Documents/com~apple~CloudDocs/Desktop/复星23年封面更新/8.jpg8"/>
          <p:cNvPicPr>
            <a:picLocks noChangeAspect="1"/>
          </p:cNvPicPr>
          <p:nvPr/>
        </p:nvPicPr>
        <p:blipFill>
          <a:blip r:embed="rId2"/>
          <a:srcRect/>
          <a:stretch>
            <a:fillRect/>
          </a:stretch>
        </p:blipFill>
        <p:spPr>
          <a:xfrm>
            <a:off x="0" y="635"/>
            <a:ext cx="12197080" cy="6863715"/>
          </a:xfrm>
          <a:prstGeom prst="rect">
            <a:avLst/>
          </a:prstGeom>
        </p:spPr>
      </p:pic>
      <p:sp>
        <p:nvSpPr>
          <p:cNvPr id="34" name="矩形 4"/>
          <p:cNvSpPr/>
          <p:nvPr/>
        </p:nvSpPr>
        <p:spPr>
          <a:xfrm>
            <a:off x="-1905" y="0"/>
            <a:ext cx="12190730" cy="6863715"/>
          </a:xfrm>
          <a:prstGeom prst="rect">
            <a:avLst/>
          </a:prstGeom>
          <a:gradFill flip="none" rotWithShape="1">
            <a:gsLst>
              <a:gs pos="0">
                <a:srgbClr val="003DAD">
                  <a:alpha val="0"/>
                </a:srgbClr>
              </a:gs>
              <a:gs pos="74000">
                <a:srgbClr val="005DDC">
                  <a:alpha val="5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68" name="矩形 4"/>
          <p:cNvSpPr/>
          <p:nvPr/>
        </p:nvSpPr>
        <p:spPr>
          <a:xfrm>
            <a:off x="-323158" y="4135925"/>
            <a:ext cx="11537611" cy="1761989"/>
          </a:xfrm>
          <a:prstGeom prst="rect">
            <a:avLst/>
          </a:prstGeom>
          <a:gradFill flip="none" rotWithShape="1">
            <a:gsLst>
              <a:gs pos="0">
                <a:srgbClr val="003DAD">
                  <a:alpha val="0"/>
                </a:srgbClr>
              </a:gs>
              <a:gs pos="89000">
                <a:schemeClr val="bg1">
                  <a:alpha val="73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42" name="矩形 4"/>
          <p:cNvSpPr/>
          <p:nvPr/>
        </p:nvSpPr>
        <p:spPr>
          <a:xfrm>
            <a:off x="585945" y="1833367"/>
            <a:ext cx="10420012" cy="1963020"/>
          </a:xfrm>
          <a:prstGeom prst="rect">
            <a:avLst/>
          </a:prstGeom>
          <a:gradFill flip="none" rotWithShape="1">
            <a:gsLst>
              <a:gs pos="0">
                <a:srgbClr val="003DAD">
                  <a:alpha val="0"/>
                </a:srgbClr>
              </a:gs>
              <a:gs pos="74000">
                <a:srgbClr val="005DDC">
                  <a:alpha val="47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9" name="矩形 28"/>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矩形 29"/>
          <p:cNvSpPr/>
          <p:nvPr/>
        </p:nvSpPr>
        <p:spPr>
          <a:xfrm>
            <a:off x="0" y="207849"/>
            <a:ext cx="45719" cy="489839"/>
          </a:xfrm>
          <a:prstGeom prst="rect">
            <a:avLst/>
          </a:prstGeom>
          <a:solidFill>
            <a:srgbClr val="003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3" name="直线连接符 62"/>
          <p:cNvCxnSpPr/>
          <p:nvPr/>
        </p:nvCxnSpPr>
        <p:spPr>
          <a:xfrm>
            <a:off x="878138" y="2814877"/>
            <a:ext cx="6262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矩形 4"/>
          <p:cNvSpPr/>
          <p:nvPr/>
        </p:nvSpPr>
        <p:spPr>
          <a:xfrm>
            <a:off x="585945" y="1197767"/>
            <a:ext cx="11238987" cy="643314"/>
          </a:xfrm>
          <a:prstGeom prst="rect">
            <a:avLst/>
          </a:prstGeom>
          <a:gradFill flip="none" rotWithShape="1">
            <a:gsLst>
              <a:gs pos="0">
                <a:srgbClr val="003DAD">
                  <a:alpha val="0"/>
                </a:srgbClr>
              </a:gs>
              <a:gs pos="96000">
                <a:schemeClr val="bg1"/>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35" name="文本框 18"/>
          <p:cNvSpPr txBox="1"/>
          <p:nvPr/>
        </p:nvSpPr>
        <p:spPr>
          <a:xfrm>
            <a:off x="814941" y="2030686"/>
            <a:ext cx="1872653" cy="769441"/>
          </a:xfrm>
          <a:prstGeom prst="rect">
            <a:avLst/>
          </a:prstGeom>
          <a:ln w="12700">
            <a:miter lim="400000"/>
          </a:ln>
        </p:spPr>
        <p:txBody>
          <a:bodyPr wrap="square" lIns="45719" rIns="45719">
            <a:spAutoFit/>
          </a:bodyPr>
          <a:lstStyle/>
          <a:p>
            <a:pPr>
              <a:defRPr b="1">
                <a:solidFill>
                  <a:schemeClr val="accent1"/>
                </a:solidFill>
                <a:latin typeface="微软雅黑"/>
                <a:ea typeface="微软雅黑"/>
                <a:cs typeface="微软雅黑"/>
                <a:sym typeface="微软雅黑"/>
              </a:defRPr>
            </a:pP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More than 300</a:t>
            </a:r>
            <a:endParaRPr sz="1400" dirty="0">
              <a:solidFill>
                <a:schemeClr val="bg1"/>
              </a:solidFill>
              <a:latin typeface="HYQIHEIX1-45W EXTRALIGHT" pitchFamily="18" charset="-122"/>
              <a:ea typeface="HYQIHEIX1-45W EXTRALIGHT" pitchFamily="18" charset="-122"/>
              <a:cs typeface="Arial" panose="020B0604020202020204" pitchFamily="34" charset="0"/>
            </a:endParaRPr>
          </a:p>
          <a:p>
            <a:pPr>
              <a:defRPr sz="1200" b="1">
                <a:solidFill>
                  <a:srgbClr val="404040"/>
                </a:solidFill>
                <a:latin typeface="微软雅黑"/>
                <a:ea typeface="微软雅黑"/>
                <a:cs typeface="微软雅黑"/>
                <a:sym typeface="微软雅黑"/>
              </a:defRPr>
            </a:pPr>
            <a:r>
              <a:rPr kumimoji="0" lang="en-CA" altLang="zh-CN" sz="1000" b="0" i="0" u="none" strike="noStrike" kern="1200" cap="none" spc="0" normalizeH="0" baseline="0" noProof="0" dirty="0">
                <a:ln>
                  <a:noFill/>
                </a:ln>
                <a:solidFill>
                  <a:prstClr val="white"/>
                </a:solidFill>
                <a:effectLst/>
                <a:uLnTx/>
                <a:uFillTx/>
                <a:latin typeface="Politica" panose="02000506020000090004" pitchFamily="2" charset="0"/>
                <a:ea typeface="HYQIHEIX1-45W EXTRALIGHT" pitchFamily="18" charset="-122"/>
                <a:cs typeface="Arial" panose="020B0704020202090204" pitchFamily="34" charset="0"/>
              </a:rPr>
              <a:t>da Vinci Surgical Systems installed in Chinese mainland, Hong Kong SAR and Macau SAR as of 31 December 2022</a:t>
            </a:r>
            <a:endParaRPr sz="1000" dirty="0">
              <a:solidFill>
                <a:schemeClr val="bg1"/>
              </a:solidFill>
              <a:latin typeface="HYQIHEIX1-45W EXTRALIGHT" pitchFamily="18" charset="-122"/>
              <a:ea typeface="HYQIHEIX1-45W EXTRALIGHT" pitchFamily="18" charset="-122"/>
              <a:cs typeface="Arial" panose="020B0604020202020204" pitchFamily="34" charset="0"/>
            </a:endParaRPr>
          </a:p>
        </p:txBody>
      </p:sp>
      <p:sp>
        <p:nvSpPr>
          <p:cNvPr id="40" name="文本框 18"/>
          <p:cNvSpPr txBox="1"/>
          <p:nvPr/>
        </p:nvSpPr>
        <p:spPr>
          <a:xfrm>
            <a:off x="3001543" y="2005972"/>
            <a:ext cx="1872653" cy="923330"/>
          </a:xfrm>
          <a:prstGeom prst="rect">
            <a:avLst/>
          </a:prstGeom>
          <a:ln w="12700">
            <a:miter lim="400000"/>
          </a:ln>
        </p:spPr>
        <p:txBody>
          <a:bodyPr wrap="square" lIns="45719" rIns="45719">
            <a:spAutoFit/>
          </a:bodyPr>
          <a:lstStyle/>
          <a:p>
            <a:pPr>
              <a:defRPr b="1">
                <a:solidFill>
                  <a:schemeClr val="accent1"/>
                </a:solidFill>
                <a:latin typeface="微软雅黑"/>
                <a:ea typeface="微软雅黑"/>
                <a:cs typeface="微软雅黑"/>
                <a:sym typeface="微软雅黑"/>
              </a:defRPr>
            </a:pP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More than 10</a:t>
            </a:r>
            <a:r>
              <a:rPr lang="en-CA" altLang="zh-CN" sz="1400" b="1" dirty="0">
                <a:solidFill>
                  <a:schemeClr val="bg1"/>
                </a:solidFill>
                <a:latin typeface="Politica" panose="02000503000000000000" pitchFamily="2" charset="0"/>
                <a:ea typeface="HYQIHEIX1-45W EXTRALIGHT" pitchFamily="18" charset="-122"/>
                <a:cs typeface="Arial" panose="020B0604020202020204" pitchFamily="34" charset="0"/>
              </a:rPr>
              <a:t> million</a:t>
            </a:r>
            <a:endParaRPr sz="1400" dirty="0">
              <a:solidFill>
                <a:schemeClr val="bg1"/>
              </a:solidFill>
              <a:latin typeface="HYQIHEIX1-45W EXTRALIGHT" pitchFamily="18" charset="-122"/>
              <a:ea typeface="HYQIHEIX1-45W EXTRALIGHT" pitchFamily="18" charset="-122"/>
              <a:cs typeface="Arial" panose="020B0604020202020204" pitchFamily="34" charset="0"/>
            </a:endParaRPr>
          </a:p>
          <a:p>
            <a:pPr>
              <a:defRPr sz="1200" b="1">
                <a:solidFill>
                  <a:srgbClr val="404040"/>
                </a:solidFill>
                <a:latin typeface="微软雅黑"/>
                <a:ea typeface="微软雅黑"/>
                <a:cs typeface="微软雅黑"/>
                <a:sym typeface="微软雅黑"/>
              </a:defRPr>
            </a:pPr>
            <a:r>
              <a:rPr kumimoji="0" lang="en-CA" altLang="zh-CN" sz="1000" b="0" i="0" u="none" strike="noStrike" kern="1200" cap="none" spc="0" normalizeH="0" baseline="0" noProof="0" dirty="0">
                <a:ln>
                  <a:noFill/>
                </a:ln>
                <a:solidFill>
                  <a:prstClr val="white"/>
                </a:solidFill>
                <a:effectLst/>
                <a:uLnTx/>
                <a:uFillTx/>
                <a:latin typeface="Politica" panose="02000506020000090004" pitchFamily="2" charset="0"/>
                <a:ea typeface="HYQIHEIX1-45W EXTRALIGHT" pitchFamily="18" charset="-122"/>
                <a:cs typeface="Arial" panose="020B0704020202090204" pitchFamily="34" charset="0"/>
              </a:rPr>
              <a:t>Surgeries operated by the da Vinci Surgical System</a:t>
            </a:r>
          </a:p>
          <a:p>
            <a:pPr>
              <a:defRPr sz="1200" b="1">
                <a:solidFill>
                  <a:srgbClr val="404040"/>
                </a:solidFill>
                <a:latin typeface="微软雅黑"/>
                <a:ea typeface="微软雅黑"/>
                <a:cs typeface="微软雅黑"/>
                <a:sym typeface="微软雅黑"/>
              </a:defRPr>
            </a:pPr>
            <a:endParaRPr lang="en-CA" altLang="zh-CN" sz="1000" dirty="0">
              <a:solidFill>
                <a:schemeClr val="bg1"/>
              </a:solidFill>
              <a:latin typeface="HYQIHEIX1-45W EXTRALIGHT" pitchFamily="18" charset="-122"/>
              <a:ea typeface="HYQIHEIX1-45W EXTRALIGHT" pitchFamily="18" charset="-122"/>
              <a:cs typeface="Arial" panose="020B0604020202020204" pitchFamily="34" charset="0"/>
            </a:endParaRPr>
          </a:p>
          <a:p>
            <a:pPr>
              <a:defRPr sz="1200" b="1">
                <a:solidFill>
                  <a:srgbClr val="404040"/>
                </a:solidFill>
                <a:latin typeface="微软雅黑"/>
                <a:ea typeface="微软雅黑"/>
                <a:cs typeface="微软雅黑"/>
                <a:sym typeface="微软雅黑"/>
              </a:defRPr>
            </a:pPr>
            <a:endParaRPr sz="1000" dirty="0">
              <a:solidFill>
                <a:prstClr val="white"/>
              </a:solidFill>
              <a:latin typeface="Politica" panose="02000506020000090004" pitchFamily="2" charset="0"/>
              <a:ea typeface="HYQIHEIX1-45W EXTRALIGHT" pitchFamily="18" charset="-122"/>
              <a:cs typeface="Arial" panose="020B0704020202090204" pitchFamily="34" charset="0"/>
            </a:endParaRPr>
          </a:p>
        </p:txBody>
      </p:sp>
      <p:pic>
        <p:nvPicPr>
          <p:cNvPr id="41" name="图片 40"/>
          <p:cNvPicPr>
            <a:picLocks noChangeAspect="1"/>
          </p:cNvPicPr>
          <p:nvPr/>
        </p:nvPicPr>
        <p:blipFill>
          <a:blip r:embed="rId3" cstate="email"/>
          <a:stretch>
            <a:fillRect/>
          </a:stretch>
        </p:blipFill>
        <p:spPr>
          <a:xfrm>
            <a:off x="2184381" y="1381043"/>
            <a:ext cx="994046" cy="318421"/>
          </a:xfrm>
          <a:prstGeom prst="rect">
            <a:avLst/>
          </a:prstGeom>
        </p:spPr>
      </p:pic>
      <p:pic>
        <p:nvPicPr>
          <p:cNvPr id="43" name="Picture 2" descr="https://nwzimg.wezhan.cn/contents/sitefiles2041/10206990/images/16445453.png"/>
          <p:cNvPicPr>
            <a:picLocks noChangeAspect="1" noChangeArrowheads="1"/>
          </p:cNvPicPr>
          <p:nvPr/>
        </p:nvPicPr>
        <p:blipFill rotWithShape="1">
          <a:blip r:embed="rId4" cstate="email"/>
          <a:srcRect/>
          <a:stretch>
            <a:fillRect/>
          </a:stretch>
        </p:blipFill>
        <p:spPr bwMode="auto">
          <a:xfrm>
            <a:off x="5852243" y="1336887"/>
            <a:ext cx="425761" cy="406732"/>
          </a:xfrm>
          <a:prstGeom prst="rect">
            <a:avLst/>
          </a:prstGeom>
          <a:noFill/>
          <a:extLst>
            <a:ext uri="{909E8E84-426E-40DD-AFC4-6F175D3DCCD1}">
              <a14:hiddenFill xmlns:a14="http://schemas.microsoft.com/office/drawing/2010/main">
                <a:solidFill>
                  <a:srgbClr val="FFFFFF"/>
                </a:solidFill>
              </a14:hiddenFill>
            </a:ext>
          </a:extLst>
        </p:spPr>
      </p:pic>
      <p:pic>
        <p:nvPicPr>
          <p:cNvPr id="49" name="图片 4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99816" y="1445040"/>
            <a:ext cx="723622" cy="190427"/>
          </a:xfrm>
          <a:prstGeom prst="rect">
            <a:avLst/>
          </a:prstGeom>
        </p:spPr>
      </p:pic>
      <p:sp>
        <p:nvSpPr>
          <p:cNvPr id="70" name="文本框 18"/>
          <p:cNvSpPr txBox="1"/>
          <p:nvPr/>
        </p:nvSpPr>
        <p:spPr>
          <a:xfrm>
            <a:off x="3096097" y="4579337"/>
            <a:ext cx="4384427" cy="553998"/>
          </a:xfrm>
          <a:prstGeom prst="rect">
            <a:avLst/>
          </a:prstGeom>
          <a:ln w="12700">
            <a:miter lim="400000"/>
          </a:ln>
        </p:spPr>
        <p:txBody>
          <a:bodyPr wrap="square" lIns="45719" rIns="45719">
            <a:spAutoFit/>
          </a:bodyPr>
          <a:lstStyle/>
          <a:p>
            <a:pPr algn="just"/>
            <a:r>
              <a:rPr lang="en-HK" altLang="zh-CN" sz="1000" dirty="0">
                <a:solidFill>
                  <a:prstClr val="white"/>
                </a:solidFill>
                <a:latin typeface="Politica" panose="02000506020000090004" pitchFamily="2" charset="0"/>
                <a:cs typeface="Arial" panose="020B0704020202090204" pitchFamily="34" charset="0"/>
              </a:rPr>
              <a:t>Comprehensively promoted the operation integration of the diagnostic sector and established six major R&amp;D &amp; production bases. The business mainly includes </a:t>
            </a:r>
            <a:r>
              <a:rPr lang="en-HK" altLang="zh-CN" sz="1000" dirty="0" err="1">
                <a:solidFill>
                  <a:prstClr val="white"/>
                </a:solidFill>
                <a:latin typeface="Politica" panose="02000506020000090004" pitchFamily="2" charset="0"/>
                <a:cs typeface="Arial" panose="020B0704020202090204" pitchFamily="34" charset="0"/>
              </a:rPr>
              <a:t>immunodiagnosis</a:t>
            </a:r>
            <a:r>
              <a:rPr lang="en-HK" altLang="zh-CN" sz="1000" dirty="0">
                <a:solidFill>
                  <a:prstClr val="white"/>
                </a:solidFill>
                <a:latin typeface="Politica" panose="02000506020000090004" pitchFamily="2" charset="0"/>
                <a:cs typeface="Arial" panose="020B0704020202090204" pitchFamily="34" charset="0"/>
              </a:rPr>
              <a:t>, biochemical diagnosis, microbial diagnosis, molecular diagnosis, and Point-Of-Care Testing (POCT)</a:t>
            </a:r>
            <a:endParaRPr lang="zh-CN" altLang="en-US" sz="1000" dirty="0">
              <a:solidFill>
                <a:prstClr val="white"/>
              </a:solidFill>
              <a:latin typeface="Politica" panose="02000506020000090004" pitchFamily="2" charset="0"/>
              <a:cs typeface="Arial" panose="020B0704020202090204" pitchFamily="34" charset="0"/>
            </a:endParaRPr>
          </a:p>
        </p:txBody>
      </p:sp>
      <p:pic>
        <p:nvPicPr>
          <p:cNvPr id="28" name="图形 27"/>
          <p:cNvPicPr>
            <a:picLocks noChangeAspect="1"/>
          </p:cNvPicPr>
          <p:nvPr/>
        </p:nvPicPr>
        <p:blipFill>
          <a:blip r:embed="rId6" cstate="email">
            <a:extLst>
              <a:ext uri="{96DAC541-7B7A-43D3-8B79-37D633B846F1}">
                <asvg:svgBlip xmlns:asvg="http://schemas.microsoft.com/office/drawing/2016/SVG/main" r:embed="rId7"/>
              </a:ext>
            </a:extLst>
          </a:blip>
          <a:stretch>
            <a:fillRect/>
          </a:stretch>
        </p:blipFill>
        <p:spPr>
          <a:xfrm>
            <a:off x="1138055" y="5026998"/>
            <a:ext cx="1699996" cy="317426"/>
          </a:xfrm>
          <a:prstGeom prst="rect">
            <a:avLst/>
          </a:prstGeom>
        </p:spPr>
      </p:pic>
      <p:pic>
        <p:nvPicPr>
          <p:cNvPr id="6" name="图片 5"/>
          <p:cNvPicPr>
            <a:picLocks noChangeAspect="1"/>
          </p:cNvPicPr>
          <p:nvPr/>
        </p:nvPicPr>
        <p:blipFill>
          <a:blip r:embed="rId8" cstate="email"/>
          <a:stretch>
            <a:fillRect/>
          </a:stretch>
        </p:blipFill>
        <p:spPr>
          <a:xfrm>
            <a:off x="4301973" y="1289393"/>
            <a:ext cx="1260521" cy="420174"/>
          </a:xfrm>
          <a:prstGeom prst="rect">
            <a:avLst/>
          </a:prstGeom>
        </p:spPr>
      </p:pic>
      <p:pic>
        <p:nvPicPr>
          <p:cNvPr id="37" name="图片 36"/>
          <p:cNvPicPr>
            <a:picLocks noChangeAspect="1"/>
          </p:cNvPicPr>
          <p:nvPr/>
        </p:nvPicPr>
        <p:blipFill>
          <a:blip r:embed="rId9" cstate="email"/>
          <a:stretch>
            <a:fillRect/>
          </a:stretch>
        </p:blipFill>
        <p:spPr>
          <a:xfrm>
            <a:off x="878138" y="1418975"/>
            <a:ext cx="1008236" cy="229949"/>
          </a:xfrm>
          <a:prstGeom prst="rect">
            <a:avLst/>
          </a:prstGeom>
        </p:spPr>
      </p:pic>
      <p:sp>
        <p:nvSpPr>
          <p:cNvPr id="36" name="文本框 18"/>
          <p:cNvSpPr txBox="1"/>
          <p:nvPr/>
        </p:nvSpPr>
        <p:spPr>
          <a:xfrm>
            <a:off x="5445647" y="2006268"/>
            <a:ext cx="2368915" cy="615553"/>
          </a:xfrm>
          <a:prstGeom prst="rect">
            <a:avLst/>
          </a:prstGeom>
          <a:ln w="12700">
            <a:miter lim="400000"/>
          </a:ln>
        </p:spPr>
        <p:txBody>
          <a:bodyPr wrap="square" lIns="45719" rIns="45719">
            <a:spAutoFit/>
          </a:bodyPr>
          <a:lstStyle/>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lang="en-CA" altLang="zh-CN" sz="1400" b="1" dirty="0">
                <a:solidFill>
                  <a:schemeClr val="bg1"/>
                </a:solidFill>
                <a:latin typeface="Politica" panose="02000503000000000000" pitchFamily="2" charset="0"/>
                <a:ea typeface="HYQIHEIX1-45W EXTRALIGHT" pitchFamily="18" charset="-122"/>
                <a:cs typeface="Arial" panose="020B0604020202020204" pitchFamily="34" charset="0"/>
              </a:rPr>
              <a:t>Over </a:t>
            </a: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700 million investment</a:t>
            </a:r>
          </a:p>
          <a:p>
            <a:pPr>
              <a:defRPr b="1">
                <a:solidFill>
                  <a:schemeClr val="accent1"/>
                </a:solidFill>
                <a:latin typeface="微软雅黑" pitchFamily="34" charset="-122"/>
                <a:ea typeface="微软雅黑" pitchFamily="34" charset="-122"/>
                <a:cs typeface="微软雅黑" pitchFamily="34" charset="-122"/>
                <a:sym typeface="微软雅黑" pitchFamily="34" charset="-122"/>
              </a:defRPr>
            </a:pPr>
            <a:r>
              <a:rPr kumimoji="0" lang="en-CA" altLang="zh-CN" sz="1000" b="0" i="0" u="none" strike="noStrike" kern="1200" cap="none" spc="0" normalizeH="0" baseline="0" noProof="0" dirty="0">
                <a:ln>
                  <a:noFill/>
                </a:ln>
                <a:solidFill>
                  <a:prstClr val="white"/>
                </a:solidFill>
                <a:effectLst/>
                <a:uLnTx/>
                <a:uFillTx/>
                <a:latin typeface="Politica" panose="02000506020000090004" pitchFamily="2" charset="0"/>
                <a:ea typeface="HYQIHEIX1-45W EXTRALIGHT" pitchFamily="18" charset="-122"/>
                <a:cs typeface="Arial" panose="020B0704020202090204" pitchFamily="34" charset="0"/>
              </a:rPr>
              <a:t>Intuitive Fosun's Medical Robot Manufacturing and R&amp;D Center started construction in Shanghai </a:t>
            </a:r>
          </a:p>
        </p:txBody>
      </p:sp>
      <p:sp>
        <p:nvSpPr>
          <p:cNvPr id="7" name="文本框 18"/>
          <p:cNvSpPr txBox="1"/>
          <p:nvPr/>
        </p:nvSpPr>
        <p:spPr>
          <a:xfrm>
            <a:off x="3096376" y="5170683"/>
            <a:ext cx="4384427" cy="553998"/>
          </a:xfrm>
          <a:prstGeom prst="rect">
            <a:avLst/>
          </a:prstGeom>
          <a:ln w="12700">
            <a:miter lim="400000"/>
          </a:ln>
        </p:spPr>
        <p:txBody>
          <a:bodyPr wrap="square" lIns="45719" rIns="45719">
            <a:spAutoFit/>
          </a:bodyPr>
          <a:lstStyle/>
          <a:p>
            <a:r>
              <a:rPr lang="en-US" altLang="zh-CN" sz="1000" dirty="0">
                <a:solidFill>
                  <a:prstClr val="white"/>
                </a:solidFill>
                <a:latin typeface="Politica" panose="02000506020000090004" pitchFamily="2" charset="0"/>
                <a:cs typeface="Arial" panose="020B0704020202090204" pitchFamily="34" charset="0"/>
                <a:sym typeface="Helvetica Neue" panose="02000503000000020004"/>
              </a:rPr>
              <a:t>In June 2022, the F-C800p fully automated biochemical analyzer was approved for registration. After being connected with F-i3000, Fosun Diagnostics' </a:t>
            </a:r>
            <a:r>
              <a:rPr lang="en-US" altLang="zh-CN" sz="1000" dirty="0" err="1">
                <a:solidFill>
                  <a:prstClr val="white"/>
                </a:solidFill>
                <a:latin typeface="Politica" panose="02000506020000090004" pitchFamily="2" charset="0"/>
                <a:cs typeface="Arial" panose="020B0704020202090204" pitchFamily="34" charset="0"/>
                <a:sym typeface="Helvetica Neue" panose="02000503000000020004"/>
              </a:rPr>
              <a:t>FCi</a:t>
            </a:r>
            <a:r>
              <a:rPr lang="en-US" altLang="zh-CN" sz="1000" dirty="0">
                <a:solidFill>
                  <a:prstClr val="white"/>
                </a:solidFill>
                <a:latin typeface="Politica" panose="02000506020000090004" pitchFamily="2" charset="0"/>
                <a:cs typeface="Arial" panose="020B0704020202090204" pitchFamily="34" charset="0"/>
                <a:sym typeface="Helvetica Neue" panose="02000503000000020004"/>
              </a:rPr>
              <a:t> biochemical and immunological pipeline was formed to fully meet the testing needs of clinical departments</a:t>
            </a:r>
            <a:endParaRPr lang="zh-CN" altLang="en-US" sz="1000" dirty="0">
              <a:solidFill>
                <a:prstClr val="white"/>
              </a:solidFill>
              <a:latin typeface="Politica" panose="02000506020000090004" pitchFamily="2" charset="0"/>
              <a:cs typeface="Arial" panose="020B0704020202090204" pitchFamily="34" charset="0"/>
              <a:sym typeface="Helvetica Neue" panose="02000503000000020004"/>
            </a:endParaRPr>
          </a:p>
        </p:txBody>
      </p:sp>
      <p:grpSp>
        <p:nvGrpSpPr>
          <p:cNvPr id="10" name="组合 9"/>
          <p:cNvGrpSpPr/>
          <p:nvPr/>
        </p:nvGrpSpPr>
        <p:grpSpPr>
          <a:xfrm>
            <a:off x="7555865" y="4260215"/>
            <a:ext cx="3568700" cy="1547495"/>
            <a:chOff x="8184917" y="4843445"/>
            <a:chExt cx="2044384" cy="778174"/>
          </a:xfrm>
        </p:grpSpPr>
        <p:pic>
          <p:nvPicPr>
            <p:cNvPr id="8" name="图片 7"/>
            <p:cNvPicPr>
              <a:picLocks noChangeAspect="1"/>
            </p:cNvPicPr>
            <p:nvPr/>
          </p:nvPicPr>
          <p:blipFill>
            <a:blip r:embed="rId10" cstate="screen"/>
            <a:stretch>
              <a:fillRect/>
            </a:stretch>
          </p:blipFill>
          <p:spPr>
            <a:xfrm>
              <a:off x="9114177" y="4843445"/>
              <a:ext cx="1115124" cy="736640"/>
            </a:xfrm>
            <a:prstGeom prst="rect">
              <a:avLst/>
            </a:prstGeom>
          </p:spPr>
        </p:pic>
        <p:pic>
          <p:nvPicPr>
            <p:cNvPr id="9" name="图片 8"/>
            <p:cNvPicPr>
              <a:picLocks noChangeAspect="1"/>
            </p:cNvPicPr>
            <p:nvPr/>
          </p:nvPicPr>
          <p:blipFill>
            <a:blip r:embed="rId11" cstate="screen"/>
            <a:stretch>
              <a:fillRect/>
            </a:stretch>
          </p:blipFill>
          <p:spPr>
            <a:xfrm>
              <a:off x="8184917" y="4918676"/>
              <a:ext cx="1054415" cy="702943"/>
            </a:xfrm>
            <a:prstGeom prst="rect">
              <a:avLst/>
            </a:prstGeom>
          </p:spPr>
        </p:pic>
      </p:grpSp>
      <p:sp>
        <p:nvSpPr>
          <p:cNvPr id="2" name="文本框 1"/>
          <p:cNvSpPr txBox="1"/>
          <p:nvPr/>
        </p:nvSpPr>
        <p:spPr>
          <a:xfrm>
            <a:off x="814941" y="2942078"/>
            <a:ext cx="3695275" cy="984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b="1">
                <a:solidFill>
                  <a:srgbClr val="4472C4"/>
                </a:solidFill>
                <a:latin typeface="微软雅黑"/>
                <a:ea typeface="微软雅黑"/>
                <a:cs typeface="微软雅黑"/>
                <a:sym typeface="微软雅黑"/>
              </a:defRPr>
            </a:pPr>
            <a:r>
              <a:rPr lang="en-CA" altLang="zh-CN" sz="1400" b="1" dirty="0">
                <a:solidFill>
                  <a:schemeClr val="bg1"/>
                </a:solidFill>
                <a:latin typeface="Politica" panose="02000503000000000000" pitchFamily="2" charset="0"/>
                <a:cs typeface="Arial" panose="020B0604020202020204" pitchFamily="34" charset="0"/>
                <a:sym typeface="微软雅黑"/>
              </a:rPr>
              <a:t>Launched 3 new products on the medical beauty platform</a:t>
            </a:r>
          </a:p>
          <a:p>
            <a:r>
              <a:rPr lang="en-US" altLang="zh-CN" sz="1000" dirty="0">
                <a:solidFill>
                  <a:prstClr val="white"/>
                </a:solidFill>
                <a:latin typeface="Politica" panose="02000506020000090004" pitchFamily="2" charset="0"/>
                <a:cs typeface="Arial" panose="020B0704020202090204" pitchFamily="34" charset="0"/>
              </a:rPr>
              <a:t>1) Alma Ted™, an Ultrasound-based treatment for hair loss</a:t>
            </a:r>
          </a:p>
          <a:p>
            <a:r>
              <a:rPr lang="en-US" altLang="zh-CN" sz="1000" dirty="0">
                <a:solidFill>
                  <a:prstClr val="white"/>
                </a:solidFill>
                <a:latin typeface="Politica" panose="02000506020000090004" pitchFamily="2" charset="0"/>
                <a:cs typeface="Arial" panose="020B0704020202090204" pitchFamily="34" charset="0"/>
              </a:rPr>
              <a:t>2</a:t>
            </a:r>
            <a:r>
              <a:rPr lang="en-CA" altLang="zh-CN" sz="1000" dirty="0">
                <a:solidFill>
                  <a:prstClr val="white"/>
                </a:solidFill>
                <a:latin typeface="Politica" panose="02000506020000090004" pitchFamily="2" charset="0"/>
                <a:cs typeface="Arial" panose="020B0704020202090204" pitchFamily="34" charset="0"/>
              </a:rPr>
              <a:t>)</a:t>
            </a:r>
            <a:r>
              <a:rPr lang="en-US" altLang="zh-CN" sz="1000" dirty="0">
                <a:solidFill>
                  <a:prstClr val="white"/>
                </a:solidFill>
                <a:latin typeface="Politica" panose="02000506020000090004" pitchFamily="2" charset="0"/>
                <a:cs typeface="Arial" panose="020B0704020202090204" pitchFamily="34" charset="0"/>
              </a:rPr>
              <a:t> </a:t>
            </a:r>
            <a:r>
              <a:rPr lang="en-GB" altLang="zh-CN" sz="1000" dirty="0" err="1">
                <a:solidFill>
                  <a:prstClr val="white"/>
                </a:solidFill>
                <a:latin typeface="Politica" panose="02000506020000090004" pitchFamily="2" charset="0"/>
                <a:cs typeface="Arial" panose="020B0704020202090204" pitchFamily="34" charset="0"/>
              </a:rPr>
              <a:t>CBD+Professional</a:t>
            </a:r>
            <a:r>
              <a:rPr lang="en-GB" altLang="zh-CN" sz="1000" dirty="0">
                <a:solidFill>
                  <a:prstClr val="white"/>
                </a:solidFill>
                <a:latin typeface="Politica" panose="02000506020000090004" pitchFamily="2" charset="0"/>
                <a:cs typeface="Arial" panose="020B0704020202090204" pitchFamily="34" charset="0"/>
              </a:rPr>
              <a:t> Skincare Solution™</a:t>
            </a:r>
            <a:endParaRPr lang="zh-CN" altLang="en-US" sz="1000" dirty="0">
              <a:solidFill>
                <a:prstClr val="white"/>
              </a:solidFill>
              <a:latin typeface="Politica" panose="02000506020000090004" pitchFamily="2" charset="0"/>
              <a:cs typeface="Arial" panose="020B0704020202090204" pitchFamily="34" charset="0"/>
            </a:endParaRPr>
          </a:p>
          <a:p>
            <a:r>
              <a:rPr lang="en-US" altLang="zh-CN" sz="1000" dirty="0">
                <a:solidFill>
                  <a:prstClr val="white"/>
                </a:solidFill>
                <a:latin typeface="Politica" panose="02000506020000090004" pitchFamily="2" charset="0"/>
                <a:cs typeface="Arial" panose="020B0704020202090204" pitchFamily="34" charset="0"/>
              </a:rPr>
              <a:t>3</a:t>
            </a:r>
            <a:r>
              <a:rPr lang="en-CA" altLang="zh-CN" sz="1000" dirty="0">
                <a:solidFill>
                  <a:prstClr val="white"/>
                </a:solidFill>
                <a:latin typeface="Politica" panose="02000506020000090004" pitchFamily="2" charset="0"/>
                <a:cs typeface="Arial" panose="020B0704020202090204" pitchFamily="34" charset="0"/>
              </a:rPr>
              <a:t>)</a:t>
            </a:r>
            <a:r>
              <a:rPr lang="en-US" altLang="zh-CN" sz="1000" dirty="0">
                <a:solidFill>
                  <a:prstClr val="white"/>
                </a:solidFill>
                <a:latin typeface="Politica" panose="02000506020000090004" pitchFamily="2" charset="0"/>
                <a:cs typeface="Arial" panose="020B0704020202090204" pitchFamily="34" charset="0"/>
              </a:rPr>
              <a:t> </a:t>
            </a:r>
            <a:r>
              <a:rPr lang="en-GB" altLang="zh-CN" sz="1000" dirty="0">
                <a:solidFill>
                  <a:prstClr val="white"/>
                </a:solidFill>
                <a:latin typeface="Politica" panose="02000506020000090004" pitchFamily="2" charset="0"/>
                <a:cs typeface="Arial" panose="020B0704020202090204" pitchFamily="34" charset="0"/>
              </a:rPr>
              <a:t>LMNT one™, a </a:t>
            </a:r>
            <a:r>
              <a:rPr lang="en-HK" sz="1000" dirty="0">
                <a:solidFill>
                  <a:prstClr val="white"/>
                </a:solidFill>
                <a:latin typeface="Politica" panose="02000506020000090004" pitchFamily="2" charset="0"/>
                <a:cs typeface="Arial" panose="020B0704020202090204" pitchFamily="34" charset="0"/>
              </a:rPr>
              <a:t>home-use beauty device</a:t>
            </a:r>
            <a:endParaRPr lang="en-GB" altLang="zh-CN" sz="1000" dirty="0">
              <a:solidFill>
                <a:prstClr val="white"/>
              </a:solidFill>
              <a:latin typeface="Politica" panose="02000506020000090004" pitchFamily="2" charset="0"/>
              <a:cs typeface="Arial" panose="020B0704020202090204" pitchFamily="34" charset="0"/>
            </a:endParaRPr>
          </a:p>
        </p:txBody>
      </p:sp>
      <p:sp>
        <p:nvSpPr>
          <p:cNvPr id="3" name="文本框 2"/>
          <p:cNvSpPr txBox="1"/>
          <p:nvPr/>
        </p:nvSpPr>
        <p:spPr>
          <a:xfrm>
            <a:off x="5386210" y="2941955"/>
            <a:ext cx="31083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b="1">
                <a:solidFill>
                  <a:srgbClr val="4472C4"/>
                </a:solidFill>
                <a:latin typeface="微软雅黑"/>
                <a:ea typeface="微软雅黑"/>
                <a:cs typeface="微软雅黑"/>
                <a:sym typeface="微软雅黑"/>
              </a:defRPr>
            </a:pPr>
            <a:r>
              <a:rPr lang="en-HK" altLang="zh-CN" sz="1400" b="1" dirty="0">
                <a:solidFill>
                  <a:schemeClr val="bg1"/>
                </a:solidFill>
                <a:latin typeface="Politica" panose="02000503000000000000" pitchFamily="2" charset="0"/>
                <a:cs typeface="Arial" panose="020B0604020202020204" pitchFamily="34" charset="0"/>
                <a:sym typeface="微软雅黑"/>
              </a:rPr>
              <a:t>The proportion of direct sales revenue on the medical beauty platform increased to 66%</a:t>
            </a:r>
            <a:endParaRPr lang="zh-CN" altLang="en-US" sz="1400" b="1" dirty="0">
              <a:solidFill>
                <a:schemeClr val="bg1"/>
              </a:solidFill>
              <a:latin typeface="Politica" panose="02000503000000000000" pitchFamily="2" charset="0"/>
              <a:cs typeface="Arial" panose="020B0604020202020204" pitchFamily="34" charset="0"/>
              <a:sym typeface="微软雅黑"/>
            </a:endParaRPr>
          </a:p>
          <a:p>
            <a:r>
              <a:rPr lang="en-HK" altLang="zh-CN" sz="1000" dirty="0">
                <a:solidFill>
                  <a:prstClr val="white"/>
                </a:solidFill>
                <a:latin typeface="Politica" panose="02000506020000090004" pitchFamily="2" charset="0"/>
                <a:cs typeface="Arial" panose="020B0704020202090204" pitchFamily="34" charset="0"/>
              </a:rPr>
              <a:t>Strengthened its global operational capabilities and added direct sales team in the U.K. and Dubai</a:t>
            </a:r>
            <a:endParaRPr lang="zh-CN" altLang="en-US" sz="1000" dirty="0">
              <a:solidFill>
                <a:prstClr val="white"/>
              </a:solidFill>
              <a:latin typeface="Politica" panose="02000506020000090004" pitchFamily="2" charset="0"/>
              <a:cs typeface="Arial" panose="020B0704020202090204" pitchFamily="34" charset="0"/>
            </a:endParaRPr>
          </a:p>
        </p:txBody>
      </p:sp>
      <p:pic>
        <p:nvPicPr>
          <p:cNvPr id="5" name="图片 4" descr="复星logo-反白-0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4" name="Title 1">
            <a:extLst>
              <a:ext uri="{FF2B5EF4-FFF2-40B4-BE49-F238E27FC236}">
                <a16:creationId xmlns:a16="http://schemas.microsoft.com/office/drawing/2014/main" id="{3F28F575-7E22-973B-6A20-E2838EA69DF5}"/>
              </a:ext>
            </a:extLst>
          </p:cNvPr>
          <p:cNvSpPr txBox="1"/>
          <p:nvPr/>
        </p:nvSpPr>
        <p:spPr>
          <a:xfrm>
            <a:off x="618370" y="201632"/>
            <a:ext cx="5853591" cy="584775"/>
          </a:xfrm>
          <a:prstGeom prst="rect">
            <a:avLst/>
          </a:prstGeom>
          <a:noFill/>
        </p:spPr>
        <p:txBody>
          <a:bodyPr wrap="square" rtlCol="0">
            <a:spAutoFit/>
          </a:bodyPr>
          <a:lstStyle>
            <a:defPPr>
              <a:defRPr lang="zh-CN"/>
            </a:defPPr>
            <a:lvl1pPr>
              <a:defRPr sz="3200">
                <a:solidFill>
                  <a:srgbClr val="93683D"/>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dirty="0">
                <a:solidFill>
                  <a:srgbClr val="005DDC"/>
                </a:solidFill>
              </a:rPr>
              <a:t>MEDICAL DEVICES &amp; DIAGNOSTICS</a:t>
            </a:r>
            <a:endParaRPr lang="zh-CN" altLang="en-US" dirty="0">
              <a:solidFill>
                <a:srgbClr val="005DDC"/>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Users/jerrymiao/Library/Mobile Documents/com~apple~CloudDocs/Desktop/复星23年封面更新/9.jpg9"/>
          <p:cNvPicPr>
            <a:picLocks noChangeAspect="1"/>
          </p:cNvPicPr>
          <p:nvPr/>
        </p:nvPicPr>
        <p:blipFill>
          <a:blip r:embed="rId2"/>
          <a:srcRect/>
          <a:stretch>
            <a:fillRect/>
          </a:stretch>
        </p:blipFill>
        <p:spPr>
          <a:xfrm>
            <a:off x="-317" y="-317"/>
            <a:ext cx="12188190" cy="6858000"/>
          </a:xfrm>
          <a:prstGeom prst="rect">
            <a:avLst/>
          </a:prstGeom>
        </p:spPr>
      </p:pic>
      <p:sp>
        <p:nvSpPr>
          <p:cNvPr id="26" name="矩形 4"/>
          <p:cNvSpPr/>
          <p:nvPr/>
        </p:nvSpPr>
        <p:spPr>
          <a:xfrm>
            <a:off x="0" y="0"/>
            <a:ext cx="12197080" cy="6859270"/>
          </a:xfrm>
          <a:prstGeom prst="rect">
            <a:avLst/>
          </a:prstGeom>
          <a:gradFill flip="none" rotWithShape="1">
            <a:gsLst>
              <a:gs pos="0">
                <a:srgbClr val="003DAD">
                  <a:alpha val="0"/>
                </a:srgbClr>
              </a:gs>
              <a:gs pos="74000">
                <a:srgbClr val="005DDC">
                  <a:alpha val="55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42" name="矩形 4"/>
          <p:cNvSpPr/>
          <p:nvPr/>
        </p:nvSpPr>
        <p:spPr>
          <a:xfrm>
            <a:off x="654387" y="1392043"/>
            <a:ext cx="11554734" cy="2105001"/>
          </a:xfrm>
          <a:prstGeom prst="rect">
            <a:avLst/>
          </a:prstGeom>
          <a:gradFill flip="none" rotWithShape="1">
            <a:gsLst>
              <a:gs pos="7000">
                <a:srgbClr val="003DAD">
                  <a:alpha val="0"/>
                </a:srgbClr>
              </a:gs>
              <a:gs pos="74000">
                <a:srgbClr val="005DDC">
                  <a:alpha val="47000"/>
                </a:srgb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29" name="矩形 28"/>
          <p:cNvSpPr/>
          <p:nvPr/>
        </p:nvSpPr>
        <p:spPr>
          <a:xfrm>
            <a:off x="45719" y="208638"/>
            <a:ext cx="9335179" cy="489838"/>
          </a:xfrm>
          <a:prstGeom prst="rect">
            <a:avLst/>
          </a:prstGeom>
          <a:gradFill>
            <a:gsLst>
              <a:gs pos="30000">
                <a:schemeClr val="bg1">
                  <a:alpha val="0"/>
                </a:schemeClr>
              </a:gs>
              <a:gs pos="100000">
                <a:schemeClr val="bg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0" name="矩形 29"/>
          <p:cNvSpPr/>
          <p:nvPr/>
        </p:nvSpPr>
        <p:spPr>
          <a:xfrm>
            <a:off x="0" y="207849"/>
            <a:ext cx="45719" cy="489839"/>
          </a:xfrm>
          <a:prstGeom prst="rect">
            <a:avLst/>
          </a:prstGeom>
          <a:solidFill>
            <a:srgbClr val="003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63" name="直线连接符 62"/>
          <p:cNvCxnSpPr/>
          <p:nvPr/>
        </p:nvCxnSpPr>
        <p:spPr>
          <a:xfrm>
            <a:off x="946580" y="2424546"/>
            <a:ext cx="6262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矩形 4"/>
          <p:cNvSpPr/>
          <p:nvPr/>
        </p:nvSpPr>
        <p:spPr>
          <a:xfrm>
            <a:off x="654388" y="3497044"/>
            <a:ext cx="10501374" cy="1744968"/>
          </a:xfrm>
          <a:prstGeom prst="rect">
            <a:avLst/>
          </a:prstGeom>
          <a:gradFill flip="none" rotWithShape="1">
            <a:gsLst>
              <a:gs pos="0">
                <a:schemeClr val="bg1">
                  <a:alpha val="0"/>
                </a:schemeClr>
              </a:gs>
              <a:gs pos="31000">
                <a:schemeClr val="bg1">
                  <a:alpha val="73000"/>
                </a:schemeClr>
              </a:gs>
            </a:gsLst>
            <a:lin ang="10800000" scaled="0"/>
            <a:tileRect/>
          </a:gradFill>
          <a:ln w="12700" cap="flat">
            <a:noFill/>
            <a:miter lim="400000"/>
          </a:ln>
          <a:effectLst/>
        </p:spPr>
        <p:txBody>
          <a:bodyPr wrap="square" lIns="45719" tIns="45719" rIns="45719" bIns="45719" numCol="1" anchor="ctr">
            <a:noAutofit/>
          </a:bodyPr>
          <a:lstStyle/>
          <a:p>
            <a:pPr algn="ctr">
              <a:defRPr>
                <a:solidFill>
                  <a:srgbClr val="FFFFFF"/>
                </a:solidFill>
              </a:defRPr>
            </a:pPr>
            <a:endParaRPr dirty="0">
              <a:latin typeface="Arial" panose="020B0604020202020204" pitchFamily="34" charset="0"/>
              <a:ea typeface="微软雅黑" pitchFamily="34" charset="-122"/>
              <a:cs typeface="Arial" panose="020B0604020202020204" pitchFamily="34" charset="0"/>
            </a:endParaRPr>
          </a:p>
        </p:txBody>
      </p:sp>
      <p:sp>
        <p:nvSpPr>
          <p:cNvPr id="37" name="文本框 19"/>
          <p:cNvSpPr txBox="1"/>
          <p:nvPr/>
        </p:nvSpPr>
        <p:spPr>
          <a:xfrm>
            <a:off x="3603427" y="1510223"/>
            <a:ext cx="3873137" cy="830997"/>
          </a:xfrm>
          <a:prstGeom prst="rect">
            <a:avLst/>
          </a:prstGeom>
          <a:ln w="12700">
            <a:miter lim="400000"/>
          </a:ln>
        </p:spPr>
        <p:txBody>
          <a:bodyPr wrap="square" lIns="45719" rIns="45719">
            <a:spAutoFit/>
          </a:bodyPr>
          <a:lstStyle/>
          <a:p>
            <a:pPr algn="just">
              <a:defRPr b="1">
                <a:solidFill>
                  <a:schemeClr val="accent1"/>
                </a:solidFill>
                <a:latin typeface="微软雅黑"/>
                <a:ea typeface="微软雅黑"/>
                <a:cs typeface="微软雅黑"/>
                <a:sym typeface="微软雅黑"/>
              </a:defRPr>
            </a:pPr>
            <a:r>
              <a:rPr lang="en-CA" altLang="zh-CN" sz="1400" b="1" dirty="0">
                <a:solidFill>
                  <a:schemeClr val="bg1"/>
                </a:solidFill>
                <a:latin typeface="Politica" panose="02000503000000000000" pitchFamily="2" charset="0"/>
                <a:cs typeface="Arial" panose="020B0604020202020204" pitchFamily="34" charset="0"/>
              </a:rPr>
              <a:t>Ranked 1st among China’s non-public hospitals in terms of competitiveness for 5 consecutive years </a:t>
            </a:r>
            <a:endParaRPr lang="en-US" altLang="zh-CN" sz="1400" b="1" dirty="0">
              <a:solidFill>
                <a:schemeClr val="bg1"/>
              </a:solidFill>
              <a:latin typeface="Politica" panose="02000503000000000000" pitchFamily="2" charset="0"/>
              <a:cs typeface="Arial" panose="020B0604020202020204" pitchFamily="34" charset="0"/>
            </a:endParaRPr>
          </a:p>
          <a:p>
            <a:pPr algn="just">
              <a:defRPr b="1">
                <a:solidFill>
                  <a:schemeClr val="accent1"/>
                </a:solidFill>
                <a:latin typeface="微软雅黑"/>
                <a:ea typeface="微软雅黑"/>
                <a:cs typeface="微软雅黑"/>
                <a:sym typeface="微软雅黑"/>
              </a:defRPr>
            </a:pPr>
            <a:r>
              <a:rPr kumimoji="0" lang="en-CA" sz="1000" b="0" i="0" u="none" strike="noStrike" kern="1200" cap="none" spc="0" normalizeH="0" baseline="0" noProof="0" dirty="0">
                <a:ln>
                  <a:noFill/>
                </a:ln>
                <a:solidFill>
                  <a:prstClr val="white"/>
                </a:solidFill>
                <a:effectLst/>
                <a:uLnTx/>
                <a:uFillTx/>
                <a:latin typeface="Politica" panose="02000506020000090004" pitchFamily="2" charset="0"/>
                <a:ea typeface="+mn-ea"/>
                <a:cs typeface="Arial" panose="020B0704020202090204" pitchFamily="34" charset="0"/>
              </a:rPr>
              <a:t>Foshan Fosun </a:t>
            </a:r>
            <a:r>
              <a:rPr kumimoji="0" lang="en-CA" sz="1000" b="0" i="0" u="none" strike="noStrike" kern="1200" cap="none" spc="0" normalizeH="0" baseline="0" noProof="0" dirty="0" err="1">
                <a:ln>
                  <a:noFill/>
                </a:ln>
                <a:solidFill>
                  <a:prstClr val="white"/>
                </a:solidFill>
                <a:effectLst/>
                <a:uLnTx/>
                <a:uFillTx/>
                <a:latin typeface="Politica" panose="02000506020000090004" pitchFamily="2" charset="0"/>
                <a:ea typeface="+mn-ea"/>
                <a:cs typeface="Arial" panose="020B0704020202090204" pitchFamily="34" charset="0"/>
              </a:rPr>
              <a:t>Chancheng</a:t>
            </a:r>
            <a:r>
              <a:rPr kumimoji="0" lang="en-CA" sz="1000" b="0" i="0" u="none" strike="noStrike" kern="1200" cap="none" spc="0" normalizeH="0" baseline="0" noProof="0" dirty="0">
                <a:ln>
                  <a:noFill/>
                </a:ln>
                <a:solidFill>
                  <a:prstClr val="white"/>
                </a:solidFill>
                <a:effectLst/>
                <a:uLnTx/>
                <a:uFillTx/>
                <a:latin typeface="Politica" panose="02000506020000090004" pitchFamily="2" charset="0"/>
                <a:ea typeface="+mn-ea"/>
                <a:cs typeface="Arial" panose="020B0704020202090204" pitchFamily="34" charset="0"/>
              </a:rPr>
              <a:t> Hospital passed the Joint Commission International (JCI) accreditation with high score</a:t>
            </a:r>
            <a:endParaRPr lang="zh-CN" altLang="en-US" sz="1000" dirty="0">
              <a:solidFill>
                <a:prstClr val="white"/>
              </a:solidFill>
              <a:latin typeface="Politica" panose="02000506020000090004" pitchFamily="2" charset="0"/>
              <a:cs typeface="Arial" panose="020B0704020202090204" pitchFamily="34" charset="0"/>
            </a:endParaRPr>
          </a:p>
        </p:txBody>
      </p:sp>
      <p:sp>
        <p:nvSpPr>
          <p:cNvPr id="44" name="文本框 20"/>
          <p:cNvSpPr txBox="1"/>
          <p:nvPr/>
        </p:nvSpPr>
        <p:spPr>
          <a:xfrm>
            <a:off x="934697" y="1510223"/>
            <a:ext cx="2415083" cy="769441"/>
          </a:xfrm>
          <a:prstGeom prst="rect">
            <a:avLst/>
          </a:prstGeom>
          <a:ln w="12700">
            <a:miter lim="400000"/>
          </a:ln>
        </p:spPr>
        <p:txBody>
          <a:bodyPr wrap="square" lIns="45719" rIns="45719">
            <a:spAutoFit/>
          </a:bodyPr>
          <a:lstStyle/>
          <a:p>
            <a:pPr algn="just">
              <a:defRPr sz="2000" b="1">
                <a:solidFill>
                  <a:schemeClr val="accent1"/>
                </a:solidFill>
                <a:latin typeface="微软雅黑"/>
                <a:ea typeface="微软雅黑"/>
                <a:cs typeface="微软雅黑"/>
                <a:sym typeface="微软雅黑"/>
              </a:defRPr>
            </a:pP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10 </a:t>
            </a:r>
            <a:r>
              <a:rPr lang="en-HK" altLang="zh-CN" sz="1400" b="1" dirty="0">
                <a:solidFill>
                  <a:schemeClr val="bg1"/>
                </a:solidFill>
                <a:latin typeface="Politica" panose="02000503000000000000" pitchFamily="2" charset="0"/>
                <a:ea typeface="HYQIHEIX1-45W EXTRALIGHT" pitchFamily="18" charset="-122"/>
                <a:cs typeface="Arial" panose="020B0604020202020204" pitchFamily="34" charset="0"/>
              </a:rPr>
              <a:t>Internet hospital licenses</a:t>
            </a:r>
            <a:endParaRPr sz="1400" b="1" dirty="0">
              <a:solidFill>
                <a:schemeClr val="bg1"/>
              </a:solidFill>
              <a:latin typeface="Politica" panose="02000503000000000000" pitchFamily="2" charset="0"/>
              <a:ea typeface="HYQIHEIX1-45W EXTRALIGHT" pitchFamily="18" charset="-122"/>
              <a:cs typeface="Arial" panose="020B0604020202020204" pitchFamily="34" charset="0"/>
            </a:endParaRPr>
          </a:p>
          <a:p>
            <a:pPr algn="just">
              <a:defRPr sz="1200">
                <a:solidFill>
                  <a:srgbClr val="404040"/>
                </a:solidFill>
                <a:latin typeface="微软雅黑"/>
                <a:ea typeface="微软雅黑"/>
                <a:cs typeface="微软雅黑"/>
                <a:sym typeface="微软雅黑"/>
              </a:defRPr>
            </a:pPr>
            <a:r>
              <a:rPr lang="en-HK" altLang="zh-CN" sz="1000" dirty="0">
                <a:solidFill>
                  <a:prstClr val="white"/>
                </a:solidFill>
                <a:latin typeface="Politica" panose="02000506020000090004" pitchFamily="2" charset="0"/>
                <a:ea typeface="微软雅黑"/>
                <a:cs typeface="Arial" panose="020B0704020202090204" pitchFamily="34" charset="0"/>
              </a:rPr>
              <a:t>Has been integrating offline medical institutions and Internet medical platforms, and establishing online medical and healthcare services since 2021</a:t>
            </a:r>
            <a:endParaRPr lang="zh-CN" altLang="en-US" sz="1000" dirty="0">
              <a:solidFill>
                <a:prstClr val="white"/>
              </a:solidFill>
              <a:latin typeface="Politica" panose="02000506020000090004" pitchFamily="2" charset="0"/>
              <a:ea typeface="微软雅黑"/>
              <a:cs typeface="Arial" panose="020B0704020202090204" pitchFamily="34" charset="0"/>
            </a:endParaRPr>
          </a:p>
        </p:txBody>
      </p:sp>
      <p:sp>
        <p:nvSpPr>
          <p:cNvPr id="45" name="文本框 17"/>
          <p:cNvSpPr txBox="1"/>
          <p:nvPr/>
        </p:nvSpPr>
        <p:spPr>
          <a:xfrm>
            <a:off x="3617418" y="2513571"/>
            <a:ext cx="3528207" cy="923330"/>
          </a:xfrm>
          <a:prstGeom prst="rect">
            <a:avLst/>
          </a:prstGeom>
          <a:ln w="12700">
            <a:miter lim="400000"/>
          </a:ln>
        </p:spPr>
        <p:txBody>
          <a:bodyPr wrap="square" lIns="45719" rIns="45719">
            <a:spAutoFit/>
          </a:bodyPr>
          <a:lstStyle/>
          <a:p>
            <a:pPr algn="just">
              <a:defRPr sz="2000" b="1">
                <a:solidFill>
                  <a:schemeClr val="accent1"/>
                </a:solidFill>
                <a:latin typeface="微软雅黑"/>
                <a:ea typeface="微软雅黑"/>
                <a:cs typeface="微软雅黑"/>
                <a:sym typeface="微软雅黑"/>
              </a:defRPr>
            </a:pP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12 major specialty alliances</a:t>
            </a:r>
          </a:p>
          <a:p>
            <a:pPr algn="just">
              <a:defRPr sz="2000" b="1">
                <a:solidFill>
                  <a:schemeClr val="accent1"/>
                </a:solidFill>
                <a:latin typeface="微软雅黑"/>
                <a:ea typeface="微软雅黑"/>
                <a:cs typeface="微软雅黑"/>
                <a:sym typeface="微软雅黑"/>
              </a:defRPr>
            </a:pPr>
            <a:r>
              <a:rPr kumimoji="0" lang="en-CA" sz="1000" b="0" i="0" u="none" strike="noStrike" kern="1200" cap="none" spc="0" normalizeH="0" baseline="0" noProof="0" dirty="0">
                <a:ln>
                  <a:noFill/>
                </a:ln>
                <a:solidFill>
                  <a:prstClr val="white"/>
                </a:solidFill>
                <a:effectLst/>
                <a:uLnTx/>
                <a:uFillTx/>
                <a:latin typeface="Politica" panose="02000506020000090004" pitchFamily="2" charset="0"/>
                <a:ea typeface="+mn-ea"/>
                <a:cs typeface="Arial" panose="020B0704020202090204" pitchFamily="34" charset="0"/>
              </a:rPr>
              <a:t>Emphasizes the construction of disciplines with the establishment of  specialty alliances including obstetrics and gynecology, cardiology, orthopedics. The team of leading experts in various specialties including urology, orthopedics, nephrology, and rehabilitation have made significant progress</a:t>
            </a:r>
            <a:endParaRPr lang="en-US" altLang="zh-CN" sz="1000" dirty="0">
              <a:solidFill>
                <a:prstClr val="white"/>
              </a:solidFill>
              <a:latin typeface="Politica" panose="02000506020000090004" pitchFamily="2" charset="0"/>
              <a:cs typeface="Arial" panose="020B0704020202090204" pitchFamily="34" charset="0"/>
            </a:endParaRPr>
          </a:p>
        </p:txBody>
      </p:sp>
      <p:pic>
        <p:nvPicPr>
          <p:cNvPr id="53" name="图片 25" descr="图片 25"/>
          <p:cNvPicPr>
            <a:picLocks noChangeAspect="1"/>
          </p:cNvPicPr>
          <p:nvPr/>
        </p:nvPicPr>
        <p:blipFill>
          <a:blip r:embed="rId3" cstate="email"/>
          <a:stretch>
            <a:fillRect/>
          </a:stretch>
        </p:blipFill>
        <p:spPr>
          <a:xfrm>
            <a:off x="5414740" y="3823149"/>
            <a:ext cx="945428" cy="377441"/>
          </a:xfrm>
          <a:prstGeom prst="rect">
            <a:avLst/>
          </a:prstGeom>
          <a:ln w="12700" cap="flat">
            <a:noFill/>
            <a:miter lim="400000"/>
            <a:headEnd/>
            <a:tailEnd/>
          </a:ln>
          <a:effectLst/>
        </p:spPr>
      </p:pic>
      <p:pic>
        <p:nvPicPr>
          <p:cNvPr id="54" name="图片 26" descr="图片 26"/>
          <p:cNvPicPr>
            <a:picLocks noChangeAspect="1"/>
          </p:cNvPicPr>
          <p:nvPr/>
        </p:nvPicPr>
        <p:blipFill>
          <a:blip r:embed="rId4" cstate="email"/>
          <a:stretch>
            <a:fillRect/>
          </a:stretch>
        </p:blipFill>
        <p:spPr>
          <a:xfrm>
            <a:off x="1036873" y="4466955"/>
            <a:ext cx="1211726" cy="285941"/>
          </a:xfrm>
          <a:prstGeom prst="rect">
            <a:avLst/>
          </a:prstGeom>
          <a:ln w="12700" cap="flat">
            <a:noFill/>
            <a:miter lim="400000"/>
            <a:headEnd/>
            <a:tailEnd/>
          </a:ln>
          <a:effectLst/>
        </p:spPr>
      </p:pic>
      <p:pic>
        <p:nvPicPr>
          <p:cNvPr id="55" name="图片 27" descr="图片 27"/>
          <p:cNvPicPr>
            <a:picLocks noChangeAspect="1"/>
          </p:cNvPicPr>
          <p:nvPr/>
        </p:nvPicPr>
        <p:blipFill>
          <a:blip r:embed="rId5" cstate="email"/>
          <a:srcRect/>
          <a:stretch>
            <a:fillRect/>
          </a:stretch>
        </p:blipFill>
        <p:spPr>
          <a:xfrm>
            <a:off x="2536469" y="4370261"/>
            <a:ext cx="1172174" cy="421677"/>
          </a:xfrm>
          <a:prstGeom prst="rect">
            <a:avLst/>
          </a:prstGeom>
          <a:ln w="12700" cap="flat">
            <a:noFill/>
            <a:miter lim="400000"/>
            <a:headEnd/>
            <a:tailEnd/>
          </a:ln>
          <a:effectLst/>
        </p:spPr>
      </p:pic>
      <p:pic>
        <p:nvPicPr>
          <p:cNvPr id="57" name="图片 56"/>
          <p:cNvPicPr>
            <a:picLocks noChangeAspect="1"/>
          </p:cNvPicPr>
          <p:nvPr/>
        </p:nvPicPr>
        <p:blipFill>
          <a:blip r:embed="rId6" cstate="email"/>
          <a:stretch>
            <a:fillRect/>
          </a:stretch>
        </p:blipFill>
        <p:spPr>
          <a:xfrm>
            <a:off x="3996061" y="4417845"/>
            <a:ext cx="920630" cy="373967"/>
          </a:xfrm>
          <a:prstGeom prst="rect">
            <a:avLst/>
          </a:prstGeom>
        </p:spPr>
      </p:pic>
      <p:pic>
        <p:nvPicPr>
          <p:cNvPr id="27" name="图片 26"/>
          <p:cNvPicPr>
            <a:picLocks noChangeAspect="1"/>
          </p:cNvPicPr>
          <p:nvPr/>
        </p:nvPicPr>
        <p:blipFill>
          <a:blip r:embed="rId7" cstate="email"/>
          <a:stretch>
            <a:fillRect/>
          </a:stretch>
        </p:blipFill>
        <p:spPr>
          <a:xfrm>
            <a:off x="4077852" y="3963153"/>
            <a:ext cx="992174" cy="179762"/>
          </a:xfrm>
          <a:prstGeom prst="rect">
            <a:avLst/>
          </a:prstGeom>
        </p:spPr>
      </p:pic>
      <p:pic>
        <p:nvPicPr>
          <p:cNvPr id="28" name="图片 27"/>
          <p:cNvPicPr>
            <a:picLocks noChangeAspect="1"/>
          </p:cNvPicPr>
          <p:nvPr/>
        </p:nvPicPr>
        <p:blipFill>
          <a:blip r:embed="rId8" cstate="email"/>
          <a:stretch>
            <a:fillRect/>
          </a:stretch>
        </p:blipFill>
        <p:spPr>
          <a:xfrm>
            <a:off x="2634649" y="3895043"/>
            <a:ext cx="1065830" cy="233895"/>
          </a:xfrm>
          <a:prstGeom prst="rect">
            <a:avLst/>
          </a:prstGeom>
        </p:spPr>
      </p:pic>
      <p:pic>
        <p:nvPicPr>
          <p:cNvPr id="5" name="图片 4" descr="蓝色的标志&#10;&#10;描述已自动生成"/>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074644" y="3901996"/>
            <a:ext cx="1026299" cy="247689"/>
          </a:xfrm>
          <a:prstGeom prst="rect">
            <a:avLst/>
          </a:prstGeom>
        </p:spPr>
      </p:pic>
      <p:sp>
        <p:nvSpPr>
          <p:cNvPr id="8" name="文本框 17"/>
          <p:cNvSpPr txBox="1"/>
          <p:nvPr/>
        </p:nvSpPr>
        <p:spPr>
          <a:xfrm>
            <a:off x="934697" y="2513571"/>
            <a:ext cx="953144" cy="461665"/>
          </a:xfrm>
          <a:prstGeom prst="rect">
            <a:avLst/>
          </a:prstGeom>
          <a:ln w="12700">
            <a:miter lim="400000"/>
          </a:ln>
        </p:spPr>
        <p:txBody>
          <a:bodyPr wrap="none" lIns="45719" rIns="45719">
            <a:spAutoFit/>
          </a:bodyPr>
          <a:lstStyle/>
          <a:p>
            <a:pPr algn="just">
              <a:defRPr b="1">
                <a:solidFill>
                  <a:schemeClr val="accent1"/>
                </a:solidFill>
                <a:latin typeface="微软雅黑"/>
                <a:ea typeface="微软雅黑"/>
                <a:cs typeface="微软雅黑"/>
                <a:sym typeface="微软雅黑"/>
              </a:defRPr>
            </a:pPr>
            <a:r>
              <a:rPr lang="en-US" altLang="zh-CN" sz="1400" b="1" dirty="0">
                <a:solidFill>
                  <a:schemeClr val="bg1"/>
                </a:solidFill>
                <a:latin typeface="Politica" panose="02000503000000000000" pitchFamily="2" charset="0"/>
                <a:ea typeface="HYQIHEIX1-45W EXTRALIGHT" pitchFamily="18" charset="-122"/>
                <a:cs typeface="Arial" panose="020B0604020202020204" pitchFamily="34" charset="0"/>
              </a:rPr>
              <a:t>6,333 beds </a:t>
            </a:r>
            <a:r>
              <a:rPr lang="en-US" altLang="zh-CN" sz="1400" b="1" baseline="30000" dirty="0">
                <a:solidFill>
                  <a:schemeClr val="bg1"/>
                </a:solidFill>
                <a:latin typeface="Politica" panose="02000503000000000000" pitchFamily="2" charset="0"/>
                <a:ea typeface="HYQIHEIX1-45W EXTRALIGHT" pitchFamily="18" charset="-122"/>
                <a:cs typeface="Arial" panose="020B0604020202020204" pitchFamily="34" charset="0"/>
              </a:rPr>
              <a:t>1</a:t>
            </a:r>
            <a:endParaRPr sz="1400" baseline="30000" dirty="0">
              <a:solidFill>
                <a:schemeClr val="bg1"/>
              </a:solidFill>
              <a:latin typeface="HYQIHEIX1-45W EXTRALIGHT" pitchFamily="18" charset="-122"/>
              <a:ea typeface="HYQIHEIX1-45W EXTRALIGHT" pitchFamily="18" charset="-122"/>
              <a:cs typeface="Arial" panose="020B0604020202020204" pitchFamily="34" charset="0"/>
            </a:endParaRPr>
          </a:p>
          <a:p>
            <a:pPr algn="just">
              <a:defRPr sz="1200">
                <a:solidFill>
                  <a:srgbClr val="404040"/>
                </a:solidFill>
                <a:latin typeface="微软雅黑"/>
                <a:ea typeface="微软雅黑"/>
                <a:cs typeface="微软雅黑"/>
                <a:sym typeface="微软雅黑"/>
              </a:defRPr>
            </a:pPr>
            <a:r>
              <a:rPr lang="en-CA" sz="1000" dirty="0">
                <a:solidFill>
                  <a:prstClr val="white"/>
                </a:solidFill>
                <a:latin typeface="Politica" panose="02000506020000090004" pitchFamily="2" charset="0"/>
                <a:cs typeface="Arial" panose="020B0704020202090204" pitchFamily="34" charset="0"/>
              </a:rPr>
              <a:t>In member hospitals</a:t>
            </a:r>
            <a:endParaRPr sz="1000" dirty="0">
              <a:solidFill>
                <a:prstClr val="white"/>
              </a:solidFill>
              <a:latin typeface="Politica" panose="02000506020000090004" pitchFamily="2" charset="0"/>
              <a:cs typeface="Arial" panose="020B0704020202090204" pitchFamily="34" charset="0"/>
            </a:endParaRPr>
          </a:p>
        </p:txBody>
      </p:sp>
      <p:sp>
        <p:nvSpPr>
          <p:cNvPr id="100" name="文本框 6"/>
          <p:cNvSpPr txBox="1"/>
          <p:nvPr/>
        </p:nvSpPr>
        <p:spPr>
          <a:xfrm>
            <a:off x="654685" y="6551295"/>
            <a:ext cx="3250565" cy="215444"/>
          </a:xfrm>
          <a:prstGeom prst="rect">
            <a:avLst/>
          </a:prstGeom>
          <a:gradFill>
            <a:gsLst>
              <a:gs pos="0">
                <a:schemeClr val="bg1">
                  <a:alpha val="0"/>
                </a:schemeClr>
              </a:gs>
              <a:gs pos="34000">
                <a:schemeClr val="bg1"/>
              </a:gs>
            </a:gsLst>
            <a:lin ang="12600000" scaled="0"/>
          </a:gradFill>
          <a:ln w="12700">
            <a:miter lim="400000"/>
          </a:ln>
        </p:spPr>
        <p:txBody>
          <a:bodyPr wrap="square" lIns="45719" rIns="45719">
            <a:spAutoFit/>
          </a:bodyPr>
          <a:lstStyle/>
          <a:p>
            <a:pPr>
              <a:defRPr sz="1000">
                <a:solidFill>
                  <a:srgbClr val="808080"/>
                </a:solidFill>
                <a:latin typeface="微软雅黑"/>
                <a:ea typeface="微软雅黑"/>
                <a:cs typeface="微软雅黑"/>
                <a:sym typeface="微软雅黑"/>
              </a:defRPr>
            </a:pPr>
            <a:r>
              <a:rPr lang="en-US" altLang="zh-CN" sz="800" baseline="300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1</a:t>
            </a:r>
            <a:r>
              <a:rPr lang="en-US" altLang="zh-CN"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rPr>
              <a:t> It refers to the number of beds in member hospitals as of the end of 2022</a:t>
            </a:r>
            <a:endParaRPr lang="zh-CN" altLang="en-US" sz="800" dirty="0">
              <a:solidFill>
                <a:schemeClr val="tx1">
                  <a:lumMod val="65000"/>
                  <a:lumOff val="35000"/>
                </a:schemeClr>
              </a:solidFill>
              <a:latin typeface="Politica" panose="02000506020000090004" pitchFamily="2" charset="0"/>
              <a:ea typeface="微软雅黑" panose="020B0503020204020204" pitchFamily="34" charset="-122"/>
              <a:cs typeface="Arial" panose="020B0704020202090204" pitchFamily="34" charset="0"/>
            </a:endParaRPr>
          </a:p>
        </p:txBody>
      </p:sp>
      <p:sp>
        <p:nvSpPr>
          <p:cNvPr id="4" name="文本框 3"/>
          <p:cNvSpPr txBox="1"/>
          <p:nvPr/>
        </p:nvSpPr>
        <p:spPr>
          <a:xfrm>
            <a:off x="586297" y="835951"/>
            <a:ext cx="7227668" cy="523220"/>
          </a:xfrm>
          <a:prstGeom prst="rect">
            <a:avLst/>
          </a:prstGeom>
          <a:noFill/>
        </p:spPr>
        <p:txBody>
          <a:bodyPr wrap="square" rtlCol="0">
            <a:spAutoFit/>
          </a:bodyPr>
          <a:lstStyle/>
          <a:p>
            <a:r>
              <a:rPr lang="en-HK" sz="1400" dirty="0">
                <a:solidFill>
                  <a:schemeClr val="bg1"/>
                </a:solidFill>
                <a:latin typeface="Politica" panose="02000506020000090004" pitchFamily="2" charset="0"/>
                <a:cs typeface="Arial" panose="020B0704020202090204" pitchFamily="34" charset="0"/>
              </a:rPr>
              <a:t>Accelerate online and offline integration and service network construction, and build a one-stop active health management model (FHMO) that integrates medicine and healthcare throughout the treatment course</a:t>
            </a:r>
            <a:endParaRPr sz="1400" dirty="0">
              <a:solidFill>
                <a:schemeClr val="bg1"/>
              </a:solidFill>
              <a:latin typeface="Politica" panose="02000506020000090004" pitchFamily="2" charset="0"/>
              <a:cs typeface="Arial" panose="020B0704020202090204" pitchFamily="34" charset="0"/>
            </a:endParaRPr>
          </a:p>
        </p:txBody>
      </p:sp>
      <p:pic>
        <p:nvPicPr>
          <p:cNvPr id="6" name="图片 5" descr="复星logo-反白-0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302240" y="255905"/>
            <a:ext cx="1664970" cy="475615"/>
          </a:xfrm>
          <a:prstGeom prst="rect">
            <a:avLst/>
          </a:prstGeom>
        </p:spPr>
      </p:pic>
      <p:sp>
        <p:nvSpPr>
          <p:cNvPr id="2" name="Title 1">
            <a:extLst>
              <a:ext uri="{FF2B5EF4-FFF2-40B4-BE49-F238E27FC236}">
                <a16:creationId xmlns:a16="http://schemas.microsoft.com/office/drawing/2014/main" id="{D716BADE-7575-63DE-BDEF-4D5541FEA9AD}"/>
              </a:ext>
            </a:extLst>
          </p:cNvPr>
          <p:cNvSpPr txBox="1"/>
          <p:nvPr/>
        </p:nvSpPr>
        <p:spPr>
          <a:xfrm>
            <a:off x="618370" y="201632"/>
            <a:ext cx="5853591" cy="584775"/>
          </a:xfrm>
          <a:prstGeom prst="rect">
            <a:avLst/>
          </a:prstGeom>
          <a:noFill/>
        </p:spPr>
        <p:txBody>
          <a:bodyPr wrap="square" rtlCol="0">
            <a:spAutoFit/>
          </a:bodyPr>
          <a:lstStyle>
            <a:defPPr>
              <a:defRPr lang="zh-CN"/>
            </a:defPPr>
            <a:lvl1pPr>
              <a:defRPr sz="3200">
                <a:solidFill>
                  <a:srgbClr val="93683D"/>
                </a:solidFill>
                <a:latin typeface="Politica" panose="02000506020000090004" pitchFamily="2" charset="0"/>
                <a:ea typeface="STHeiti" panose="02010600040101010101" pitchFamily="2" charset="-122"/>
                <a:cs typeface="Arial" panose="020B0704020202090204" pitchFamily="34" charset="0"/>
              </a:defRPr>
            </a:lvl1pPr>
          </a:lstStyle>
          <a:p>
            <a:r>
              <a:rPr lang="en-CA" altLang="zh-CN" dirty="0">
                <a:solidFill>
                  <a:srgbClr val="005DDC"/>
                </a:solidFill>
              </a:rPr>
              <a:t>HEALTHCARE SERVICES</a:t>
            </a:r>
            <a:endParaRPr lang="zh-CN" altLang="en-US" dirty="0">
              <a:solidFill>
                <a:srgbClr val="005DDC"/>
              </a:solidFill>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30000">
              <a:srgbClr val="D7E3F4"/>
            </a:gs>
            <a:gs pos="0">
              <a:srgbClr val="C4AD8F">
                <a:alpha val="39000"/>
              </a:srgbClr>
            </a:gs>
            <a:gs pos="100000">
              <a:schemeClr val="bg1"/>
            </a:gs>
          </a:gsLst>
          <a:lin ang="7800000" scaled="0"/>
        </a:gradFill>
        <a:ln>
          <a:noFill/>
        </a:ln>
      </a:spPr>
      <a:bodyPr rtlCol="0" anchor="ctr"/>
      <a:lstStyle>
        <a:defPPr algn="ctr">
          <a:defRPr kumimoji="1"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2008</TotalTime>
  <Words>5954</Words>
  <Application>Microsoft Macintosh PowerPoint</Application>
  <PresentationFormat>宽屏</PresentationFormat>
  <Paragraphs>811</Paragraphs>
  <Slides>36</Slides>
  <Notes>23</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36</vt:i4>
      </vt:variant>
    </vt:vector>
  </HeadingPairs>
  <TitlesOfParts>
    <vt:vector size="46" baseType="lpstr">
      <vt:lpstr>等线 Light</vt:lpstr>
      <vt:lpstr>HYQIHEIX1-45W EXTRALIGHT</vt:lpstr>
      <vt:lpstr>Arial</vt:lpstr>
      <vt:lpstr>Politica Bold</vt:lpstr>
      <vt:lpstr>HYQIHEIX1-35W THIN</vt:lpstr>
      <vt:lpstr>HYQIHEIX1-55W BOOK</vt:lpstr>
      <vt:lpstr>等线</vt:lpstr>
      <vt:lpstr>Calibri</vt:lpstr>
      <vt:lpstr>Politica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Microsoft Office User</dc:creator>
  <cp:lastModifiedBy>FH14264</cp:lastModifiedBy>
  <cp:revision>476</cp:revision>
  <dcterms:created xsi:type="dcterms:W3CDTF">2023-04-27T03:16:09Z</dcterms:created>
  <dcterms:modified xsi:type="dcterms:W3CDTF">2023-05-06T03:53:24Z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2052-5.1.1.7662</vt:lpwstr>
  </property>
  <property fmtid="{D5CDD505-2E9C-101B-9397-08002B2CF9AE}" pid="3" name="ICV">
    <vt:lpwstr>6A863437EBEF30AE8D5E37649F88AD46</vt:lpwstr>
  </property>
</Properties>
</file>