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3.svg" ContentType="image/svg+xml"/>
  <Override PartName="/ppt/media/image132.svg" ContentType="image/svg+xml"/>
  <Override PartName="/ppt/media/image135.svg" ContentType="image/svg+xml"/>
  <Override PartName="/ppt/media/image137.svg" ContentType="image/svg+xml"/>
  <Override PartName="/ppt/media/image147.svg" ContentType="image/svg+xml"/>
  <Override PartName="/ppt/media/image151.svg" ContentType="image/svg+xml"/>
  <Override PartName="/ppt/media/image153.svg" ContentType="image/svg+xml"/>
  <Override PartName="/ppt/media/image155.svg" ContentType="image/svg+xml"/>
  <Override PartName="/ppt/media/image157.svg" ContentType="image/svg+xml"/>
  <Override PartName="/ppt/media/image159.svg" ContentType="image/svg+xml"/>
  <Override PartName="/ppt/media/image179.svg" ContentType="image/svg+xml"/>
  <Override PartName="/ppt/media/image181.svg" ContentType="image/svg+xml"/>
  <Override PartName="/ppt/media/image183.svg" ContentType="image/svg+xml"/>
  <Override PartName="/ppt/media/image185.svg" ContentType="image/svg+xml"/>
  <Override PartName="/ppt/media/image189.svg" ContentType="image/svg+xml"/>
  <Override PartName="/ppt/media/image19.svg" ContentType="image/svg+xml"/>
  <Override PartName="/ppt/media/image191.svg" ContentType="image/svg+xml"/>
  <Override PartName="/ppt/media/image193.svg" ContentType="image/svg+xml"/>
  <Override PartName="/ppt/media/image206.svg" ContentType="image/svg+xml"/>
  <Override PartName="/ppt/media/image21.svg" ContentType="image/svg+xml"/>
  <Override PartName="/ppt/media/image219.svg" ContentType="image/svg+xml"/>
  <Override PartName="/ppt/media/image23.svg" ContentType="image/svg+xml"/>
  <Override PartName="/ppt/media/image25.svg" ContentType="image/svg+xml"/>
  <Override PartName="/ppt/media/image27.svg" ContentType="image/svg+xml"/>
  <Override PartName="/ppt/media/image3.svg" ContentType="image/svg+xml"/>
  <Override PartName="/ppt/media/image46.svg" ContentType="image/svg+xml"/>
  <Override PartName="/ppt/media/image57.svg" ContentType="image/svg+xml"/>
  <Override PartName="/ppt/media/image7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
  </p:notesMasterIdLst>
  <p:sldIdLst>
    <p:sldId id="908" r:id="rId3"/>
    <p:sldId id="259" r:id="rId4"/>
    <p:sldId id="258" r:id="rId5"/>
    <p:sldId id="907" r:id="rId7"/>
    <p:sldId id="260" r:id="rId8"/>
    <p:sldId id="774" r:id="rId9"/>
    <p:sldId id="834" r:id="rId10"/>
    <p:sldId id="261" r:id="rId11"/>
    <p:sldId id="902" r:id="rId12"/>
    <p:sldId id="903" r:id="rId13"/>
    <p:sldId id="835" r:id="rId14"/>
    <p:sldId id="779" r:id="rId15"/>
    <p:sldId id="780" r:id="rId16"/>
    <p:sldId id="781" r:id="rId17"/>
    <p:sldId id="782" r:id="rId18"/>
    <p:sldId id="836" r:id="rId19"/>
    <p:sldId id="784" r:id="rId20"/>
    <p:sldId id="785" r:id="rId21"/>
    <p:sldId id="815" r:id="rId22"/>
    <p:sldId id="837" r:id="rId23"/>
    <p:sldId id="810" r:id="rId24"/>
    <p:sldId id="791" r:id="rId25"/>
    <p:sldId id="816" r:id="rId26"/>
    <p:sldId id="904" r:id="rId27"/>
    <p:sldId id="818" r:id="rId28"/>
    <p:sldId id="794" r:id="rId29"/>
    <p:sldId id="905" r:id="rId30"/>
    <p:sldId id="799" r:id="rId31"/>
    <p:sldId id="811" r:id="rId32"/>
    <p:sldId id="802" r:id="rId33"/>
    <p:sldId id="906" r:id="rId34"/>
    <p:sldId id="820" r:id="rId35"/>
    <p:sldId id="821" r:id="rId36"/>
    <p:sldId id="822" r:id="rId37"/>
    <p:sldId id="819" r:id="rId38"/>
    <p:sldId id="812" r:id="rId39"/>
  </p:sldIdLst>
  <p:sldSz cx="12192000" cy="6858000"/>
  <p:notesSz cx="6858000" cy="9144000"/>
  <p:embeddedFontLst>
    <p:embeddedFont>
      <p:font typeface="微软雅黑" panose="020B0503020204020204" charset="-122"/>
      <p:regular r:id="rId43"/>
    </p:embeddedFont>
    <p:embeddedFont>
      <p:font typeface="Politica" panose="02000503000000000000" pitchFamily="2" charset="0"/>
      <p:regular r:id="rId44"/>
    </p:embeddedFont>
    <p:embeddedFont>
      <p:font typeface="HYQIHEIX1-55W BOOK" panose="020F0502020204030204" pitchFamily="18" charset="-122"/>
      <p:regular r:id="rId45"/>
    </p:embeddedFont>
    <p:embeddedFont>
      <p:font typeface="Calibri" panose="020F0502020204030204" pitchFamily="34" charset="0"/>
      <p:regular r:id="rId46"/>
      <p:bold r:id="rId47"/>
      <p:italic r:id="rId48"/>
      <p:boldItalic r:id="rId49"/>
    </p:embeddedFont>
    <p:embeddedFont>
      <p:font typeface="微软雅黑 Light" panose="020B0502040204020203" pitchFamily="34" charset="-122"/>
      <p:regular r:id="rId50"/>
    </p:embeddedFont>
    <p:embeddedFont>
      <p:font typeface="楷体" panose="02010609060101010101" pitchFamily="49" charset="-122"/>
      <p:regular r:id="rId51"/>
    </p:embeddedFont>
    <p:embeddedFont>
      <p:font typeface="等线" panose="02010600030101010101" charset="-122"/>
      <p:regular r:id="rId52"/>
    </p:embeddedFont>
    <p:embeddedFont>
      <p:font typeface="Century Gothic" panose="020B0502020202020204"/>
      <p:regular r:id="rId53"/>
      <p:bold r:id="rId54"/>
      <p:italic r:id="rId55"/>
      <p:boldItalic r:id="rId56"/>
    </p:embeddedFont>
    <p:embeddedFont>
      <p:font typeface="Arial Black" panose="020B0A04020102020204" pitchFamily="34" charset="0"/>
      <p:bold r:id="rId57"/>
    </p:embeddedFont>
    <p:embeddedFont>
      <p:font typeface="Georgia" panose="02040502050405020303" pitchFamily="18" charset="0"/>
      <p:regular r:id="rId58"/>
      <p:bold r:id="rId59"/>
      <p:italic r:id="rId60"/>
      <p:boldItalic r:id="rId61"/>
    </p:embeddedFont>
    <p:embeddedFont>
      <p:font typeface="HYQIHEIX1-35W THIN" panose="020F0502020204030204" pitchFamily="18" charset="-122"/>
      <p:regular r:id="rId62"/>
    </p:embeddedFont>
    <p:embeddedFont>
      <p:font typeface="等线 Light" panose="02010600030101010101" charset="-122"/>
      <p:regular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1" userDrawn="1">
          <p15:clr>
            <a:srgbClr val="A4A3A4"/>
          </p15:clr>
        </p15:guide>
        <p15:guide id="2" pos="7684" userDrawn="1">
          <p15:clr>
            <a:srgbClr val="A4A3A4"/>
          </p15:clr>
        </p15:guide>
        <p15:guide id="3" orient="horz" pos="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6A43"/>
    <a:srgbClr val="92653B"/>
    <a:srgbClr val="A77646"/>
    <a:srgbClr val="AB7942"/>
    <a:srgbClr val="000000"/>
    <a:srgbClr val="404040"/>
    <a:srgbClr val="ED7D31"/>
    <a:srgbClr val="D9D9D9"/>
    <a:srgbClr val="F2F2F2"/>
    <a:srgbClr val="936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6"/>
    <p:restoredTop sz="93115"/>
  </p:normalViewPr>
  <p:slideViewPr>
    <p:cSldViewPr snapToGrid="0" snapToObjects="1" showGuides="1">
      <p:cViewPr varScale="1">
        <p:scale>
          <a:sx n="93" d="100"/>
          <a:sy n="93" d="100"/>
        </p:scale>
        <p:origin x="680" y="200"/>
      </p:cViewPr>
      <p:guideLst>
        <p:guide orient="horz" pos="4291"/>
        <p:guide pos="7684"/>
        <p:guide orient="horz"/>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font" Target="fonts/font21.fntdata"/><Relationship Id="rId62" Type="http://schemas.openxmlformats.org/officeDocument/2006/relationships/font" Target="fonts/font20.fntdata"/><Relationship Id="rId61" Type="http://schemas.openxmlformats.org/officeDocument/2006/relationships/font" Target="fonts/font19.fntdata"/><Relationship Id="rId60" Type="http://schemas.openxmlformats.org/officeDocument/2006/relationships/font" Target="fonts/font18.fntdata"/><Relationship Id="rId6" Type="http://schemas.openxmlformats.org/officeDocument/2006/relationships/notesMaster" Target="notesMasters/notesMaster1.xml"/><Relationship Id="rId59" Type="http://schemas.openxmlformats.org/officeDocument/2006/relationships/font" Target="fonts/font17.fntdata"/><Relationship Id="rId58" Type="http://schemas.openxmlformats.org/officeDocument/2006/relationships/font" Target="fonts/font16.fntdata"/><Relationship Id="rId57" Type="http://schemas.openxmlformats.org/officeDocument/2006/relationships/font" Target="fonts/font15.fntdata"/><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3.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B3D1B-EE49-2345-9C81-BAC86C48162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216AF-F754-E24D-8885-2453D7DA02B3}"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7.png"/><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image" Target="../media/image75.jpeg"/></Relationships>
</file>

<file path=ppt/slides/_rels/slide12.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png"/><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2" Type="http://schemas.openxmlformats.org/officeDocument/2006/relationships/notesSlide" Target="../notesSlides/notesSlide6.xml"/><Relationship Id="rId21" Type="http://schemas.openxmlformats.org/officeDocument/2006/relationships/slideLayout" Target="../slideLayouts/slideLayout1.xml"/><Relationship Id="rId20" Type="http://schemas.openxmlformats.org/officeDocument/2006/relationships/image" Target="../media/image47.png"/><Relationship Id="rId2" Type="http://schemas.openxmlformats.org/officeDocument/2006/relationships/image" Target="../media/image79.png"/><Relationship Id="rId19" Type="http://schemas.openxmlformats.org/officeDocument/2006/relationships/image" Target="../media/image96.png"/><Relationship Id="rId18" Type="http://schemas.openxmlformats.org/officeDocument/2006/relationships/image" Target="../media/image95.png"/><Relationship Id="rId17" Type="http://schemas.openxmlformats.org/officeDocument/2006/relationships/image" Target="../media/image94.png"/><Relationship Id="rId16" Type="http://schemas.openxmlformats.org/officeDocument/2006/relationships/image" Target="../media/image93.png"/><Relationship Id="rId15" Type="http://schemas.openxmlformats.org/officeDocument/2006/relationships/image" Target="../media/image92.png"/><Relationship Id="rId14" Type="http://schemas.openxmlformats.org/officeDocument/2006/relationships/image" Target="../media/image91.png"/><Relationship Id="rId13" Type="http://schemas.openxmlformats.org/officeDocument/2006/relationships/image" Target="../media/image90.png"/><Relationship Id="rId12" Type="http://schemas.openxmlformats.org/officeDocument/2006/relationships/image" Target="../media/image89.png"/><Relationship Id="rId11" Type="http://schemas.openxmlformats.org/officeDocument/2006/relationships/image" Target="../media/image88.png"/><Relationship Id="rId10" Type="http://schemas.openxmlformats.org/officeDocument/2006/relationships/image" Target="../media/image87.png"/><Relationship Id="rId1" Type="http://schemas.openxmlformats.org/officeDocument/2006/relationships/image" Target="../media/image78.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6.png"/><Relationship Id="rId7" Type="http://schemas.openxmlformats.org/officeDocument/2006/relationships/image" Target="../media/image47.png"/><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0" Type="http://schemas.openxmlformats.org/officeDocument/2006/relationships/notesSlide" Target="../notesSlides/notesSlide8.xml"/><Relationship Id="rId1" Type="http://schemas.openxmlformats.org/officeDocument/2006/relationships/image" Target="../media/image10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image" Target="../media/image111.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image" Target="../media/image47.png"/><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image" Target="../media/image114.jpeg"/></Relationships>
</file>

<file path=ppt/slides/_rels/slide18.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127.png"/><Relationship Id="rId7" Type="http://schemas.openxmlformats.org/officeDocument/2006/relationships/image" Target="../media/image126.png"/><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1" Type="http://schemas.openxmlformats.org/officeDocument/2006/relationships/slideLayout" Target="../slideLayouts/slideLayout1.xml"/><Relationship Id="rId10" Type="http://schemas.openxmlformats.org/officeDocument/2006/relationships/image" Target="../media/image128.png"/><Relationship Id="rId1" Type="http://schemas.openxmlformats.org/officeDocument/2006/relationships/image" Target="../media/image1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129.jpeg"/></Relationships>
</file>

<file path=ppt/slides/_rels/slide2.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sv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image" Target="../media/image130.jpeg"/></Relationships>
</file>

<file path=ppt/slides/_rels/slide21.xml.rels><?xml version="1.0" encoding="UTF-8" standalone="yes"?>
<Relationships xmlns="http://schemas.openxmlformats.org/package/2006/relationships"><Relationship Id="rId9" Type="http://schemas.openxmlformats.org/officeDocument/2006/relationships/image" Target="../media/image141.png"/><Relationship Id="rId8" Type="http://schemas.openxmlformats.org/officeDocument/2006/relationships/image" Target="../media/image140.png"/><Relationship Id="rId7" Type="http://schemas.openxmlformats.org/officeDocument/2006/relationships/image" Target="../media/image139.png"/><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3" Type="http://schemas.openxmlformats.org/officeDocument/2006/relationships/image" Target="../media/image135.svg"/><Relationship Id="rId2" Type="http://schemas.openxmlformats.org/officeDocument/2006/relationships/image" Target="../media/image134.png"/><Relationship Id="rId15" Type="http://schemas.openxmlformats.org/officeDocument/2006/relationships/notesSlide" Target="../notesSlides/notesSlide13.xml"/><Relationship Id="rId14" Type="http://schemas.openxmlformats.org/officeDocument/2006/relationships/slideLayout" Target="../slideLayouts/slideLayout1.xml"/><Relationship Id="rId13" Type="http://schemas.openxmlformats.org/officeDocument/2006/relationships/image" Target="../media/image144.png"/><Relationship Id="rId12" Type="http://schemas.openxmlformats.org/officeDocument/2006/relationships/image" Target="../media/image143.png"/><Relationship Id="rId11" Type="http://schemas.openxmlformats.org/officeDocument/2006/relationships/image" Target="../media/image9.png"/><Relationship Id="rId10" Type="http://schemas.openxmlformats.org/officeDocument/2006/relationships/image" Target="../media/image142.png"/><Relationship Id="rId1" Type="http://schemas.openxmlformats.org/officeDocument/2006/relationships/image" Target="../media/image133.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8.png"/><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image" Target="../media/image145.jpeg"/></Relationships>
</file>

<file path=ppt/slides/_rels/slide23.xml.rels><?xml version="1.0" encoding="UTF-8" standalone="yes"?>
<Relationships xmlns="http://schemas.openxmlformats.org/package/2006/relationships"><Relationship Id="rId9" Type="http://schemas.openxmlformats.org/officeDocument/2006/relationships/image" Target="../media/image157.svg"/><Relationship Id="rId8" Type="http://schemas.openxmlformats.org/officeDocument/2006/relationships/image" Target="../media/image156.png"/><Relationship Id="rId7" Type="http://schemas.openxmlformats.org/officeDocument/2006/relationships/image" Target="../media/image155.svg"/><Relationship Id="rId6" Type="http://schemas.openxmlformats.org/officeDocument/2006/relationships/image" Target="../media/image154.png"/><Relationship Id="rId5" Type="http://schemas.openxmlformats.org/officeDocument/2006/relationships/image" Target="../media/image153.svg"/><Relationship Id="rId4" Type="http://schemas.openxmlformats.org/officeDocument/2006/relationships/image" Target="../media/image152.png"/><Relationship Id="rId3" Type="http://schemas.openxmlformats.org/officeDocument/2006/relationships/image" Target="../media/image151.svg"/><Relationship Id="rId2" Type="http://schemas.openxmlformats.org/officeDocument/2006/relationships/image" Target="../media/image150.png"/><Relationship Id="rId13" Type="http://schemas.openxmlformats.org/officeDocument/2006/relationships/slideLayout" Target="../slideLayouts/slideLayout1.xml"/><Relationship Id="rId12" Type="http://schemas.openxmlformats.org/officeDocument/2006/relationships/image" Target="../media/image9.png"/><Relationship Id="rId11" Type="http://schemas.openxmlformats.org/officeDocument/2006/relationships/image" Target="../media/image159.svg"/><Relationship Id="rId10" Type="http://schemas.openxmlformats.org/officeDocument/2006/relationships/image" Target="../media/image158.png"/><Relationship Id="rId1" Type="http://schemas.openxmlformats.org/officeDocument/2006/relationships/image" Target="../media/image149.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60.jpeg"/></Relationships>
</file>

<file path=ppt/slides/_rels/slide25.xml.rels><?xml version="1.0" encoding="UTF-8" standalone="yes"?>
<Relationships xmlns="http://schemas.openxmlformats.org/package/2006/relationships"><Relationship Id="rId9" Type="http://schemas.openxmlformats.org/officeDocument/2006/relationships/image" Target="../media/image168.png"/><Relationship Id="rId8" Type="http://schemas.openxmlformats.org/officeDocument/2006/relationships/image" Target="../media/image167.png"/><Relationship Id="rId7" Type="http://schemas.openxmlformats.org/officeDocument/2006/relationships/image" Target="../media/image166.png"/><Relationship Id="rId6" Type="http://schemas.openxmlformats.org/officeDocument/2006/relationships/image" Target="../media/image165.jpeg"/><Relationship Id="rId5" Type="http://schemas.openxmlformats.org/officeDocument/2006/relationships/image" Target="../media/image9.png"/><Relationship Id="rId4" Type="http://schemas.openxmlformats.org/officeDocument/2006/relationships/image" Target="../media/image164.png"/><Relationship Id="rId3" Type="http://schemas.openxmlformats.org/officeDocument/2006/relationships/image" Target="../media/image163.png"/><Relationship Id="rId2" Type="http://schemas.openxmlformats.org/officeDocument/2006/relationships/image" Target="../media/image162.png"/><Relationship Id="rId11" Type="http://schemas.openxmlformats.org/officeDocument/2006/relationships/notesSlide" Target="../notesSlides/notesSlide15.xml"/><Relationship Id="rId10" Type="http://schemas.openxmlformats.org/officeDocument/2006/relationships/slideLayout" Target="../slideLayouts/slideLayout1.xml"/><Relationship Id="rId1" Type="http://schemas.openxmlformats.org/officeDocument/2006/relationships/image" Target="../media/image161.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3.png"/><Relationship Id="rId4" Type="http://schemas.openxmlformats.org/officeDocument/2006/relationships/image" Target="../media/image172.png"/><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image" Target="../media/image169.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74.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76.png"/><Relationship Id="rId1" Type="http://schemas.openxmlformats.org/officeDocument/2006/relationships/image" Target="../media/image175.jpeg"/></Relationships>
</file>

<file path=ppt/slides/_rels/slide29.xml.rels><?xml version="1.0" encoding="UTF-8" standalone="yes"?>
<Relationships xmlns="http://schemas.openxmlformats.org/package/2006/relationships"><Relationship Id="rId9" Type="http://schemas.openxmlformats.org/officeDocument/2006/relationships/image" Target="../media/image185.svg"/><Relationship Id="rId8" Type="http://schemas.openxmlformats.org/officeDocument/2006/relationships/image" Target="../media/image184.png"/><Relationship Id="rId7" Type="http://schemas.openxmlformats.org/officeDocument/2006/relationships/image" Target="../media/image183.svg"/><Relationship Id="rId6" Type="http://schemas.openxmlformats.org/officeDocument/2006/relationships/image" Target="../media/image182.png"/><Relationship Id="rId5" Type="http://schemas.openxmlformats.org/officeDocument/2006/relationships/image" Target="../media/image181.svg"/><Relationship Id="rId4" Type="http://schemas.openxmlformats.org/officeDocument/2006/relationships/image" Target="../media/image180.png"/><Relationship Id="rId3" Type="http://schemas.openxmlformats.org/officeDocument/2006/relationships/image" Target="../media/image179.svg"/><Relationship Id="rId2" Type="http://schemas.openxmlformats.org/officeDocument/2006/relationships/image" Target="../media/image178.png"/><Relationship Id="rId12" Type="http://schemas.openxmlformats.org/officeDocument/2006/relationships/slideLayout" Target="../slideLayouts/slideLayout1.xml"/><Relationship Id="rId11" Type="http://schemas.openxmlformats.org/officeDocument/2006/relationships/image" Target="../media/image9.png"/><Relationship Id="rId10" Type="http://schemas.openxmlformats.org/officeDocument/2006/relationships/image" Target="../media/image186.png"/><Relationship Id="rId1" Type="http://schemas.openxmlformats.org/officeDocument/2006/relationships/image" Target="../media/image177.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9" Type="http://schemas.openxmlformats.org/officeDocument/2006/relationships/image" Target="../media/image195.png"/><Relationship Id="rId8" Type="http://schemas.openxmlformats.org/officeDocument/2006/relationships/image" Target="../media/image194.png"/><Relationship Id="rId7" Type="http://schemas.openxmlformats.org/officeDocument/2006/relationships/image" Target="../media/image193.svg"/><Relationship Id="rId6" Type="http://schemas.openxmlformats.org/officeDocument/2006/relationships/image" Target="../media/image192.png"/><Relationship Id="rId5" Type="http://schemas.openxmlformats.org/officeDocument/2006/relationships/image" Target="../media/image191.svg"/><Relationship Id="rId4" Type="http://schemas.openxmlformats.org/officeDocument/2006/relationships/image" Target="../media/image190.png"/><Relationship Id="rId3" Type="http://schemas.openxmlformats.org/officeDocument/2006/relationships/image" Target="../media/image189.svg"/><Relationship Id="rId2" Type="http://schemas.openxmlformats.org/officeDocument/2006/relationships/image" Target="../media/image188.png"/><Relationship Id="rId14" Type="http://schemas.openxmlformats.org/officeDocument/2006/relationships/notesSlide" Target="../notesSlides/notesSlide18.xml"/><Relationship Id="rId13" Type="http://schemas.openxmlformats.org/officeDocument/2006/relationships/slideLayout" Target="../slideLayouts/slideLayout1.xml"/><Relationship Id="rId12" Type="http://schemas.openxmlformats.org/officeDocument/2006/relationships/image" Target="../media/image197.png"/><Relationship Id="rId11" Type="http://schemas.openxmlformats.org/officeDocument/2006/relationships/image" Target="../media/image9.png"/><Relationship Id="rId10" Type="http://schemas.openxmlformats.org/officeDocument/2006/relationships/image" Target="../media/image196.png"/><Relationship Id="rId1" Type="http://schemas.openxmlformats.org/officeDocument/2006/relationships/image" Target="../media/image187.jpe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03.png"/><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10.jpeg"/><Relationship Id="rId7" Type="http://schemas.openxmlformats.org/officeDocument/2006/relationships/image" Target="../media/image47.png"/><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 Id="rId3" Type="http://schemas.openxmlformats.org/officeDocument/2006/relationships/image" Target="../media/image206.svg"/><Relationship Id="rId2" Type="http://schemas.openxmlformats.org/officeDocument/2006/relationships/image" Target="../media/image205.png"/><Relationship Id="rId10" Type="http://schemas.openxmlformats.org/officeDocument/2006/relationships/notesSlide" Target="../notesSlides/notesSlide19.xml"/><Relationship Id="rId1" Type="http://schemas.openxmlformats.org/officeDocument/2006/relationships/image" Target="../media/image204.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212.png"/><Relationship Id="rId2" Type="http://schemas.openxmlformats.org/officeDocument/2006/relationships/image" Target="../media/image47.png"/><Relationship Id="rId1" Type="http://schemas.openxmlformats.org/officeDocument/2006/relationships/image" Target="../media/image211.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16.png"/><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image" Target="../media/image213.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image" Target="../media/image217.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3.png"/><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image" Target="../media/image22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9" Type="http://schemas.openxmlformats.org/officeDocument/2006/relationships/notesSlide" Target="../notesSlides/notesSlide2.xml"/><Relationship Id="rId28" Type="http://schemas.openxmlformats.org/officeDocument/2006/relationships/slideLayout" Target="../slideLayouts/slideLayout1.xml"/><Relationship Id="rId27" Type="http://schemas.openxmlformats.org/officeDocument/2006/relationships/image" Target="../media/image43.png"/><Relationship Id="rId26" Type="http://schemas.openxmlformats.org/officeDocument/2006/relationships/image" Target="../media/image42.png"/><Relationship Id="rId25" Type="http://schemas.openxmlformats.org/officeDocument/2006/relationships/image" Target="../media/image41.png"/><Relationship Id="rId24" Type="http://schemas.openxmlformats.org/officeDocument/2006/relationships/image" Target="../media/image40.png"/><Relationship Id="rId23" Type="http://schemas.openxmlformats.org/officeDocument/2006/relationships/image" Target="../media/image39.png"/><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image" Target="../media/image36.emf"/><Relationship Id="rId2" Type="http://schemas.openxmlformats.org/officeDocument/2006/relationships/image" Target="../media/image19.svg"/><Relationship Id="rId19" Type="http://schemas.openxmlformats.org/officeDocument/2006/relationships/image" Target="../media/image35.png"/><Relationship Id="rId18" Type="http://schemas.openxmlformats.org/officeDocument/2006/relationships/image" Target="../media/image9.png"/><Relationship Id="rId17" Type="http://schemas.openxmlformats.org/officeDocument/2006/relationships/image" Target="../media/image34.jpeg"/><Relationship Id="rId16" Type="http://schemas.openxmlformats.org/officeDocument/2006/relationships/image" Target="../media/image33.jpeg"/><Relationship Id="rId15" Type="http://schemas.openxmlformats.org/officeDocument/2006/relationships/image" Target="../media/image32.jpeg"/><Relationship Id="rId14" Type="http://schemas.openxmlformats.org/officeDocument/2006/relationships/image" Target="../media/image31.jpeg"/><Relationship Id="rId13" Type="http://schemas.openxmlformats.org/officeDocument/2006/relationships/image" Target="../media/image30.jpeg"/><Relationship Id="rId12" Type="http://schemas.openxmlformats.org/officeDocument/2006/relationships/image" Target="../media/image29.png"/><Relationship Id="rId11" Type="http://schemas.openxmlformats.org/officeDocument/2006/relationships/image" Target="../media/image28.png"/><Relationship Id="rId10" Type="http://schemas.openxmlformats.org/officeDocument/2006/relationships/image" Target="../media/image27.sv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image" Target="../media/image44.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7.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0" Type="http://schemas.openxmlformats.org/officeDocument/2006/relationships/notesSlide" Target="../notesSlides/notesSlide4.xml"/><Relationship Id="rId1" Type="http://schemas.openxmlformats.org/officeDocument/2006/relationships/image" Target="../media/image48.jpeg"/></Relationships>
</file>

<file path=ppt/slides/_rels/slide9.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47.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svg"/><Relationship Id="rId2" Type="http://schemas.openxmlformats.org/officeDocument/2006/relationships/image" Target="../media/image56.png"/><Relationship Id="rId15" Type="http://schemas.openxmlformats.org/officeDocument/2006/relationships/slideLayout" Target="../slideLayouts/slideLayout1.xml"/><Relationship Id="rId14" Type="http://schemas.openxmlformats.org/officeDocument/2006/relationships/image" Target="../media/image67.png"/><Relationship Id="rId13" Type="http://schemas.openxmlformats.org/officeDocument/2006/relationships/image" Target="../media/image66.png"/><Relationship Id="rId12"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63.png"/><Relationship Id="rId1"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日历&#10;&#10;低可信度描述已自动生成"/>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健康/佛山复星禅诚医院/lQDPJw0WbTjsemjNEYDNGkCwwqVx9v2xCWYE2MQrXYAiAA_6720_4480.jpglQDPJw0WbTjsemjNEYDNGkCwwqVx9v2xCWYE2MQrXYAiAA_6720_4480"/>
          <p:cNvPicPr>
            <a:picLocks noChangeAspect="1"/>
          </p:cNvPicPr>
          <p:nvPr/>
        </p:nvPicPr>
        <p:blipFill>
          <a:blip r:embed="rId1"/>
          <a:srcRect/>
          <a:stretch>
            <a:fillRect/>
          </a:stretch>
        </p:blipFill>
        <p:spPr>
          <a:xfrm>
            <a:off x="-317" y="-317"/>
            <a:ext cx="12188190" cy="6858000"/>
          </a:xfrm>
          <a:prstGeom prst="rect">
            <a:avLst/>
          </a:prstGeom>
        </p:spPr>
      </p:pic>
      <p:sp>
        <p:nvSpPr>
          <p:cNvPr id="26" name="矩形 4"/>
          <p:cNvSpPr/>
          <p:nvPr/>
        </p:nvSpPr>
        <p:spPr>
          <a:xfrm>
            <a:off x="0" y="0"/>
            <a:ext cx="12209122" cy="6859270"/>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2" name="矩形 4"/>
          <p:cNvSpPr/>
          <p:nvPr/>
        </p:nvSpPr>
        <p:spPr>
          <a:xfrm>
            <a:off x="654388" y="1385389"/>
            <a:ext cx="11554734" cy="2204164"/>
          </a:xfrm>
          <a:prstGeom prst="rect">
            <a:avLst/>
          </a:prstGeom>
          <a:gradFill flip="none" rotWithShape="1">
            <a:gsLst>
              <a:gs pos="700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Title 1"/>
          <p:cNvSpPr txBox="1"/>
          <p:nvPr/>
        </p:nvSpPr>
        <p:spPr>
          <a:xfrm>
            <a:off x="618370" y="228134"/>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005DDC"/>
                </a:solidFill>
                <a:latin typeface="思源黑体 CN Normal" panose="020B0400000000000000" pitchFamily="34" charset="-128"/>
                <a:ea typeface="思源黑体 CN Normal" panose="020B0400000000000000" pitchFamily="34" charset="-128"/>
                <a:cs typeface="Arial" panose="020B0604020202020204" pitchFamily="34" charset="0"/>
              </a:rPr>
              <a:t>医疗健康服务</a:t>
            </a:r>
            <a:endParaRPr lang="zh-CN" altLang="en-US" sz="3200" b="0" dirty="0">
              <a:solidFill>
                <a:srgbClr val="005DDC"/>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4" name="矩形 4"/>
          <p:cNvSpPr/>
          <p:nvPr/>
        </p:nvSpPr>
        <p:spPr>
          <a:xfrm>
            <a:off x="654388" y="3567384"/>
            <a:ext cx="10501374" cy="1744968"/>
          </a:xfrm>
          <a:prstGeom prst="rect">
            <a:avLst/>
          </a:prstGeom>
          <a:gradFill flip="none" rotWithShape="1">
            <a:gsLst>
              <a:gs pos="0">
                <a:schemeClr val="bg1">
                  <a:alpha val="0"/>
                </a:schemeClr>
              </a:gs>
              <a:gs pos="31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37" name="文本框 19"/>
          <p:cNvSpPr txBox="1"/>
          <p:nvPr/>
        </p:nvSpPr>
        <p:spPr>
          <a:xfrm>
            <a:off x="987472" y="2719885"/>
            <a:ext cx="2709129" cy="677108"/>
          </a:xfrm>
          <a:prstGeom prst="rect">
            <a:avLst/>
          </a:prstGeom>
          <a:ln w="12700">
            <a:miter lim="400000"/>
          </a:ln>
        </p:spPr>
        <p:txBody>
          <a:bodyPr wrap="square" lIns="45719" rIns="45719">
            <a:spAutoFit/>
          </a:bodyPr>
          <a:lstStyle/>
          <a:p>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数智建设 </a:t>
            </a:r>
            <a:endPar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多家复星健康医疗机构上线“云</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HIS”(</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新一代智慧医疗云平台</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及互联网医院</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SaaS</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4" name="文本框 20"/>
          <p:cNvSpPr txBox="1"/>
          <p:nvPr/>
        </p:nvSpPr>
        <p:spPr>
          <a:xfrm>
            <a:off x="3905251" y="2719885"/>
            <a:ext cx="4194642" cy="677108"/>
          </a:xfrm>
          <a:prstGeom prst="rect">
            <a:avLst/>
          </a:prstGeom>
          <a:ln w="12700">
            <a:miter lim="400000"/>
          </a:ln>
        </p:spPr>
        <p:txBody>
          <a:bodyPr wrap="square" lIns="45719" rIns="45719">
            <a:spAutoFit/>
          </a:bodyPr>
          <a:lstStyle/>
          <a:p>
            <a:pPr>
              <a:defRPr sz="2000"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保险赋能</a:t>
            </a:r>
            <a:endPar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2000"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推进成员医疗机构商保体系建设，打造定制化保险创新支付方案，让更多专病患者享受到特色医疗服务 </a:t>
            </a:r>
            <a:endPar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5" name="文本框 17"/>
          <p:cNvSpPr txBox="1"/>
          <p:nvPr/>
        </p:nvSpPr>
        <p:spPr>
          <a:xfrm>
            <a:off x="3905249" y="1461256"/>
            <a:ext cx="4324351" cy="1015663"/>
          </a:xfrm>
          <a:prstGeom prst="rect">
            <a:avLst/>
          </a:prstGeom>
          <a:ln w="12700">
            <a:miter lim="400000"/>
          </a:ln>
        </p:spPr>
        <p:txBody>
          <a:bodyPr wrap="square" lIns="45719" rIns="45719">
            <a:spAutoFit/>
          </a:bodyPr>
          <a:lstStyle/>
          <a:p>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卓越运营 </a:t>
            </a:r>
            <a:endPar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佛山复星禅诚医院成为佛山首家“港澳药械通”指定医疗机构 </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上海星晨儿童医院正式开业，深耕妇儿专科赛道 </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星荣整形外科医院成为全国首家药物和医疗器械临床试验(GCP) 双基地备案的社会办医医疗机构</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3" name="图片 25" descr="图片 25"/>
          <p:cNvPicPr>
            <a:picLocks noChangeAspect="1"/>
          </p:cNvPicPr>
          <p:nvPr/>
        </p:nvPicPr>
        <p:blipFill>
          <a:blip r:embed="rId2" cstate="email"/>
          <a:stretch>
            <a:fillRect/>
          </a:stretch>
        </p:blipFill>
        <p:spPr>
          <a:xfrm>
            <a:off x="4089076" y="3906823"/>
            <a:ext cx="945428" cy="377441"/>
          </a:xfrm>
          <a:prstGeom prst="rect">
            <a:avLst/>
          </a:prstGeom>
          <a:ln w="12700" cap="flat">
            <a:noFill/>
            <a:miter lim="400000"/>
            <a:headEnd/>
            <a:tailEnd/>
          </a:ln>
          <a:effectLst/>
        </p:spPr>
      </p:pic>
      <p:pic>
        <p:nvPicPr>
          <p:cNvPr id="54" name="图片 26" descr="图片 26"/>
          <p:cNvPicPr>
            <a:picLocks noChangeAspect="1"/>
          </p:cNvPicPr>
          <p:nvPr/>
        </p:nvPicPr>
        <p:blipFill>
          <a:blip r:embed="rId3" cstate="email"/>
          <a:stretch>
            <a:fillRect/>
          </a:stretch>
        </p:blipFill>
        <p:spPr>
          <a:xfrm>
            <a:off x="1036873" y="4537295"/>
            <a:ext cx="1211726" cy="285941"/>
          </a:xfrm>
          <a:prstGeom prst="rect">
            <a:avLst/>
          </a:prstGeom>
          <a:ln w="12700" cap="flat">
            <a:noFill/>
            <a:miter lim="400000"/>
            <a:headEnd/>
            <a:tailEnd/>
          </a:ln>
          <a:effectLst/>
        </p:spPr>
      </p:pic>
      <p:pic>
        <p:nvPicPr>
          <p:cNvPr id="55" name="图片 27" descr="图片 27"/>
          <p:cNvPicPr>
            <a:picLocks noChangeAspect="1"/>
          </p:cNvPicPr>
          <p:nvPr/>
        </p:nvPicPr>
        <p:blipFill>
          <a:blip r:embed="rId4" cstate="email"/>
          <a:srcRect/>
          <a:stretch>
            <a:fillRect/>
          </a:stretch>
        </p:blipFill>
        <p:spPr>
          <a:xfrm>
            <a:off x="2536469" y="4440601"/>
            <a:ext cx="1172174" cy="421677"/>
          </a:xfrm>
          <a:prstGeom prst="rect">
            <a:avLst/>
          </a:prstGeom>
          <a:ln w="12700" cap="flat">
            <a:noFill/>
            <a:miter lim="400000"/>
            <a:headEnd/>
            <a:tailEnd/>
          </a:ln>
          <a:effectLst/>
        </p:spPr>
      </p:pic>
      <p:pic>
        <p:nvPicPr>
          <p:cNvPr id="57" name="图片 56"/>
          <p:cNvPicPr>
            <a:picLocks noChangeAspect="1"/>
          </p:cNvPicPr>
          <p:nvPr/>
        </p:nvPicPr>
        <p:blipFill>
          <a:blip r:embed="rId5" cstate="email"/>
          <a:stretch>
            <a:fillRect/>
          </a:stretch>
        </p:blipFill>
        <p:spPr>
          <a:xfrm>
            <a:off x="3996061" y="4488185"/>
            <a:ext cx="920630" cy="373967"/>
          </a:xfrm>
          <a:prstGeom prst="rect">
            <a:avLst/>
          </a:prstGeom>
        </p:spPr>
      </p:pic>
      <p:pic>
        <p:nvPicPr>
          <p:cNvPr id="27" name="图片 26"/>
          <p:cNvPicPr>
            <a:picLocks noChangeAspect="1"/>
          </p:cNvPicPr>
          <p:nvPr/>
        </p:nvPicPr>
        <p:blipFill>
          <a:blip r:embed="rId6" cstate="email"/>
          <a:stretch>
            <a:fillRect/>
          </a:stretch>
        </p:blipFill>
        <p:spPr>
          <a:xfrm>
            <a:off x="2682903" y="4006299"/>
            <a:ext cx="992174" cy="179762"/>
          </a:xfrm>
          <a:prstGeom prst="rect">
            <a:avLst/>
          </a:prstGeom>
        </p:spPr>
      </p:pic>
      <p:pic>
        <p:nvPicPr>
          <p:cNvPr id="5" name="图片 4" descr="蓝色的标志&#10;&#10;描述已自动生成"/>
          <p:cNvPicPr>
            <a:picLocks noChangeAspect="1"/>
          </p:cNvPicPr>
          <p:nvPr/>
        </p:nvPicPr>
        <p:blipFill>
          <a:blip r:embed="rId7"/>
          <a:stretch>
            <a:fillRect/>
          </a:stretch>
        </p:blipFill>
        <p:spPr>
          <a:xfrm>
            <a:off x="1074644" y="3972336"/>
            <a:ext cx="1026299" cy="247689"/>
          </a:xfrm>
          <a:prstGeom prst="rect">
            <a:avLst/>
          </a:prstGeom>
        </p:spPr>
      </p:pic>
      <p:sp>
        <p:nvSpPr>
          <p:cNvPr id="8" name="文本框 17"/>
          <p:cNvSpPr txBox="1"/>
          <p:nvPr/>
        </p:nvSpPr>
        <p:spPr>
          <a:xfrm>
            <a:off x="987470" y="1530777"/>
            <a:ext cx="1604883" cy="523220"/>
          </a:xfrm>
          <a:prstGeom prst="rect">
            <a:avLst/>
          </a:prstGeom>
          <a:ln w="12700">
            <a:miter lim="400000"/>
          </a:ln>
        </p:spPr>
        <p:txBody>
          <a:bodyPr wrap="square" lIns="45719" rIns="45719">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6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6448</a:t>
            </a:r>
            <a:r>
              <a:rPr lang="zh-CN" altLang="en-US" sz="16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张</a:t>
            </a:r>
            <a:endParaRPr sz="16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100"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控股医院核定床位数</a:t>
            </a:r>
            <a:endParaRPr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9" name="文本框 51"/>
          <p:cNvSpPr txBox="1"/>
          <p:nvPr/>
        </p:nvSpPr>
        <p:spPr>
          <a:xfrm>
            <a:off x="1710084" y="1597110"/>
            <a:ext cx="159657" cy="230830"/>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altLang="zh-CN" sz="900" dirty="0">
                <a:solidFill>
                  <a:schemeClr val="bg1"/>
                </a:solidFill>
                <a:latin typeface="HYQIHEIX1-55W BOOK" panose="020F0502020204030204" pitchFamily="18" charset="-122"/>
                <a:ea typeface="HYQIHEIX1-55W BOOK" panose="020F0502020204030204" pitchFamily="18" charset="-122"/>
                <a:cs typeface="Arial" panose="020B0604020202020204" pitchFamily="34" charset="0"/>
              </a:rPr>
              <a:t>1</a:t>
            </a:r>
            <a:endParaRPr lang="zh-CN" altLang="en-US" sz="900" dirty="0">
              <a:solidFill>
                <a:schemeClr val="bg1"/>
              </a:solidFill>
              <a:latin typeface="HYQIHEIX1-55W BOOK" panose="020F0502020204030204" pitchFamily="18" charset="-122"/>
              <a:ea typeface="HYQIHEIX1-55W BOOK" panose="020F0502020204030204" pitchFamily="18" charset="-122"/>
              <a:cs typeface="Arial" panose="020B0604020202020204" pitchFamily="34" charset="0"/>
            </a:endParaRPr>
          </a:p>
        </p:txBody>
      </p:sp>
      <p:sp>
        <p:nvSpPr>
          <p:cNvPr id="100" name="文本框 6"/>
          <p:cNvSpPr txBox="1"/>
          <p:nvPr/>
        </p:nvSpPr>
        <p:spPr>
          <a:xfrm>
            <a:off x="654684" y="6481553"/>
            <a:ext cx="3250565" cy="213995"/>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1</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 床位数统计口径为控股机构，截至</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2023</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年</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6</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月末</a:t>
            </a:r>
            <a:endPar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4" name="文本框 3"/>
          <p:cNvSpPr txBox="1"/>
          <p:nvPr/>
        </p:nvSpPr>
        <p:spPr>
          <a:xfrm>
            <a:off x="586296" y="891371"/>
            <a:ext cx="11238987" cy="307777"/>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基于自身优势医疗资源及数字化平台，为用户提供全病程闭环解决方案和“医、药、健、保”融合的一站式健康管理服务</a:t>
            </a:r>
            <a:endParaRPr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6" name="图片 5" descr="复星logo-反白-01"/>
          <p:cNvPicPr>
            <a:picLocks noChangeAspect="1"/>
          </p:cNvPicPr>
          <p:nvPr/>
        </p:nvPicPr>
        <p:blipFill>
          <a:blip r:embed="rId8"/>
          <a:stretch>
            <a:fillRect/>
          </a:stretch>
        </p:blipFill>
        <p:spPr>
          <a:xfrm>
            <a:off x="10302240" y="255905"/>
            <a:ext cx="1664970" cy="4756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中期业绩发布会/PPT刷新/四大板块BG/快乐2.jpg快乐2"/>
          <p:cNvPicPr>
            <a:picLocks noChangeAspect="1"/>
          </p:cNvPicPr>
          <p:nvPr/>
        </p:nvPicPr>
        <p:blipFill>
          <a:blip r:embed="rId1"/>
          <a:srcRect/>
          <a:stretch>
            <a:fillRect/>
          </a:stretch>
        </p:blipFill>
        <p:spPr>
          <a:xfrm>
            <a:off x="0" y="0"/>
            <a:ext cx="12192000" cy="6858000"/>
          </a:xfrm>
          <a:prstGeom prst="rect">
            <a:avLst/>
          </a:prstGeom>
        </p:spPr>
      </p:pic>
      <p:sp>
        <p:nvSpPr>
          <p:cNvPr id="2" name="矩形 1"/>
          <p:cNvSpPr/>
          <p:nvPr/>
        </p:nvSpPr>
        <p:spPr>
          <a:xfrm rot="10800000">
            <a:off x="1654627" y="0"/>
            <a:ext cx="10537371" cy="6858000"/>
          </a:xfrm>
          <a:prstGeom prst="rect">
            <a:avLst/>
          </a:prstGeom>
          <a:gradFill flip="none" rotWithShape="1">
            <a:gsLst>
              <a:gs pos="0">
                <a:srgbClr val="FFC000">
                  <a:alpha val="0"/>
                </a:srgbClr>
              </a:gs>
              <a:gs pos="100000">
                <a:srgbClr val="FF9A00">
                  <a:alpha val="7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363596" y="1867057"/>
            <a:ext cx="2683510" cy="1597660"/>
          </a:xfrm>
          <a:prstGeom prst="rect">
            <a:avLst/>
          </a:prstGeom>
          <a:noFill/>
        </p:spPr>
        <p:txBody>
          <a:bodyPr wrap="none" lIns="121917" tIns="60959" rIns="121917" bIns="60959"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1" lang="zh-CN" altLang="en-US" sz="9600" u="none" strike="noStrike" kern="1200" cap="none" spc="0" normalizeH="0" baseline="0" noProof="0" dirty="0">
                <a:ln>
                  <a:noFill/>
                </a:ln>
                <a:solidFill>
                  <a:schemeClr val="bg1"/>
                </a:solidFill>
                <a:effectLst>
                  <a:outerShdw blurRad="63500" sx="102000" sy="102000" algn="ctr" rotWithShape="0">
                    <a:srgbClr val="FFC000">
                      <a:alpha val="4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rPr>
              <a:t>快乐</a:t>
            </a:r>
            <a:endParaRPr kumimoji="1" lang="zh-CN" altLang="en-US" sz="9600" u="none" strike="noStrike" kern="1200" cap="none" spc="0" normalizeH="0" baseline="0" noProof="0" dirty="0">
              <a:ln>
                <a:noFill/>
              </a:ln>
              <a:solidFill>
                <a:schemeClr val="bg1"/>
              </a:solidFill>
              <a:effectLst>
                <a:outerShdw blurRad="63500" sx="102000" sy="102000" algn="ctr" rotWithShape="0">
                  <a:srgbClr val="FFC000">
                    <a:alpha val="4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endParaRPr>
          </a:p>
        </p:txBody>
      </p:sp>
      <p:sp>
        <p:nvSpPr>
          <p:cNvPr id="7" name="文本框 6"/>
          <p:cNvSpPr txBox="1"/>
          <p:nvPr/>
        </p:nvSpPr>
        <p:spPr>
          <a:xfrm>
            <a:off x="5768119" y="5996228"/>
            <a:ext cx="6258883" cy="861772"/>
          </a:xfrm>
          <a:prstGeom prst="rect">
            <a:avLst/>
          </a:prstGeom>
          <a:noFill/>
        </p:spPr>
        <p:txBody>
          <a:bodyPr wrap="square" lIns="121917" tIns="60959" rIns="121917" bIns="60959" rtlCol="0">
            <a:spAutoFit/>
          </a:bodyPr>
          <a:lstStyle/>
          <a:p>
            <a:pPr algn="r" defTabSz="913765">
              <a:defRPr/>
            </a:pPr>
            <a:r>
              <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rPr>
              <a:t>HAPPINESS</a:t>
            </a:r>
            <a:endPar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endParaRPr>
          </a:p>
        </p:txBody>
      </p:sp>
      <p:sp>
        <p:nvSpPr>
          <p:cNvPr id="8" name="文本框 7"/>
          <p:cNvSpPr txBox="1"/>
          <p:nvPr/>
        </p:nvSpPr>
        <p:spPr>
          <a:xfrm>
            <a:off x="3146820" y="4408492"/>
            <a:ext cx="8860645"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rPr>
              <a:t>精耕家庭客户群体，聚焦内容、模式、 产品</a:t>
            </a:r>
            <a:endPar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endParaRPr>
          </a:p>
        </p:txBody>
      </p:sp>
      <p:sp>
        <p:nvSpPr>
          <p:cNvPr id="16" name="文本框 15"/>
          <p:cNvSpPr txBox="1"/>
          <p:nvPr/>
        </p:nvSpPr>
        <p:spPr>
          <a:xfrm>
            <a:off x="6731877" y="4911705"/>
            <a:ext cx="5263192"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rPr>
              <a:t>打通线上平台和线下场景</a:t>
            </a:r>
            <a:endPar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endParaRPr>
          </a:p>
        </p:txBody>
      </p:sp>
      <p:pic>
        <p:nvPicPr>
          <p:cNvPr id="10" name="图形 9"/>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2314375" y="1215401"/>
            <a:ext cx="651565" cy="651565"/>
          </a:xfrm>
          <a:prstGeom prst="rect">
            <a:avLst/>
          </a:prstGeom>
        </p:spPr>
      </p:pic>
      <p:sp>
        <p:nvSpPr>
          <p:cNvPr id="11" name="椭圆 10"/>
          <p:cNvSpPr/>
          <p:nvPr/>
        </p:nvSpPr>
        <p:spPr>
          <a:xfrm rot="19943646">
            <a:off x="-94244" y="1343090"/>
            <a:ext cx="5791200" cy="2432043"/>
          </a:xfrm>
          <a:prstGeom prst="ellipse">
            <a:avLst/>
          </a:prstGeom>
          <a:noFill/>
          <a:ln w="28575">
            <a:gradFill>
              <a:gsLst>
                <a:gs pos="8000">
                  <a:schemeClr val="bg1">
                    <a:alpha val="0"/>
                  </a:schemeClr>
                </a:gs>
                <a:gs pos="100000">
                  <a:srgbClr val="FF9A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bg1"/>
              </a:gs>
              <a:gs pos="47000">
                <a:srgbClr val="FFC000"/>
              </a:gs>
              <a:gs pos="100000">
                <a:schemeClr val="accent2">
                  <a:lumMod val="7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快乐/豫园/202308豫园股份及各品牌资料收集包/文商2023上半年美图合集/照片/夏日游园会/WLR59917.JPGWLR59917"/>
          <p:cNvPicPr>
            <a:picLocks noChangeAspect="1"/>
          </p:cNvPicPr>
          <p:nvPr/>
        </p:nvPicPr>
        <p:blipFill>
          <a:blip r:embed="rId1"/>
          <a:srcRect/>
          <a:stretch>
            <a:fillRect/>
          </a:stretch>
        </p:blipFill>
        <p:spPr>
          <a:xfrm>
            <a:off x="0" y="0"/>
            <a:ext cx="12186920" cy="6858000"/>
          </a:xfrm>
          <a:prstGeom prst="rect">
            <a:avLst/>
          </a:prstGeom>
        </p:spPr>
      </p:pic>
      <p:sp>
        <p:nvSpPr>
          <p:cNvPr id="48" name="矩形 4"/>
          <p:cNvSpPr/>
          <p:nvPr/>
        </p:nvSpPr>
        <p:spPr>
          <a:xfrm>
            <a:off x="0" y="0"/>
            <a:ext cx="12169775" cy="6857999"/>
          </a:xfrm>
          <a:prstGeom prst="rect">
            <a:avLst/>
          </a:prstGeom>
          <a:gradFill flip="none" rotWithShape="1">
            <a:gsLst>
              <a:gs pos="0">
                <a:srgbClr val="FF9A00">
                  <a:alpha val="13000"/>
                </a:srgbClr>
              </a:gs>
              <a:gs pos="100000">
                <a:srgbClr val="FF9A00">
                  <a:alpha val="89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27" name="Title 1"/>
          <p:cNvSpPr txBox="1"/>
          <p:nvPr/>
        </p:nvSpPr>
        <p:spPr>
          <a:xfrm>
            <a:off x="654946" y="219244"/>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rPr>
              <a:t>豫园股份</a:t>
            </a:r>
            <a:endPar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文本框 76"/>
          <p:cNvSpPr txBox="1"/>
          <p:nvPr/>
        </p:nvSpPr>
        <p:spPr>
          <a:xfrm>
            <a:off x="461198" y="862308"/>
            <a:ext cx="11228933" cy="307777"/>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复星快乐板块的旗舰平台之一，以东方生活美学为抓手，与世界共通共情，为全球家庭智造快乐生活</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03" name="圆角矩形 702"/>
          <p:cNvSpPr/>
          <p:nvPr/>
        </p:nvSpPr>
        <p:spPr>
          <a:xfrm>
            <a:off x="206914" y="1392043"/>
            <a:ext cx="1872332" cy="4834586"/>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思源黑体 CN Normal" panose="020B0400000000000000" pitchFamily="34" charset="-128"/>
              <a:ea typeface="思源黑体 CN Normal" panose="020B0400000000000000" pitchFamily="34" charset="-128"/>
            </a:endParaRPr>
          </a:p>
        </p:txBody>
      </p:sp>
      <p:sp>
        <p:nvSpPr>
          <p:cNvPr id="109" name="圆角矩形 108"/>
          <p:cNvSpPr/>
          <p:nvPr/>
        </p:nvSpPr>
        <p:spPr>
          <a:xfrm>
            <a:off x="2173752" y="1392043"/>
            <a:ext cx="1872332" cy="4834586"/>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110" name="圆角矩形 109"/>
          <p:cNvSpPr/>
          <p:nvPr/>
        </p:nvSpPr>
        <p:spPr>
          <a:xfrm>
            <a:off x="4132971" y="1392043"/>
            <a:ext cx="1872332" cy="4834586"/>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111" name="圆角矩形 110"/>
          <p:cNvSpPr/>
          <p:nvPr/>
        </p:nvSpPr>
        <p:spPr>
          <a:xfrm>
            <a:off x="6096000" y="1392043"/>
            <a:ext cx="1872332" cy="4834586"/>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112" name="圆角矩形 111"/>
          <p:cNvSpPr/>
          <p:nvPr/>
        </p:nvSpPr>
        <p:spPr>
          <a:xfrm>
            <a:off x="8059029" y="1392043"/>
            <a:ext cx="1872332" cy="4834586"/>
          </a:xfrm>
          <a:prstGeom prst="roundRect">
            <a:avLst>
              <a:gd name="adj" fmla="val 6141"/>
            </a:avLst>
          </a:prstGeom>
          <a:gradFill flip="none" rotWithShape="1">
            <a:gsLst>
              <a:gs pos="59000">
                <a:srgbClr val="F7F7F7">
                  <a:alpha val="69000"/>
                </a:srgbClr>
              </a:gs>
              <a:gs pos="100000">
                <a:schemeClr val="bg1">
                  <a:lumMod val="95000"/>
                  <a:alpha val="20000"/>
                </a:schemeClr>
              </a:gs>
              <a:gs pos="0">
                <a:schemeClr val="bg1">
                  <a:alpha val="92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思源黑体 CN Normal" panose="020B0400000000000000" pitchFamily="34" charset="-128"/>
              <a:ea typeface="思源黑体 CN Normal" panose="020B0400000000000000" pitchFamily="34" charset="-128"/>
            </a:endParaRPr>
          </a:p>
        </p:txBody>
      </p:sp>
      <p:sp>
        <p:nvSpPr>
          <p:cNvPr id="9" name="圆角矩形 8"/>
          <p:cNvSpPr/>
          <p:nvPr/>
        </p:nvSpPr>
        <p:spPr>
          <a:xfrm>
            <a:off x="10059431" y="1392043"/>
            <a:ext cx="1872332" cy="4834586"/>
          </a:xfrm>
          <a:prstGeom prst="roundRect">
            <a:avLst>
              <a:gd name="adj" fmla="val 6141"/>
            </a:avLst>
          </a:prstGeom>
          <a:gradFill flip="none" rotWithShape="1">
            <a:gsLst>
              <a:gs pos="59000">
                <a:srgbClr val="F7F7F7">
                  <a:alpha val="69000"/>
                </a:srgbClr>
              </a:gs>
              <a:gs pos="100000">
                <a:schemeClr val="bg1">
                  <a:lumMod val="95000"/>
                  <a:alpha val="20000"/>
                </a:schemeClr>
              </a:gs>
              <a:gs pos="0">
                <a:schemeClr val="bg1">
                  <a:alpha val="92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思源黑体 CN Normal" panose="020B0400000000000000" pitchFamily="34" charset="-128"/>
              <a:ea typeface="思源黑体 CN Normal" panose="020B0400000000000000" pitchFamily="34" charset="-128"/>
            </a:endParaRPr>
          </a:p>
        </p:txBody>
      </p:sp>
      <p:sp>
        <p:nvSpPr>
          <p:cNvPr id="122" name="文本框 30"/>
          <p:cNvSpPr txBox="1"/>
          <p:nvPr/>
        </p:nvSpPr>
        <p:spPr>
          <a:xfrm>
            <a:off x="2485156" y="1584543"/>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珠宝时尚</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sp>
        <p:nvSpPr>
          <p:cNvPr id="124" name="文本框 30"/>
          <p:cNvSpPr txBox="1"/>
          <p:nvPr/>
        </p:nvSpPr>
        <p:spPr>
          <a:xfrm>
            <a:off x="4445070" y="1584543"/>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文化饮食</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sp>
        <p:nvSpPr>
          <p:cNvPr id="131" name="文本框 30"/>
          <p:cNvSpPr txBox="1"/>
          <p:nvPr/>
        </p:nvSpPr>
        <p:spPr>
          <a:xfrm>
            <a:off x="6393258" y="1598148"/>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酒    业</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sp>
        <p:nvSpPr>
          <p:cNvPr id="135" name="文本框 30"/>
          <p:cNvSpPr txBox="1"/>
          <p:nvPr/>
        </p:nvSpPr>
        <p:spPr>
          <a:xfrm>
            <a:off x="8376832" y="1584543"/>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国民腕表</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pic>
        <p:nvPicPr>
          <p:cNvPr id="136" name="图片 135" descr="形状&#10;&#10;低可信度描述已自动生成"/>
          <p:cNvPicPr>
            <a:picLocks noChangeAspect="1"/>
          </p:cNvPicPr>
          <p:nvPr/>
        </p:nvPicPr>
        <p:blipFill>
          <a:blip r:embed="rId2" cstate="email"/>
          <a:stretch>
            <a:fillRect/>
          </a:stretch>
        </p:blipFill>
        <p:spPr>
          <a:xfrm>
            <a:off x="8452674" y="3391566"/>
            <a:ext cx="1066800" cy="1066800"/>
          </a:xfrm>
          <a:prstGeom prst="rect">
            <a:avLst/>
          </a:prstGeom>
        </p:spPr>
      </p:pic>
      <p:sp>
        <p:nvSpPr>
          <p:cNvPr id="139" name="文本框 30"/>
          <p:cNvSpPr txBox="1"/>
          <p:nvPr/>
        </p:nvSpPr>
        <p:spPr>
          <a:xfrm>
            <a:off x="10404755" y="1584543"/>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美丽健康</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sp>
        <p:nvSpPr>
          <p:cNvPr id="42" name="文本框 41"/>
          <p:cNvSpPr txBox="1"/>
          <p:nvPr/>
        </p:nvSpPr>
        <p:spPr>
          <a:xfrm>
            <a:off x="2170604" y="4873037"/>
            <a:ext cx="1828643" cy="1015663"/>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门店持续高速拓展，达</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4917</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家</a:t>
            </a: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老庙古韵金</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2023</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年上半年销售突破</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50</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亿元</a:t>
            </a:r>
            <a:endPar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p:txBody>
      </p:sp>
      <p:sp>
        <p:nvSpPr>
          <p:cNvPr id="44" name="文本框 43"/>
          <p:cNvSpPr txBox="1"/>
          <p:nvPr/>
        </p:nvSpPr>
        <p:spPr>
          <a:xfrm>
            <a:off x="6079092" y="4871348"/>
            <a:ext cx="1834959" cy="1015663"/>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舍得酒业坚持“老酒、多品牌矩阵、年轻化、国际化”战略</a:t>
            </a: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出口</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25</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个国家和地区</a:t>
            </a:r>
            <a:endPar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5" name="文本框 44"/>
          <p:cNvSpPr txBox="1"/>
          <p:nvPr/>
        </p:nvSpPr>
        <p:spPr>
          <a:xfrm>
            <a:off x="8230505" y="4874036"/>
            <a:ext cx="1567132" cy="461665"/>
          </a:xfrm>
          <a:prstGeom prst="rect">
            <a:avLst/>
          </a:prstGeom>
          <a:noFill/>
        </p:spPr>
        <p:txBody>
          <a:bodyPr wrap="square">
            <a:spAutoFit/>
          </a:bodyPr>
          <a:lstStyle/>
          <a:p>
            <a:pPr algn="ct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两块中国表</a:t>
            </a: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a:p>
            <a:pPr algn="ct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一颗中国芯</a:t>
            </a:r>
            <a:endPar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6" name="文本框 45"/>
          <p:cNvSpPr txBox="1"/>
          <p:nvPr/>
        </p:nvSpPr>
        <p:spPr>
          <a:xfrm>
            <a:off x="10163354" y="4872308"/>
            <a:ext cx="1630700" cy="1015663"/>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240</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年老字号童涵春堂传承经典</a:t>
            </a: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全球化大品牌再造未来</a:t>
            </a:r>
            <a:endPar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8" name="图片 7"/>
          <p:cNvPicPr>
            <a:picLocks noChangeAspect="1"/>
          </p:cNvPicPr>
          <p:nvPr/>
        </p:nvPicPr>
        <p:blipFill>
          <a:blip r:embed="rId3" cstate="email"/>
          <a:stretch>
            <a:fillRect/>
          </a:stretch>
        </p:blipFill>
        <p:spPr>
          <a:xfrm>
            <a:off x="5990370" y="2745524"/>
            <a:ext cx="2116882" cy="646321"/>
          </a:xfrm>
          <a:prstGeom prst="rect">
            <a:avLst/>
          </a:prstGeom>
        </p:spPr>
      </p:pic>
      <p:sp>
        <p:nvSpPr>
          <p:cNvPr id="47" name="文本框 46"/>
          <p:cNvSpPr txBox="1"/>
          <p:nvPr/>
        </p:nvSpPr>
        <p:spPr>
          <a:xfrm>
            <a:off x="4158938" y="4885136"/>
            <a:ext cx="1793854" cy="830997"/>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餐饮</a:t>
            </a:r>
            <a:r>
              <a:rPr lang="zh-CN" altLang="en-US"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连锁化加速</a:t>
            </a:r>
            <a:endParaRPr lang="en-US" altLang="zh-CN"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en-US" altLang="zh-CN"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松鹤楼面馆全国门店超</a:t>
            </a:r>
            <a:r>
              <a:rPr lang="en-US" altLang="zh-CN"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180</a:t>
            </a:r>
            <a:r>
              <a:rPr lang="zh-CN" altLang="en-US"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rPr>
              <a:t>家</a:t>
            </a:r>
            <a:endParaRPr lang="zh-CN" altLang="en-US" sz="1200" b="1"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endParaRPr>
          </a:p>
        </p:txBody>
      </p:sp>
      <p:sp>
        <p:nvSpPr>
          <p:cNvPr id="11" name="文本框 30"/>
          <p:cNvSpPr txBox="1"/>
          <p:nvPr/>
        </p:nvSpPr>
        <p:spPr>
          <a:xfrm>
            <a:off x="545145" y="1584543"/>
            <a:ext cx="1224000" cy="3670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rPr>
              <a:t>豫园灯会</a:t>
            </a:r>
            <a:endParaRPr lang="zh-CN" altLang="en-US" sz="1800" dirty="0">
              <a:solidFill>
                <a:srgbClr val="FF9A00"/>
              </a:solidFill>
              <a:latin typeface="思源黑体 CN Medium" panose="020B0600000000000000" pitchFamily="34" charset="-128"/>
              <a:ea typeface="思源黑体 CN Medium" panose="020B0600000000000000" pitchFamily="34" charset="-128"/>
              <a:cs typeface="Arial" panose="020B0604020202020204" pitchFamily="34" charset="0"/>
            </a:endParaRPr>
          </a:p>
        </p:txBody>
      </p:sp>
      <p:sp>
        <p:nvSpPr>
          <p:cNvPr id="12" name="文本框 11"/>
          <p:cNvSpPr txBox="1"/>
          <p:nvPr/>
        </p:nvSpPr>
        <p:spPr>
          <a:xfrm>
            <a:off x="197755" y="4873037"/>
            <a:ext cx="1955704" cy="1200329"/>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以</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山海经</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为蓝本，吸引超</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400</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万人次观灯</a:t>
            </a: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a:p>
            <a:pPr marL="171450" indent="-171450">
              <a:buFont typeface="Arial" panose="020B0604020202020204" pitchFamily="34" charset="0"/>
              <a:buChar cha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第</a:t>
            </a:r>
            <a:r>
              <a:rPr lang="en-US" altLang="zh-CN"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29</a:t>
            </a:r>
            <a:r>
              <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rPr>
              <a:t>届豫园灯会首次走出国门，在法国巴黎与中国上海联动亮灯</a:t>
            </a:r>
            <a:endParaRPr lang="zh-CN" altLang="en-US" sz="1200" dirty="0">
              <a:solidFill>
                <a:schemeClr val="bg1"/>
              </a:solidFill>
              <a:effectLst>
                <a:outerShdw blurRad="50800" dist="38100" dir="2700000" algn="tl" rotWithShape="0">
                  <a:prstClr val="black">
                    <a:alpha val="40000"/>
                  </a:prstClr>
                </a:outerShdw>
              </a:effectLst>
              <a:latin typeface="思源黑体 CN Light" panose="020B0300000000000000" pitchFamily="34" charset="-128"/>
              <a:ea typeface="思源黑体 CN Light" panose="020B0300000000000000" pitchFamily="34" charset="-128"/>
            </a:endParaRPr>
          </a:p>
        </p:txBody>
      </p:sp>
      <p:pic>
        <p:nvPicPr>
          <p:cNvPr id="4" name="图片 3" descr="山海奇最终月亮动物完整版LOGO"/>
          <p:cNvPicPr>
            <a:picLocks noChangeAspect="1"/>
          </p:cNvPicPr>
          <p:nvPr/>
        </p:nvPicPr>
        <p:blipFill>
          <a:blip r:embed="rId4"/>
          <a:stretch>
            <a:fillRect/>
          </a:stretch>
        </p:blipFill>
        <p:spPr>
          <a:xfrm>
            <a:off x="461198" y="2745771"/>
            <a:ext cx="1350560" cy="1562400"/>
          </a:xfrm>
          <a:prstGeom prst="rect">
            <a:avLst/>
          </a:prstGeom>
        </p:spPr>
      </p:pic>
      <p:pic>
        <p:nvPicPr>
          <p:cNvPr id="6" name="图片 5" descr="松鹤楼面馆LOGO的PNG格式"/>
          <p:cNvPicPr>
            <a:picLocks noChangeAspect="1"/>
          </p:cNvPicPr>
          <p:nvPr/>
        </p:nvPicPr>
        <p:blipFill>
          <a:blip r:embed="rId5"/>
          <a:stretch>
            <a:fillRect/>
          </a:stretch>
        </p:blipFill>
        <p:spPr>
          <a:xfrm>
            <a:off x="5195124" y="4155471"/>
            <a:ext cx="617855" cy="617855"/>
          </a:xfrm>
          <a:prstGeom prst="rect">
            <a:avLst/>
          </a:prstGeom>
        </p:spPr>
      </p:pic>
      <p:pic>
        <p:nvPicPr>
          <p:cNvPr id="13" name="图片 12" descr="松鹤楼LOGO的PNG格式"/>
          <p:cNvPicPr>
            <a:picLocks noChangeAspect="1"/>
          </p:cNvPicPr>
          <p:nvPr/>
        </p:nvPicPr>
        <p:blipFill>
          <a:blip r:embed="rId6"/>
          <a:stretch>
            <a:fillRect/>
          </a:stretch>
        </p:blipFill>
        <p:spPr>
          <a:xfrm>
            <a:off x="4278819" y="4178331"/>
            <a:ext cx="730885" cy="414655"/>
          </a:xfrm>
          <a:prstGeom prst="rect">
            <a:avLst/>
          </a:prstGeom>
        </p:spPr>
      </p:pic>
      <p:pic>
        <p:nvPicPr>
          <p:cNvPr id="15" name="图片 14" descr="老饭店logo_画板 1"/>
          <p:cNvPicPr>
            <a:picLocks noChangeAspect="1"/>
          </p:cNvPicPr>
          <p:nvPr/>
        </p:nvPicPr>
        <p:blipFill>
          <a:blip r:embed="rId7"/>
          <a:srcRect/>
          <a:stretch>
            <a:fillRect/>
          </a:stretch>
        </p:blipFill>
        <p:spPr>
          <a:xfrm>
            <a:off x="4111179" y="3279171"/>
            <a:ext cx="1066165" cy="569595"/>
          </a:xfrm>
          <a:prstGeom prst="rect">
            <a:avLst/>
          </a:prstGeom>
        </p:spPr>
      </p:pic>
      <p:pic>
        <p:nvPicPr>
          <p:cNvPr id="17" name="图片 16" descr="松月楼logo_定_画板 1 副本 3"/>
          <p:cNvPicPr>
            <a:picLocks noChangeAspect="1"/>
          </p:cNvPicPr>
          <p:nvPr/>
        </p:nvPicPr>
        <p:blipFill>
          <a:blip r:embed="rId8"/>
          <a:stretch>
            <a:fillRect/>
          </a:stretch>
        </p:blipFill>
        <p:spPr>
          <a:xfrm>
            <a:off x="5009704" y="3079781"/>
            <a:ext cx="988060" cy="988060"/>
          </a:xfrm>
          <a:prstGeom prst="rect">
            <a:avLst/>
          </a:prstGeom>
        </p:spPr>
      </p:pic>
      <p:pic>
        <p:nvPicPr>
          <p:cNvPr id="18" name="图片 17" descr="绿波廊_画板 1"/>
          <p:cNvPicPr>
            <a:picLocks noChangeAspect="1"/>
          </p:cNvPicPr>
          <p:nvPr/>
        </p:nvPicPr>
        <p:blipFill>
          <a:blip r:embed="rId9"/>
          <a:stretch>
            <a:fillRect/>
          </a:stretch>
        </p:blipFill>
        <p:spPr>
          <a:xfrm>
            <a:off x="4145469" y="2215546"/>
            <a:ext cx="864235" cy="864235"/>
          </a:xfrm>
          <a:prstGeom prst="rect">
            <a:avLst/>
          </a:prstGeom>
        </p:spPr>
      </p:pic>
      <p:pic>
        <p:nvPicPr>
          <p:cNvPr id="19" name="图片 18" descr="南翔馒头店- logo_画板 1"/>
          <p:cNvPicPr>
            <a:picLocks noChangeAspect="1"/>
          </p:cNvPicPr>
          <p:nvPr/>
        </p:nvPicPr>
        <p:blipFill>
          <a:blip r:embed="rId10"/>
          <a:stretch>
            <a:fillRect/>
          </a:stretch>
        </p:blipFill>
        <p:spPr>
          <a:xfrm>
            <a:off x="4970969" y="2232056"/>
            <a:ext cx="1065530" cy="993140"/>
          </a:xfrm>
          <a:prstGeom prst="rect">
            <a:avLst/>
          </a:prstGeom>
        </p:spPr>
      </p:pic>
      <p:pic>
        <p:nvPicPr>
          <p:cNvPr id="20" name="图片 19" descr="海鸥表logo品牌色"/>
          <p:cNvPicPr>
            <a:picLocks noChangeAspect="1"/>
          </p:cNvPicPr>
          <p:nvPr/>
        </p:nvPicPr>
        <p:blipFill>
          <a:blip r:embed="rId11"/>
          <a:stretch>
            <a:fillRect/>
          </a:stretch>
        </p:blipFill>
        <p:spPr>
          <a:xfrm>
            <a:off x="8215184" y="2103151"/>
            <a:ext cx="1545590" cy="1288415"/>
          </a:xfrm>
          <a:prstGeom prst="rect">
            <a:avLst/>
          </a:prstGeom>
        </p:spPr>
      </p:pic>
      <p:pic>
        <p:nvPicPr>
          <p:cNvPr id="22" name="图片 21" descr="logo_03"/>
          <p:cNvPicPr>
            <a:picLocks noChangeAspect="1"/>
          </p:cNvPicPr>
          <p:nvPr/>
        </p:nvPicPr>
        <p:blipFill>
          <a:blip r:embed="rId12"/>
          <a:srcRect/>
          <a:stretch>
            <a:fillRect/>
          </a:stretch>
        </p:blipFill>
        <p:spPr>
          <a:xfrm>
            <a:off x="10441494" y="2486056"/>
            <a:ext cx="1179830" cy="485140"/>
          </a:xfrm>
          <a:prstGeom prst="rect">
            <a:avLst/>
          </a:prstGeom>
        </p:spPr>
      </p:pic>
      <p:pic>
        <p:nvPicPr>
          <p:cNvPr id="24" name="图片 23" descr="AHAVA-logo"/>
          <p:cNvPicPr>
            <a:picLocks noChangeAspect="1"/>
          </p:cNvPicPr>
          <p:nvPr/>
        </p:nvPicPr>
        <p:blipFill>
          <a:blip r:embed="rId13" cstate="print"/>
          <a:stretch>
            <a:fillRect/>
          </a:stretch>
        </p:blipFill>
        <p:spPr>
          <a:xfrm>
            <a:off x="10336084" y="3225196"/>
            <a:ext cx="1285240" cy="546100"/>
          </a:xfrm>
          <a:prstGeom prst="rect">
            <a:avLst/>
          </a:prstGeom>
        </p:spPr>
      </p:pic>
      <p:pic>
        <p:nvPicPr>
          <p:cNvPr id="25" name="图片 24" descr="WEI英文logo标准灰色"/>
          <p:cNvPicPr>
            <a:picLocks noChangeAspect="1"/>
          </p:cNvPicPr>
          <p:nvPr/>
        </p:nvPicPr>
        <p:blipFill>
          <a:blip r:embed="rId14"/>
          <a:stretch>
            <a:fillRect/>
          </a:stretch>
        </p:blipFill>
        <p:spPr>
          <a:xfrm>
            <a:off x="10681524" y="4155471"/>
            <a:ext cx="613410" cy="213360"/>
          </a:xfrm>
          <a:prstGeom prst="rect">
            <a:avLst/>
          </a:prstGeom>
        </p:spPr>
      </p:pic>
      <p:pic>
        <p:nvPicPr>
          <p:cNvPr id="28" name="图片 27" descr="老庙LOGO 规范版本-01"/>
          <p:cNvPicPr>
            <a:picLocks noChangeAspect="1"/>
          </p:cNvPicPr>
          <p:nvPr/>
        </p:nvPicPr>
        <p:blipFill>
          <a:blip r:embed="rId15"/>
          <a:srcRect/>
          <a:stretch>
            <a:fillRect/>
          </a:stretch>
        </p:blipFill>
        <p:spPr>
          <a:xfrm>
            <a:off x="2592859" y="2312202"/>
            <a:ext cx="999490" cy="546100"/>
          </a:xfrm>
          <a:prstGeom prst="rect">
            <a:avLst/>
          </a:prstGeom>
        </p:spPr>
      </p:pic>
      <p:pic>
        <p:nvPicPr>
          <p:cNvPr id="29" name="图片 28" descr="23290b148i3211b8a2fd8b25bbb0a1b3"/>
          <p:cNvPicPr>
            <a:picLocks noChangeAspect="1"/>
          </p:cNvPicPr>
          <p:nvPr/>
        </p:nvPicPr>
        <p:blipFill>
          <a:blip r:embed="rId16"/>
          <a:stretch>
            <a:fillRect/>
          </a:stretch>
        </p:blipFill>
        <p:spPr>
          <a:xfrm>
            <a:off x="2644652" y="2841338"/>
            <a:ext cx="915670" cy="648335"/>
          </a:xfrm>
          <a:prstGeom prst="rect">
            <a:avLst/>
          </a:prstGeom>
        </p:spPr>
      </p:pic>
      <p:pic>
        <p:nvPicPr>
          <p:cNvPr id="30" name="图片 29" descr="亚一LOGO透明底"/>
          <p:cNvPicPr>
            <a:picLocks noChangeAspect="1"/>
          </p:cNvPicPr>
          <p:nvPr/>
        </p:nvPicPr>
        <p:blipFill>
          <a:blip r:embed="rId17"/>
          <a:stretch>
            <a:fillRect/>
          </a:stretch>
        </p:blipFill>
        <p:spPr>
          <a:xfrm>
            <a:off x="2597974" y="3489673"/>
            <a:ext cx="929640" cy="523240"/>
          </a:xfrm>
          <a:prstGeom prst="rect">
            <a:avLst/>
          </a:prstGeom>
        </p:spPr>
      </p:pic>
      <p:pic>
        <p:nvPicPr>
          <p:cNvPr id="32" name="图片 31" descr="LUSANT-LOGO-PNG"/>
          <p:cNvPicPr>
            <a:picLocks noChangeAspect="1"/>
          </p:cNvPicPr>
          <p:nvPr/>
        </p:nvPicPr>
        <p:blipFill>
          <a:blip r:embed="rId18"/>
          <a:stretch>
            <a:fillRect/>
          </a:stretch>
        </p:blipFill>
        <p:spPr>
          <a:xfrm>
            <a:off x="2697669" y="4223416"/>
            <a:ext cx="864235" cy="324485"/>
          </a:xfrm>
          <a:prstGeom prst="rect">
            <a:avLst/>
          </a:prstGeom>
        </p:spPr>
      </p:pic>
      <p:pic>
        <p:nvPicPr>
          <p:cNvPr id="2" name="图片 1" descr="夜郎古 logo-01"/>
          <p:cNvPicPr>
            <a:picLocks noChangeAspect="1"/>
          </p:cNvPicPr>
          <p:nvPr/>
        </p:nvPicPr>
        <p:blipFill>
          <a:blip r:embed="rId19"/>
          <a:stretch>
            <a:fillRect/>
          </a:stretch>
        </p:blipFill>
        <p:spPr>
          <a:xfrm>
            <a:off x="6252399" y="3599846"/>
            <a:ext cx="1545590" cy="467995"/>
          </a:xfrm>
          <a:prstGeom prst="rect">
            <a:avLst/>
          </a:prstGeom>
        </p:spPr>
      </p:pic>
      <p:pic>
        <p:nvPicPr>
          <p:cNvPr id="7" name="图片 6" descr="复星logo-反白-01"/>
          <p:cNvPicPr>
            <a:picLocks noChangeAspect="1"/>
          </p:cNvPicPr>
          <p:nvPr/>
        </p:nvPicPr>
        <p:blipFill>
          <a:blip r:embed="rId20"/>
          <a:stretch>
            <a:fillRect/>
          </a:stretch>
        </p:blipFill>
        <p:spPr>
          <a:xfrm>
            <a:off x="10302240" y="255905"/>
            <a:ext cx="1664970" cy="4756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Library/Mobile Documents/com~apple~CloudDocs/Desktop/中期业绩发布会/PPT刷新/BG2.jpgBG2"/>
          <p:cNvPicPr>
            <a:picLocks noChangeAspect="1"/>
          </p:cNvPicPr>
          <p:nvPr/>
        </p:nvPicPr>
        <p:blipFill>
          <a:blip r:embed="rId1"/>
          <a:srcRect/>
          <a:stretch>
            <a:fillRect/>
          </a:stretch>
        </p:blipFill>
        <p:spPr>
          <a:xfrm>
            <a:off x="0" y="0"/>
            <a:ext cx="12187555" cy="6858000"/>
          </a:xfrm>
          <a:prstGeom prst="rect">
            <a:avLst/>
          </a:prstGeom>
        </p:spPr>
      </p:pic>
      <p:sp>
        <p:nvSpPr>
          <p:cNvPr id="20" name="矩形 4"/>
          <p:cNvSpPr/>
          <p:nvPr/>
        </p:nvSpPr>
        <p:spPr>
          <a:xfrm>
            <a:off x="0" y="0"/>
            <a:ext cx="12141835" cy="6858000"/>
          </a:xfrm>
          <a:prstGeom prst="rect">
            <a:avLst/>
          </a:prstGeom>
          <a:gradFill flip="none" rotWithShape="1">
            <a:gsLst>
              <a:gs pos="19000">
                <a:srgbClr val="FF9A00">
                  <a:alpha val="0"/>
                </a:srgbClr>
              </a:gs>
              <a:gs pos="70000">
                <a:srgbClr val="FF9A00">
                  <a:alpha val="3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 name="矩形 1"/>
          <p:cNvSpPr/>
          <p:nvPr/>
        </p:nvSpPr>
        <p:spPr>
          <a:xfrm>
            <a:off x="0" y="-26500"/>
            <a:ext cx="12192000" cy="3455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4"/>
          <p:cNvSpPr/>
          <p:nvPr/>
        </p:nvSpPr>
        <p:spPr>
          <a:xfrm>
            <a:off x="654387" y="1701706"/>
            <a:ext cx="8281065" cy="924675"/>
          </a:xfrm>
          <a:prstGeom prst="rect">
            <a:avLst/>
          </a:prstGeom>
          <a:gradFill flip="none" rotWithShape="1">
            <a:gsLst>
              <a:gs pos="0">
                <a:srgbClr val="FF9A00">
                  <a:alpha val="0"/>
                </a:srgbClr>
              </a:gs>
              <a:gs pos="61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19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368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rPr>
              <a:t>复星旅文</a:t>
            </a:r>
            <a:endPar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2" name="矩形 4"/>
          <p:cNvSpPr/>
          <p:nvPr/>
        </p:nvSpPr>
        <p:spPr>
          <a:xfrm>
            <a:off x="654387" y="2619581"/>
            <a:ext cx="10158755" cy="1790985"/>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4" name="圆角矩形 58"/>
          <p:cNvSpPr txBox="1"/>
          <p:nvPr/>
        </p:nvSpPr>
        <p:spPr>
          <a:xfrm>
            <a:off x="875793" y="3334530"/>
            <a:ext cx="3424337" cy="815606"/>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全球六大洲运营近</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70</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家度假村</a:t>
            </a:r>
            <a:endPar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于2025年前，连同新开业及翻新，预期全年容量将较2022年增加逾20%</a:t>
            </a:r>
            <a:endPar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effectLst/>
                <a:latin typeface="思源黑体 CN Light" panose="020B0300000000000000" pitchFamily="34" charset="-128"/>
                <a:ea typeface="思源黑体 CN Light" panose="020B0300000000000000" pitchFamily="34" charset="-128"/>
              </a:rPr>
              <a:t>推出全新城市度假产品线“地中海</a:t>
            </a:r>
            <a:r>
              <a:rPr lang="en-US" altLang="zh-CN" sz="1100" dirty="0">
                <a:solidFill>
                  <a:schemeClr val="bg1"/>
                </a:solidFill>
                <a:effectLst/>
                <a:latin typeface="思源黑体 CN Light" panose="020B0300000000000000" pitchFamily="34" charset="-128"/>
                <a:ea typeface="思源黑体 CN Light" panose="020B0300000000000000" pitchFamily="34" charset="-128"/>
              </a:rPr>
              <a:t>·</a:t>
            </a:r>
            <a:r>
              <a:rPr lang="zh-CN" altLang="en-US" sz="1100" dirty="0">
                <a:solidFill>
                  <a:schemeClr val="bg1"/>
                </a:solidFill>
                <a:effectLst/>
                <a:latin typeface="思源黑体 CN Light" panose="020B0300000000000000" pitchFamily="34" charset="-128"/>
                <a:ea typeface="思源黑体 CN Light" panose="020B0300000000000000" pitchFamily="34" charset="-128"/>
              </a:rPr>
              <a:t>白日方舟”</a:t>
            </a:r>
            <a:endPar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5" name="圆角矩形 57"/>
          <p:cNvSpPr txBox="1"/>
          <p:nvPr/>
        </p:nvSpPr>
        <p:spPr>
          <a:xfrm>
            <a:off x="5222031" y="3334530"/>
            <a:ext cx="2573010" cy="646329"/>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三亚旅游</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3.0</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标杆</a:t>
            </a:r>
            <a:endPar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年上半年，三亚亚特兰蒂斯全面复苏且超越疫前水准，</a:t>
            </a:r>
            <a:r>
              <a:rPr lang="zh-CN"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营业额创新高</a:t>
            </a:r>
            <a:endParaRPr lang="zh-CN"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0" name="文本框 29"/>
          <p:cNvSpPr txBox="1"/>
          <p:nvPr/>
        </p:nvSpPr>
        <p:spPr>
          <a:xfrm>
            <a:off x="654387" y="863098"/>
            <a:ext cx="7904396" cy="523220"/>
          </a:xfrm>
          <a:prstGeom prst="rect">
            <a:avLst/>
          </a:prstGeom>
          <a:noFill/>
        </p:spPr>
        <p:txBody>
          <a:bodyPr wrap="square" rtlCol="0">
            <a:spAutoFit/>
          </a:bodyPr>
          <a:lstStyle/>
          <a:p>
            <a:pPr algn="l"/>
            <a:r>
              <a:rPr lang="zh-CN" altLang="en-US"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作为快乐板块的旗舰平台，复星旅文是全球领先的综合性旅游休闲度假集团，正在着力打造“度假让生活更美好</a:t>
            </a:r>
            <a:r>
              <a:rPr lang="en-GB" altLang="zh-CN"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a:t>
            </a:r>
            <a:r>
              <a:rPr lang="zh-CN" altLang="en-US"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的全新方式，将日益多样化的旅游和休闲概念融入每天的生活</a:t>
            </a:r>
            <a:endParaRPr lang="en-US" altLang="zh-CN"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1" name="圆角矩形 58"/>
          <p:cNvSpPr txBox="1"/>
          <p:nvPr/>
        </p:nvSpPr>
        <p:spPr>
          <a:xfrm>
            <a:off x="875793" y="2773153"/>
            <a:ext cx="3424337" cy="307775"/>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法国精致“一价全包”度假的全球领导者</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3" name="圆角矩形 58"/>
          <p:cNvSpPr txBox="1"/>
          <p:nvPr/>
        </p:nvSpPr>
        <p:spPr>
          <a:xfrm>
            <a:off x="5222031" y="2771983"/>
            <a:ext cx="3238285" cy="307775"/>
          </a:xfrm>
          <a:prstGeom prst="rect">
            <a:avLst/>
          </a:prstGeom>
          <a:noFill/>
          <a:ln w="12700" cap="flat">
            <a:noFill/>
            <a:miter lim="400000"/>
          </a:ln>
          <a:effectLst/>
        </p:spPr>
        <p:txBody>
          <a:bodyPr wrap="square" lIns="45719" tIns="45719" rIns="45719" bIns="45719" numCol="1" anchor="ctr">
            <a:spAutoFit/>
          </a:bodyPr>
          <a:lstStyle>
            <a:defPPr>
              <a:defRPr lang="zh-CN"/>
            </a:defPPr>
            <a:lvl1pPr algn="ctr">
              <a:defRPr sz="1400" b="1">
                <a:solidFill>
                  <a:schemeClr val="bg1"/>
                </a:solidFill>
                <a:latin typeface="Politica" panose="02000503000000000000" pitchFamily="2" charset="0"/>
                <a:ea typeface="HYQIHEIX1-45W EXTRALIGHT" panose="00020600040101010101" pitchFamily="18" charset="-122"/>
                <a:cs typeface="Arial" panose="020B0604020202020204" pitchFamily="34" charset="0"/>
              </a:defRPr>
            </a:lvl1pPr>
          </a:lstStyle>
          <a:p>
            <a:pPr algn="l"/>
            <a:r>
              <a:rPr lang="zh-CN" altLang="en-US" b="0" dirty="0">
                <a:latin typeface="思源黑体 CN Normal" panose="020B0400000000000000" pitchFamily="34" charset="-128"/>
                <a:ea typeface="思源黑体 CN Normal" panose="020B0400000000000000" pitchFamily="34" charset="-128"/>
              </a:rPr>
              <a:t>一站式海洋主题的综合度假目的地</a:t>
            </a:r>
            <a:endParaRPr b="0" dirty="0">
              <a:latin typeface="思源黑体 CN Normal" panose="020B0400000000000000" pitchFamily="34" charset="-128"/>
              <a:ea typeface="思源黑体 CN Normal" panose="020B0400000000000000" pitchFamily="34" charset="-128"/>
            </a:endParaRPr>
          </a:p>
        </p:txBody>
      </p:sp>
      <p:pic>
        <p:nvPicPr>
          <p:cNvPr id="4" name="图片 3" descr="single"/>
          <p:cNvPicPr>
            <a:picLocks noChangeAspect="1"/>
          </p:cNvPicPr>
          <p:nvPr/>
        </p:nvPicPr>
        <p:blipFill>
          <a:blip r:embed="rId2"/>
          <a:stretch>
            <a:fillRect/>
          </a:stretch>
        </p:blipFill>
        <p:spPr>
          <a:xfrm>
            <a:off x="759840" y="1826859"/>
            <a:ext cx="1685925" cy="685165"/>
          </a:xfrm>
          <a:prstGeom prst="rect">
            <a:avLst/>
          </a:prstGeom>
        </p:spPr>
      </p:pic>
      <p:pic>
        <p:nvPicPr>
          <p:cNvPr id="5" name="图片 4" descr="亚特logo new"/>
          <p:cNvPicPr>
            <a:picLocks noChangeAspect="1"/>
          </p:cNvPicPr>
          <p:nvPr/>
        </p:nvPicPr>
        <p:blipFill>
          <a:blip r:embed="rId3"/>
          <a:stretch>
            <a:fillRect/>
          </a:stretch>
        </p:blipFill>
        <p:spPr>
          <a:xfrm>
            <a:off x="5323565" y="1876570"/>
            <a:ext cx="907415" cy="570865"/>
          </a:xfrm>
          <a:prstGeom prst="rect">
            <a:avLst/>
          </a:prstGeom>
        </p:spPr>
      </p:pic>
      <p:pic>
        <p:nvPicPr>
          <p:cNvPr id="3" name="图片 2"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一群穿着西装笔挺的男子与配字&#10;&#10;中度可信度描述已自动生成"/>
          <p:cNvPicPr>
            <a:picLocks noChangeAspect="1"/>
          </p:cNvPicPr>
          <p:nvPr/>
        </p:nvPicPr>
        <p:blipFill>
          <a:blip r:embed="rId1"/>
          <a:stretch>
            <a:fillRect/>
          </a:stretch>
        </p:blipFill>
        <p:spPr>
          <a:xfrm>
            <a:off x="0" y="0"/>
            <a:ext cx="12192000" cy="6858000"/>
          </a:xfrm>
          <a:prstGeom prst="rect">
            <a:avLst/>
          </a:prstGeom>
        </p:spPr>
      </p:pic>
      <p:sp>
        <p:nvSpPr>
          <p:cNvPr id="52" name="矩形 4"/>
          <p:cNvSpPr/>
          <p:nvPr/>
        </p:nvSpPr>
        <p:spPr>
          <a:xfrm>
            <a:off x="-20320" y="1"/>
            <a:ext cx="12212320" cy="6875780"/>
          </a:xfrm>
          <a:prstGeom prst="rect">
            <a:avLst/>
          </a:prstGeom>
          <a:gradFill flip="none" rotWithShape="1">
            <a:gsLst>
              <a:gs pos="0">
                <a:srgbClr val="FF9A00">
                  <a:alpha val="21000"/>
                </a:srgbClr>
              </a:gs>
              <a:gs pos="100000">
                <a:srgbClr val="FF9A00">
                  <a:alpha val="53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13" name="矩形 4"/>
          <p:cNvSpPr/>
          <p:nvPr/>
        </p:nvSpPr>
        <p:spPr>
          <a:xfrm>
            <a:off x="654388" y="1390149"/>
            <a:ext cx="9810412" cy="3947623"/>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endParaRPr dirty="0">
              <a:solidFill>
                <a:srgbClr val="FFFFFF"/>
              </a:solidFill>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nvSpPr>
        <p:spPr>
          <a:xfrm>
            <a:off x="45719" y="21816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401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rPr>
              <a:t>复朗集团</a:t>
            </a:r>
            <a:endPar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9" name="文本框 18"/>
          <p:cNvSpPr txBox="1"/>
          <p:nvPr/>
        </p:nvSpPr>
        <p:spPr>
          <a:xfrm>
            <a:off x="654389" y="875332"/>
            <a:ext cx="10376110" cy="306705"/>
          </a:xfrm>
          <a:prstGeom prst="rect">
            <a:avLst/>
          </a:prstGeom>
          <a:noFill/>
        </p:spPr>
        <p:txBody>
          <a:bodyPr wrap="square" rtlCol="0">
            <a:spAutoFit/>
          </a:bodyPr>
          <a:lstStyle/>
          <a:p>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经典蝶变，时尚焕然，复朗集团迈入面向全球发展新阶段</a:t>
            </a:r>
            <a:endParaRPr lang="en-US" altLang="zh-CN"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0" name="矩形 4"/>
          <p:cNvSpPr/>
          <p:nvPr/>
        </p:nvSpPr>
        <p:spPr>
          <a:xfrm>
            <a:off x="654388" y="5337773"/>
            <a:ext cx="10369449" cy="1131374"/>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 name="文本框 3"/>
          <p:cNvSpPr txBox="1"/>
          <p:nvPr/>
        </p:nvSpPr>
        <p:spPr>
          <a:xfrm>
            <a:off x="1049020" y="5950833"/>
            <a:ext cx="1338828" cy="369332"/>
          </a:xfrm>
          <a:prstGeom prst="rect">
            <a:avLst/>
          </a:prstGeom>
          <a:noFill/>
        </p:spPr>
        <p:txBody>
          <a:bodyPr wrap="none" rtlCol="0">
            <a:spAutoFit/>
          </a:bodyPr>
          <a:lstStyle/>
          <a:p>
            <a:r>
              <a:rPr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国家和地区</a:t>
            </a:r>
            <a:endParaRPr kumimoji="1"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sp>
        <p:nvSpPr>
          <p:cNvPr id="21" name="文本框 20"/>
          <p:cNvSpPr txBox="1"/>
          <p:nvPr/>
        </p:nvSpPr>
        <p:spPr>
          <a:xfrm>
            <a:off x="1009359" y="5373926"/>
            <a:ext cx="1298753" cy="584775"/>
          </a:xfrm>
          <a:prstGeom prst="rect">
            <a:avLst/>
          </a:prstGeom>
          <a:noFill/>
        </p:spPr>
        <p:txBody>
          <a:bodyPr wrap="none" rtlCol="0">
            <a:spAutoFit/>
          </a:bodyPr>
          <a:lstStyle/>
          <a:p>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 覆盖逾</a:t>
            </a:r>
            <a:r>
              <a:rPr lang="en-US" altLang="zh-CN" sz="3200" dirty="0">
                <a:solidFill>
                  <a:schemeClr val="tx1">
                    <a:lumMod val="75000"/>
                    <a:lumOff val="25000"/>
                  </a:schemeClr>
                </a:solidFill>
                <a:latin typeface="Politica" panose="02000503000000000000" pitchFamily="2" charset="0"/>
                <a:ea typeface="思源黑体 CN Normal" panose="020B0400000000000000" pitchFamily="34" charset="-128"/>
                <a:cs typeface="Arial" panose="020B0604020202020204" pitchFamily="34" charset="0"/>
              </a:rPr>
              <a:t>80</a:t>
            </a: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个</a:t>
            </a:r>
            <a:endParaRPr kumimoji="1"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sp>
        <p:nvSpPr>
          <p:cNvPr id="22" name="文本框 21"/>
          <p:cNvSpPr txBox="1"/>
          <p:nvPr/>
        </p:nvSpPr>
        <p:spPr>
          <a:xfrm>
            <a:off x="2974346" y="5977041"/>
            <a:ext cx="877163" cy="369332"/>
          </a:xfrm>
          <a:prstGeom prst="rect">
            <a:avLst/>
          </a:prstGeom>
          <a:noFill/>
        </p:spPr>
        <p:txBody>
          <a:bodyPr wrap="none" rtlCol="0">
            <a:spAutoFit/>
          </a:bodyPr>
          <a:lstStyle/>
          <a:p>
            <a:r>
              <a:rPr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销售点</a:t>
            </a:r>
            <a:endParaRPr kumimoji="1"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sp>
        <p:nvSpPr>
          <p:cNvPr id="24" name="文本框 23"/>
          <p:cNvSpPr txBox="1"/>
          <p:nvPr/>
        </p:nvSpPr>
        <p:spPr>
          <a:xfrm>
            <a:off x="3013256" y="5373926"/>
            <a:ext cx="1176925" cy="584775"/>
          </a:xfrm>
          <a:prstGeom prst="rect">
            <a:avLst/>
          </a:prstGeom>
          <a:noFill/>
        </p:spPr>
        <p:txBody>
          <a:bodyPr wrap="none" rtlCol="0">
            <a:spAutoFit/>
          </a:bodyPr>
          <a:lstStyle/>
          <a:p>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约</a:t>
            </a:r>
            <a:r>
              <a:rPr lang="en-US" altLang="zh-CN" sz="3200" dirty="0">
                <a:solidFill>
                  <a:schemeClr val="tx1">
                    <a:lumMod val="75000"/>
                    <a:lumOff val="25000"/>
                  </a:schemeClr>
                </a:solidFill>
                <a:latin typeface="Politica" panose="02000503000000000000" pitchFamily="2" charset="0"/>
                <a:ea typeface="思源黑体 CN Normal" panose="020B0400000000000000" pitchFamily="34" charset="-128"/>
                <a:cs typeface="Arial" panose="020B0604020202020204" pitchFamily="34" charset="0"/>
              </a:rPr>
              <a:t>1200</a:t>
            </a: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个</a:t>
            </a:r>
            <a:endParaRPr kumimoji="1"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sp>
        <p:nvSpPr>
          <p:cNvPr id="25" name="文本框 24"/>
          <p:cNvSpPr txBox="1"/>
          <p:nvPr/>
        </p:nvSpPr>
        <p:spPr>
          <a:xfrm>
            <a:off x="4842056" y="5977041"/>
            <a:ext cx="1569660" cy="369332"/>
          </a:xfrm>
          <a:prstGeom prst="rect">
            <a:avLst/>
          </a:prstGeom>
          <a:noFill/>
        </p:spPr>
        <p:txBody>
          <a:bodyPr wrap="none" rtlCol="0">
            <a:spAutoFit/>
          </a:bodyPr>
          <a:lstStyle/>
          <a:p>
            <a:r>
              <a:rPr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自营零售门店</a:t>
            </a:r>
            <a:endParaRPr kumimoji="1" lang="zh-CN" altLang="en-US"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sp>
        <p:nvSpPr>
          <p:cNvPr id="28" name="文本框 27"/>
          <p:cNvSpPr txBox="1"/>
          <p:nvPr/>
        </p:nvSpPr>
        <p:spPr>
          <a:xfrm>
            <a:off x="4880966" y="5373926"/>
            <a:ext cx="1079142" cy="584775"/>
          </a:xfrm>
          <a:prstGeom prst="rect">
            <a:avLst/>
          </a:prstGeom>
          <a:noFill/>
        </p:spPr>
        <p:txBody>
          <a:bodyPr wrap="none" rtlCol="0">
            <a:spAutoFit/>
          </a:bodyPr>
          <a:lstStyle/>
          <a:p>
            <a:pPr algn="l"/>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约</a:t>
            </a:r>
            <a:r>
              <a:rPr lang="en-US" altLang="zh-CN" sz="3200" dirty="0">
                <a:solidFill>
                  <a:schemeClr val="tx1">
                    <a:lumMod val="75000"/>
                    <a:lumOff val="25000"/>
                  </a:schemeClr>
                </a:solidFill>
                <a:latin typeface="Politica" panose="02000503000000000000" pitchFamily="2" charset="0"/>
                <a:ea typeface="思源黑体 CN Normal" panose="020B0400000000000000" pitchFamily="34" charset="-128"/>
                <a:cs typeface="Arial" panose="020B0604020202020204" pitchFamily="34" charset="0"/>
                <a:sym typeface="+mn-ea"/>
              </a:rPr>
              <a:t>300</a:t>
            </a: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家</a:t>
            </a:r>
            <a:endParaRPr kumimoji="1"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endParaRPr>
          </a:p>
        </p:txBody>
      </p:sp>
      <p:pic>
        <p:nvPicPr>
          <p:cNvPr id="6" name="图片 5"/>
          <p:cNvPicPr>
            <a:picLocks noChangeAspect="1"/>
          </p:cNvPicPr>
          <p:nvPr/>
        </p:nvPicPr>
        <p:blipFill>
          <a:blip r:embed="rId2"/>
          <a:stretch>
            <a:fillRect/>
          </a:stretch>
        </p:blipFill>
        <p:spPr>
          <a:xfrm>
            <a:off x="3231158" y="3497200"/>
            <a:ext cx="1539362" cy="203124"/>
          </a:xfrm>
          <a:prstGeom prst="rect">
            <a:avLst/>
          </a:prstGeom>
        </p:spPr>
      </p:pic>
      <p:pic>
        <p:nvPicPr>
          <p:cNvPr id="7" name="图片 6"/>
          <p:cNvPicPr>
            <a:picLocks noChangeAspect="1"/>
          </p:cNvPicPr>
          <p:nvPr/>
        </p:nvPicPr>
        <p:blipFill>
          <a:blip r:embed="rId3"/>
          <a:stretch>
            <a:fillRect/>
          </a:stretch>
        </p:blipFill>
        <p:spPr>
          <a:xfrm>
            <a:off x="5832967" y="3416317"/>
            <a:ext cx="959758" cy="287182"/>
          </a:xfrm>
          <a:prstGeom prst="rect">
            <a:avLst/>
          </a:prstGeom>
        </p:spPr>
      </p:pic>
      <p:pic>
        <p:nvPicPr>
          <p:cNvPr id="9" name="图片 8"/>
          <p:cNvPicPr>
            <a:picLocks noChangeAspect="1"/>
          </p:cNvPicPr>
          <p:nvPr/>
        </p:nvPicPr>
        <p:blipFill>
          <a:blip r:embed="rId4"/>
          <a:stretch>
            <a:fillRect/>
          </a:stretch>
        </p:blipFill>
        <p:spPr>
          <a:xfrm>
            <a:off x="1315235" y="4883774"/>
            <a:ext cx="1352930" cy="187107"/>
          </a:xfrm>
          <a:prstGeom prst="rect">
            <a:avLst/>
          </a:prstGeom>
        </p:spPr>
      </p:pic>
      <p:pic>
        <p:nvPicPr>
          <p:cNvPr id="11" name="图片 10"/>
          <p:cNvPicPr>
            <a:picLocks noChangeAspect="1"/>
          </p:cNvPicPr>
          <p:nvPr/>
        </p:nvPicPr>
        <p:blipFill>
          <a:blip r:embed="rId5" cstate="email"/>
          <a:stretch>
            <a:fillRect/>
          </a:stretch>
        </p:blipFill>
        <p:spPr>
          <a:xfrm>
            <a:off x="3407672" y="4704297"/>
            <a:ext cx="1484785" cy="494928"/>
          </a:xfrm>
          <a:prstGeom prst="rect">
            <a:avLst/>
          </a:prstGeom>
        </p:spPr>
      </p:pic>
      <p:sp>
        <p:nvSpPr>
          <p:cNvPr id="17" name="文本框 16"/>
          <p:cNvSpPr txBox="1"/>
          <p:nvPr/>
        </p:nvSpPr>
        <p:spPr>
          <a:xfrm>
            <a:off x="1049020" y="2700655"/>
            <a:ext cx="1619145" cy="646331"/>
          </a:xfrm>
          <a:prstGeom prst="rect">
            <a:avLst/>
          </a:prstGeom>
          <a:noFill/>
        </p:spPr>
        <p:txBody>
          <a:bodyPr wrap="square">
            <a:spAutoFit/>
          </a:bodyPr>
          <a:lstStyle/>
          <a:p>
            <a:pPr algn="ctr"/>
            <a:r>
              <a:rPr lang="zh-CN" altLang="en-US" sz="1200" dirty="0">
                <a:solidFill>
                  <a:schemeClr val="bg1"/>
                </a:solidFill>
                <a:effectLst/>
                <a:latin typeface="思源黑体 CN Normal" panose="020B0400000000000000" pitchFamily="34" charset="-128"/>
                <a:ea typeface="思源黑体 CN Normal" panose="020B0400000000000000" pitchFamily="34" charset="-128"/>
                <a:cs typeface="Arial" panose="020B0604020202020204" pitchFamily="34" charset="0"/>
              </a:rPr>
              <a:t>法国历史悠久的高级时装屋</a:t>
            </a:r>
            <a:endParaRPr lang="en-US" altLang="zh-CN" sz="1200" dirty="0">
              <a:solidFill>
                <a:schemeClr val="bg1"/>
              </a:solidFill>
              <a:effectLst/>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en-US" altLang="zh-CN" sz="1200" dirty="0">
                <a:solidFill>
                  <a:schemeClr val="bg1"/>
                </a:solidFill>
                <a:effectLst/>
                <a:latin typeface="思源黑体 CN Normal" panose="020B0400000000000000" pitchFamily="34" charset="-128"/>
                <a:ea typeface="思源黑体 CN Normal" panose="020B0400000000000000" pitchFamily="34" charset="-128"/>
                <a:cs typeface="Arial" panose="020B0604020202020204" pitchFamily="34" charset="0"/>
              </a:rPr>
              <a:t>LANVIN</a:t>
            </a:r>
            <a:endParaRPr lang="en-US" altLang="zh-CN" sz="1200" dirty="0">
              <a:solidFill>
                <a:schemeClr val="bg1"/>
              </a:solidFill>
              <a:effectLst/>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1" name="文本框 30"/>
          <p:cNvSpPr txBox="1"/>
          <p:nvPr/>
        </p:nvSpPr>
        <p:spPr>
          <a:xfrm>
            <a:off x="2998891" y="2746069"/>
            <a:ext cx="2003896" cy="461665"/>
          </a:xfrm>
          <a:prstGeom prst="rect">
            <a:avLst/>
          </a:prstGeom>
          <a:noFill/>
        </p:spPr>
        <p:txBody>
          <a:bodyPr wrap="square">
            <a:spAutoFit/>
          </a:bodyPr>
          <a:lstStyle/>
          <a:p>
            <a:pPr algn="ctr"/>
            <a:r>
              <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意大利奢侈鞋履品牌</a:t>
            </a:r>
            <a:endPar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Sergio Rossi</a:t>
            </a:r>
            <a:endPar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2" name="文本框 31"/>
          <p:cNvSpPr txBox="1"/>
          <p:nvPr/>
        </p:nvSpPr>
        <p:spPr>
          <a:xfrm>
            <a:off x="5235369" y="2749244"/>
            <a:ext cx="2154955" cy="461665"/>
          </a:xfrm>
          <a:prstGeom prst="rect">
            <a:avLst/>
          </a:prstGeom>
          <a:noFill/>
        </p:spPr>
        <p:txBody>
          <a:bodyPr wrap="square">
            <a:spAutoFit/>
          </a:bodyPr>
          <a:lstStyle/>
          <a:p>
            <a:pPr algn="ctr"/>
            <a:r>
              <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奥地利高奢贴身服饰品牌</a:t>
            </a:r>
            <a:r>
              <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Wolford</a:t>
            </a:r>
            <a:endPar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3" name="文本框 32"/>
          <p:cNvSpPr txBox="1"/>
          <p:nvPr/>
        </p:nvSpPr>
        <p:spPr>
          <a:xfrm>
            <a:off x="989752" y="4251396"/>
            <a:ext cx="2003896" cy="461665"/>
          </a:xfrm>
          <a:prstGeom prst="rect">
            <a:avLst/>
          </a:prstGeom>
          <a:noFill/>
        </p:spPr>
        <p:txBody>
          <a:bodyPr wrap="square">
            <a:spAutoFit/>
          </a:bodyPr>
          <a:lstStyle/>
          <a:p>
            <a:pPr algn="ctr"/>
            <a:r>
              <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美国奢华女装品牌</a:t>
            </a:r>
            <a:endPar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St. John</a:t>
            </a:r>
            <a:endPar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4" name="文本框 33"/>
          <p:cNvSpPr txBox="1"/>
          <p:nvPr/>
        </p:nvSpPr>
        <p:spPr>
          <a:xfrm>
            <a:off x="2909511" y="4251396"/>
            <a:ext cx="2481106" cy="461665"/>
          </a:xfrm>
          <a:prstGeom prst="rect">
            <a:avLst/>
          </a:prstGeom>
          <a:noFill/>
        </p:spPr>
        <p:txBody>
          <a:bodyPr wrap="square">
            <a:spAutoFit/>
          </a:bodyPr>
          <a:lstStyle/>
          <a:p>
            <a:pPr algn="ctr"/>
            <a:r>
              <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意大利高端男装制造商</a:t>
            </a:r>
            <a:endPar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Caruso</a:t>
            </a:r>
            <a:endParaRPr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8" name="文本框 37"/>
          <p:cNvSpPr txBox="1"/>
          <p:nvPr/>
        </p:nvSpPr>
        <p:spPr>
          <a:xfrm>
            <a:off x="1075106" y="1634747"/>
            <a:ext cx="4885002" cy="738664"/>
          </a:xfrm>
          <a:prstGeom prst="rect">
            <a:avLst/>
          </a:prstGeom>
          <a:noFill/>
        </p:spPr>
        <p:txBody>
          <a:bodyPr wrap="square" rtlCol="0">
            <a:spAutoFit/>
          </a:bodyPr>
          <a:lstStyle/>
          <a:p>
            <a:pPr>
              <a:defRPr sz="2000"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年</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12</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月</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15</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日，复朗集团以“</a:t>
            </a:r>
            <a:r>
              <a:rPr lang="en-GB"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LANV”</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为代码登陆纽约证券交易所，成为中国第一家在纽交所上市的全球性奢侈品集团。</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上半年实现营收</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2.15</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亿欧元，同比增长</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6.4%</a:t>
            </a:r>
            <a:endPar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8" name="图片 7"/>
          <p:cNvPicPr>
            <a:picLocks noChangeAspect="1"/>
          </p:cNvPicPr>
          <p:nvPr/>
        </p:nvPicPr>
        <p:blipFill>
          <a:blip r:embed="rId6" cstate="email"/>
          <a:stretch>
            <a:fillRect/>
          </a:stretch>
        </p:blipFill>
        <p:spPr>
          <a:xfrm>
            <a:off x="6049947" y="1774656"/>
            <a:ext cx="1658963" cy="362367"/>
          </a:xfrm>
          <a:prstGeom prst="rect">
            <a:avLst/>
          </a:prstGeom>
        </p:spPr>
      </p:pic>
      <p:pic>
        <p:nvPicPr>
          <p:cNvPr id="10" name="图片 9" descr="复星logo-反白-01"/>
          <p:cNvPicPr>
            <a:picLocks noChangeAspect="1"/>
          </p:cNvPicPr>
          <p:nvPr/>
        </p:nvPicPr>
        <p:blipFill>
          <a:blip r:embed="rId7"/>
          <a:stretch>
            <a:fillRect/>
          </a:stretch>
        </p:blipFill>
        <p:spPr>
          <a:xfrm>
            <a:off x="10302240" y="255905"/>
            <a:ext cx="1664970" cy="475615"/>
          </a:xfrm>
          <a:prstGeom prst="rect">
            <a:avLst/>
          </a:prstGeom>
        </p:spPr>
      </p:pic>
      <p:pic>
        <p:nvPicPr>
          <p:cNvPr id="36" name="图片 35" descr="形状&#10;&#10;中度可信度描述已自动生成"/>
          <p:cNvPicPr>
            <a:picLocks noChangeAspect="1"/>
          </p:cNvPicPr>
          <p:nvPr/>
        </p:nvPicPr>
        <p:blipFill>
          <a:blip r:embed="rId8"/>
          <a:stretch>
            <a:fillRect/>
          </a:stretch>
        </p:blipFill>
        <p:spPr>
          <a:xfrm>
            <a:off x="1160894" y="3468129"/>
            <a:ext cx="1404000" cy="1922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jerrymiao/Library/Mobile Documents/com~apple~CloudDocs/Desktop/中期业绩发布会/PPT刷新/BG4.jpgBG4"/>
          <p:cNvPicPr>
            <a:picLocks noChangeAspect="1"/>
          </p:cNvPicPr>
          <p:nvPr/>
        </p:nvPicPr>
        <p:blipFill>
          <a:blip r:embed="rId1"/>
          <a:srcRect/>
          <a:stretch>
            <a:fillRect/>
          </a:stretch>
        </p:blipFill>
        <p:spPr>
          <a:xfrm>
            <a:off x="3175" y="318"/>
            <a:ext cx="12185650" cy="6857365"/>
          </a:xfrm>
          <a:prstGeom prst="rect">
            <a:avLst/>
          </a:prstGeom>
        </p:spPr>
      </p:pic>
      <p:sp>
        <p:nvSpPr>
          <p:cNvPr id="43" name="矩形 4"/>
          <p:cNvSpPr/>
          <p:nvPr/>
        </p:nvSpPr>
        <p:spPr>
          <a:xfrm>
            <a:off x="0" y="-953"/>
            <a:ext cx="12186285" cy="6858635"/>
          </a:xfrm>
          <a:prstGeom prst="rect">
            <a:avLst/>
          </a:prstGeom>
          <a:gradFill flip="none" rotWithShape="1">
            <a:gsLst>
              <a:gs pos="0">
                <a:srgbClr val="FF9A00">
                  <a:alpha val="0"/>
                </a:srgbClr>
              </a:gs>
              <a:gs pos="54000">
                <a:srgbClr val="FF9A00">
                  <a:alpha val="6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5581" y="229223"/>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rPr>
              <a:t>更多快乐</a:t>
            </a:r>
            <a:endParaRPr lang="zh-CN" altLang="en-US" sz="3200" b="0" dirty="0">
              <a:solidFill>
                <a:srgbClr val="FF9A0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文本框 76"/>
          <p:cNvSpPr txBox="1"/>
          <p:nvPr/>
        </p:nvSpPr>
        <p:spPr>
          <a:xfrm>
            <a:off x="554990" y="923510"/>
            <a:ext cx="6697525" cy="307777"/>
          </a:xfrm>
          <a:prstGeom prst="rect">
            <a:avLst/>
          </a:prstGeom>
          <a:noFill/>
        </p:spPr>
        <p:txBody>
          <a:bodyPr wrap="square" rtlCol="0">
            <a:spAutoFit/>
          </a:bodyPr>
          <a:lstStyle/>
          <a:p>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围绕体育、电竞、影视、游戏等内容，打造复星式多元文娱体验</a:t>
            </a:r>
            <a:endPar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2" name="矩形 4"/>
          <p:cNvSpPr/>
          <p:nvPr/>
        </p:nvSpPr>
        <p:spPr>
          <a:xfrm>
            <a:off x="6322060" y="4757420"/>
            <a:ext cx="5854065" cy="162306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8" name="矩形 4"/>
          <p:cNvSpPr/>
          <p:nvPr/>
        </p:nvSpPr>
        <p:spPr>
          <a:xfrm>
            <a:off x="492125" y="2265045"/>
            <a:ext cx="6021070"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11" name="矩形 4"/>
          <p:cNvSpPr/>
          <p:nvPr/>
        </p:nvSpPr>
        <p:spPr>
          <a:xfrm>
            <a:off x="487045" y="5374005"/>
            <a:ext cx="6021070"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14" name="圆角矩形 61"/>
          <p:cNvSpPr txBox="1"/>
          <p:nvPr/>
        </p:nvSpPr>
        <p:spPr>
          <a:xfrm>
            <a:off x="6513196" y="5501562"/>
            <a:ext cx="4963160" cy="738662"/>
          </a:xfrm>
          <a:prstGeom prst="rect">
            <a:avLst/>
          </a:prstGeom>
          <a:noFill/>
          <a:ln w="12700" cap="flat">
            <a:noFill/>
            <a:miter lim="400000"/>
          </a:ln>
          <a:effectLst/>
        </p:spPr>
        <p:txBody>
          <a:bodyPr wrap="square" lIns="45719" tIns="45719" rIns="45719" bIns="45719" numCol="1" anchor="ctr">
            <a:spAutoFit/>
          </a:bodyPr>
          <a:lstStyle/>
          <a:p>
            <a:pPr algn="l">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百合佳缘加大婚礼堂业务布局一二线城市</a:t>
            </a:r>
            <a:endParaRPr lang="en-US" altLang="zh-CN"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l">
              <a:defRPr b="1">
                <a:solidFill>
                  <a:srgbClr val="E56C0A"/>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恋爱社区版块拓展海外业务，线上情侣互动产品</a:t>
            </a:r>
            <a:r>
              <a:rPr lang="en-GB" altLang="zh-CN"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Beloved</a:t>
            </a:r>
            <a:r>
              <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北美地区上线</a:t>
            </a:r>
            <a:endParaRPr lang="zh-CN" altLang="en-US" sz="1400"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 name="文本框 9"/>
          <p:cNvSpPr txBox="1"/>
          <p:nvPr/>
        </p:nvSpPr>
        <p:spPr>
          <a:xfrm>
            <a:off x="2548255" y="2408078"/>
            <a:ext cx="3547745" cy="738664"/>
          </a:xfrm>
          <a:prstGeom prst="rect">
            <a:avLst/>
          </a:prstGeom>
          <a:noFill/>
        </p:spPr>
        <p:txBody>
          <a:bodyPr wrap="square">
            <a:spAutoFit/>
          </a:bodyPr>
          <a:lstStyle/>
          <a:p>
            <a:pPr marL="86995" marR="0" lvl="0" indent="0" algn="just" defTabSz="914400" rtl="0" eaLnBrk="1" fontAlgn="auto" latinLnBrk="0" hangingPunct="1">
              <a:lnSpc>
                <a:spcPct val="100000"/>
              </a:lnSpc>
              <a:spcBef>
                <a:spcPts val="0"/>
              </a:spcBef>
              <a:spcAft>
                <a:spcPts val="0"/>
              </a:spcAft>
              <a:buClrTx/>
              <a:buSzTx/>
              <a:buFontTx/>
              <a:buNone/>
              <a:defRPr/>
            </a:pPr>
            <a:r>
              <a:rPr lang="en-US" altLang="zh-CN" sz="2000" b="1" dirty="0">
                <a:solidFill>
                  <a:srgbClr val="404040"/>
                </a:solidFill>
                <a:latin typeface="Politica" panose="02000503000000000000" pitchFamily="2" charset="0"/>
                <a:ea typeface="HYQIHEIX1-45W EXTRALIGHT" panose="00020600040101010101" pitchFamily="18" charset="-122"/>
                <a:cs typeface="Arial" panose="020B0604020202020204" pitchFamily="34" charset="0"/>
                <a:sym typeface="Helvetica Neue" panose="02000503000000020004"/>
              </a:rPr>
              <a:t>14</a:t>
            </a:r>
            <a:r>
              <a:rPr lang="zh-CN" altLang="en-US" sz="2000" b="1" dirty="0">
                <a:solidFill>
                  <a:srgbClr val="404040"/>
                </a:solidFill>
                <a:latin typeface="思源黑体 CN Regular" panose="020B0500000000000000" pitchFamily="34" charset="-128"/>
                <a:ea typeface="思源黑体 CN Regular" panose="020B0500000000000000" pitchFamily="34" charset="-128"/>
                <a:cs typeface="Arial" panose="020B0604020202020204" pitchFamily="34" charset="0"/>
                <a:sym typeface="Helvetica Neue" panose="02000503000000020004"/>
              </a:rPr>
              <a:t>项冠军</a:t>
            </a:r>
            <a:endParaRPr lang="zh-CN" altLang="en-US" sz="1050" b="1" dirty="0">
              <a:solidFill>
                <a:srgbClr val="404040"/>
              </a:solidFill>
              <a:latin typeface="思源黑体 CN Regular" panose="020B0500000000000000" pitchFamily="34" charset="-128"/>
              <a:ea typeface="思源黑体 CN Regular" panose="020B0500000000000000" pitchFamily="34" charset="-128"/>
              <a:cs typeface="Arial" panose="020B0604020202020204" pitchFamily="34" charset="0"/>
              <a:sym typeface="Helvetica Neue" panose="02000503000000020004"/>
            </a:endParaRPr>
          </a:p>
          <a:p>
            <a:pPr marL="86995" marR="0" lvl="0" indent="0" algn="just" defTabSz="914400" rtl="0" eaLnBrk="1" fontAlgn="auto" latinLnBrk="0" hangingPunct="1">
              <a:lnSpc>
                <a:spcPct val="100000"/>
              </a:lnSpc>
              <a:spcBef>
                <a:spcPts val="0"/>
              </a:spcBef>
              <a:spcAft>
                <a:spcPts val="0"/>
              </a:spcAft>
              <a:buClrTx/>
              <a:buSzTx/>
              <a:buFontTx/>
              <a:buNone/>
              <a:defRPr/>
            </a:pPr>
            <a:r>
              <a:rPr lang="en-US" altLang="zh-CN" sz="11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2022-2023</a:t>
            </a:r>
            <a:r>
              <a:rPr lang="zh-CN" altLang="en-US" sz="11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年，复星体育旗下各电竞战队全年在各项赛事中累计获得</a:t>
            </a:r>
            <a:endParaRPr lang="zh-CN" altLang="en-US" sz="11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pic>
        <p:nvPicPr>
          <p:cNvPr id="6" name="图片 5" descr="狼队"/>
          <p:cNvPicPr>
            <a:picLocks noChangeAspect="1"/>
          </p:cNvPicPr>
          <p:nvPr/>
        </p:nvPicPr>
        <p:blipFill>
          <a:blip r:embed="rId2"/>
          <a:stretch>
            <a:fillRect/>
          </a:stretch>
        </p:blipFill>
        <p:spPr>
          <a:xfrm>
            <a:off x="715645" y="5645785"/>
            <a:ext cx="1808480" cy="410845"/>
          </a:xfrm>
          <a:prstGeom prst="rect">
            <a:avLst/>
          </a:prstGeom>
        </p:spPr>
      </p:pic>
      <p:pic>
        <p:nvPicPr>
          <p:cNvPr id="9" name="图片 8" descr="狼队logo整理合集-02"/>
          <p:cNvPicPr>
            <a:picLocks noChangeAspect="1"/>
          </p:cNvPicPr>
          <p:nvPr/>
        </p:nvPicPr>
        <p:blipFill>
          <a:blip r:embed="rId3"/>
          <a:stretch>
            <a:fillRect/>
          </a:stretch>
        </p:blipFill>
        <p:spPr>
          <a:xfrm>
            <a:off x="554990" y="2480310"/>
            <a:ext cx="2129790" cy="568960"/>
          </a:xfrm>
          <a:prstGeom prst="rect">
            <a:avLst/>
          </a:prstGeom>
        </p:spPr>
      </p:pic>
      <p:sp>
        <p:nvSpPr>
          <p:cNvPr id="15" name="文本框 14"/>
          <p:cNvSpPr txBox="1"/>
          <p:nvPr/>
        </p:nvSpPr>
        <p:spPr>
          <a:xfrm>
            <a:off x="2548255" y="5530965"/>
            <a:ext cx="3547745" cy="723275"/>
          </a:xfrm>
          <a:prstGeom prst="rect">
            <a:avLst/>
          </a:prstGeom>
          <a:noFill/>
        </p:spPr>
        <p:txBody>
          <a:bodyPr wrap="square">
            <a:spAutoFit/>
          </a:bodyPr>
          <a:lstStyle/>
          <a:p>
            <a:pPr marL="86995" marR="0" lvl="0" indent="0" algn="just" defTabSz="914400" rtl="0" eaLnBrk="1" fontAlgn="auto" latinLnBrk="0" hangingPunct="1">
              <a:lnSpc>
                <a:spcPct val="100000"/>
              </a:lnSpc>
              <a:spcBef>
                <a:spcPts val="0"/>
              </a:spcBef>
              <a:spcAft>
                <a:spcPts val="0"/>
              </a:spcAft>
              <a:buClrTx/>
              <a:buSzTx/>
              <a:buFontTx/>
              <a:buNone/>
              <a:defRPr/>
            </a:pPr>
            <a:r>
              <a:rPr sz="2000" b="1"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英格兰联赛创始成员之一</a:t>
            </a:r>
            <a:endParaRPr sz="2000" b="1" dirty="0">
              <a:solidFill>
                <a:schemeClr val="tx1">
                  <a:lumMod val="75000"/>
                  <a:lumOff val="25000"/>
                </a:schemeClr>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86995" marR="0" lvl="0" indent="0" algn="just" defTabSz="914400" rtl="0" eaLnBrk="1" fontAlgn="auto" latinLnBrk="0" hangingPunct="1">
              <a:lnSpc>
                <a:spcPct val="100000"/>
              </a:lnSpc>
              <a:spcBef>
                <a:spcPts val="0"/>
              </a:spcBef>
              <a:spcAft>
                <a:spcPts val="0"/>
              </a:spcAft>
              <a:buClrTx/>
              <a:buSzTx/>
              <a:buFontTx/>
              <a:buNone/>
              <a:defRPr/>
            </a:pPr>
            <a:r>
              <a:rPr kumimoji="0" lang="zh-CN" altLang="en-US" sz="105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sym typeface="Helvetica Neue" panose="02000503000000020004"/>
              </a:rPr>
              <a:t>复星体育旗下英超狼队获得11次联赛冠军、4次足总杯冠军、2次联赛杯冠军</a:t>
            </a:r>
            <a:endParaRPr kumimoji="0" lang="zh-CN" altLang="en-US" sz="105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sym typeface="Helvetica Neue" panose="02000503000000020004"/>
            </a:endParaRPr>
          </a:p>
        </p:txBody>
      </p:sp>
      <p:pic>
        <p:nvPicPr>
          <p:cNvPr id="16" name="图片 15" descr="LoveLink logo"/>
          <p:cNvPicPr>
            <a:picLocks noChangeAspect="1"/>
          </p:cNvPicPr>
          <p:nvPr/>
        </p:nvPicPr>
        <p:blipFill>
          <a:blip r:embed="rId4"/>
          <a:stretch>
            <a:fillRect/>
          </a:stretch>
        </p:blipFill>
        <p:spPr>
          <a:xfrm>
            <a:off x="6592570" y="5016500"/>
            <a:ext cx="2129790" cy="418465"/>
          </a:xfrm>
          <a:prstGeom prst="rect">
            <a:avLst/>
          </a:prstGeom>
        </p:spPr>
      </p:pic>
      <p:pic>
        <p:nvPicPr>
          <p:cNvPr id="5" name="图片 4" descr="复星logo-反白-01"/>
          <p:cNvPicPr>
            <a:picLocks noChangeAspect="1"/>
          </p:cNvPicPr>
          <p:nvPr/>
        </p:nvPicPr>
        <p:blipFill>
          <a:blip r:embed="rId5"/>
          <a:stretch>
            <a:fillRect/>
          </a:stretch>
        </p:blipFill>
        <p:spPr>
          <a:xfrm>
            <a:off x="10302240" y="255905"/>
            <a:ext cx="1664970" cy="4756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中期业绩发布会/PPT刷新/四大板块BG/富足.jpg富足"/>
          <p:cNvPicPr>
            <a:picLocks noChangeAspect="1"/>
          </p:cNvPicPr>
          <p:nvPr/>
        </p:nvPicPr>
        <p:blipFill>
          <a:blip r:embed="rId1"/>
          <a:srcRect/>
          <a:stretch>
            <a:fillRect/>
          </a:stretch>
        </p:blipFill>
        <p:spPr>
          <a:xfrm>
            <a:off x="0" y="0"/>
            <a:ext cx="12192000" cy="6858000"/>
          </a:xfrm>
          <a:prstGeom prst="rect">
            <a:avLst/>
          </a:prstGeom>
        </p:spPr>
      </p:pic>
      <p:sp>
        <p:nvSpPr>
          <p:cNvPr id="15" name="矩形 14"/>
          <p:cNvSpPr/>
          <p:nvPr/>
        </p:nvSpPr>
        <p:spPr>
          <a:xfrm rot="10800000">
            <a:off x="1654810" y="0"/>
            <a:ext cx="10537190" cy="6858000"/>
          </a:xfrm>
          <a:prstGeom prst="rect">
            <a:avLst/>
          </a:prstGeom>
          <a:gradFill flip="none" rotWithShape="1">
            <a:gsLst>
              <a:gs pos="0">
                <a:srgbClr val="93683D">
                  <a:alpha val="0"/>
                </a:srgbClr>
              </a:gs>
              <a:gs pos="100000">
                <a:srgbClr val="93683D">
                  <a:alpha val="6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363596" y="1867057"/>
            <a:ext cx="2683510" cy="1597660"/>
          </a:xfrm>
          <a:prstGeom prst="rect">
            <a:avLst/>
          </a:prstGeom>
          <a:noFill/>
        </p:spPr>
        <p:txBody>
          <a:bodyPr wrap="none" lIns="121917" tIns="60959" rIns="121917" bIns="60959"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1" lang="zh-CN" altLang="en-US" sz="9600" u="none" strike="noStrike" kern="1200" cap="none" spc="0" normalizeH="0" baseline="0" noProof="0" dirty="0">
                <a:ln>
                  <a:noFill/>
                </a:ln>
                <a:solidFill>
                  <a:schemeClr val="bg1"/>
                </a:solidFill>
                <a:effectLst>
                  <a:outerShdw blurRad="127000" dist="38100" dir="2700000" algn="tl" rotWithShape="0">
                    <a:srgbClr val="93683D">
                      <a:alpha val="10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rPr>
              <a:t>富足</a:t>
            </a:r>
            <a:endParaRPr kumimoji="1" lang="zh-CN" altLang="en-US" sz="9600" u="none" strike="noStrike" kern="1200" cap="none" spc="0" normalizeH="0" baseline="0" noProof="0" dirty="0">
              <a:ln>
                <a:noFill/>
              </a:ln>
              <a:solidFill>
                <a:schemeClr val="bg1"/>
              </a:solidFill>
              <a:effectLst>
                <a:outerShdw blurRad="127000" dist="38100" dir="2700000" algn="tl" rotWithShape="0">
                  <a:srgbClr val="93683D">
                    <a:alpha val="10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endParaRPr>
          </a:p>
        </p:txBody>
      </p:sp>
      <p:sp>
        <p:nvSpPr>
          <p:cNvPr id="7" name="文本框 6"/>
          <p:cNvSpPr txBox="1"/>
          <p:nvPr/>
        </p:nvSpPr>
        <p:spPr>
          <a:xfrm>
            <a:off x="5768118" y="5996228"/>
            <a:ext cx="6258884" cy="861772"/>
          </a:xfrm>
          <a:prstGeom prst="rect">
            <a:avLst/>
          </a:prstGeom>
          <a:noFill/>
        </p:spPr>
        <p:txBody>
          <a:bodyPr wrap="square" lIns="121917" tIns="60959" rIns="121917" bIns="60959" rtlCol="0">
            <a:spAutoFit/>
          </a:bodyPr>
          <a:lstStyle/>
          <a:p>
            <a:pPr algn="r" defTabSz="913765">
              <a:defRPr/>
            </a:pPr>
            <a:r>
              <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rPr>
              <a:t>WEALTH</a:t>
            </a:r>
            <a:endPar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endParaRPr>
          </a:p>
        </p:txBody>
      </p:sp>
      <p:sp>
        <p:nvSpPr>
          <p:cNvPr id="8" name="文本框 7"/>
          <p:cNvSpPr txBox="1"/>
          <p:nvPr/>
        </p:nvSpPr>
        <p:spPr>
          <a:xfrm>
            <a:off x="3594538" y="4452878"/>
            <a:ext cx="8432464"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rPr>
              <a:t>保险</a:t>
            </a:r>
            <a:r>
              <a:rPr kumimoji="1" lang="en-US" altLang="zh-CN"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rPr>
              <a:t>+</a:t>
            </a:r>
            <a:r>
              <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rPr>
              <a:t>金融资源与资产管理能力相互赋能</a:t>
            </a:r>
            <a:endPar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endParaRPr>
          </a:p>
        </p:txBody>
      </p:sp>
      <p:sp>
        <p:nvSpPr>
          <p:cNvPr id="16" name="文本框 15"/>
          <p:cNvSpPr txBox="1"/>
          <p:nvPr/>
        </p:nvSpPr>
        <p:spPr>
          <a:xfrm>
            <a:off x="6258884" y="4939373"/>
            <a:ext cx="5768118"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Regular" panose="020B0500000000000000" pitchFamily="34" charset="-128"/>
                <a:ea typeface="思源黑体 CN Regular" panose="020B0500000000000000" pitchFamily="34" charset="-128"/>
              </a:rPr>
              <a:t>打造富足生态闭环</a:t>
            </a:r>
            <a:endParaRPr kumimoji="1" lang="zh-CN" altLang="en-US" dirty="0">
              <a:solidFill>
                <a:schemeClr val="bg1"/>
              </a:solidFill>
              <a:latin typeface="思源黑体 CN Regular" panose="020B0500000000000000" pitchFamily="34" charset="-128"/>
              <a:ea typeface="思源黑体 CN Regular" panose="020B0500000000000000" pitchFamily="34" charset="-128"/>
            </a:endParaRPr>
          </a:p>
        </p:txBody>
      </p:sp>
      <p:pic>
        <p:nvPicPr>
          <p:cNvPr id="11" name="图形 10"/>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2260054" y="1157862"/>
            <a:ext cx="761618" cy="761618"/>
          </a:xfrm>
          <a:prstGeom prst="rect">
            <a:avLst/>
          </a:prstGeom>
          <a:effectLst>
            <a:outerShdw blurRad="88900" dist="38100" dir="2700000" algn="tl" rotWithShape="0">
              <a:prstClr val="black">
                <a:alpha val="36000"/>
              </a:prstClr>
            </a:outerShdw>
          </a:effectLst>
        </p:spPr>
      </p:pic>
      <p:sp>
        <p:nvSpPr>
          <p:cNvPr id="10" name="椭圆 9"/>
          <p:cNvSpPr/>
          <p:nvPr/>
        </p:nvSpPr>
        <p:spPr>
          <a:xfrm rot="19943646">
            <a:off x="-94244" y="1343090"/>
            <a:ext cx="5791200" cy="2432043"/>
          </a:xfrm>
          <a:prstGeom prst="ellipse">
            <a:avLst/>
          </a:prstGeom>
          <a:noFill/>
          <a:ln w="28575">
            <a:gradFill>
              <a:gsLst>
                <a:gs pos="8000">
                  <a:schemeClr val="bg1">
                    <a:alpha val="0"/>
                  </a:scheme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bg1"/>
              </a:gs>
              <a:gs pos="47000">
                <a:srgbClr val="D5B777"/>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rot="10800000" flipH="1">
            <a:off x="0" y="0"/>
            <a:ext cx="12165965" cy="6858635"/>
          </a:xfrm>
          <a:prstGeom prst="rect">
            <a:avLst/>
          </a:prstGeom>
          <a:gradFill flip="none" rotWithShape="1">
            <a:gsLst>
              <a:gs pos="0">
                <a:srgbClr val="93683D">
                  <a:alpha val="0"/>
                </a:srgbClr>
              </a:gs>
              <a:gs pos="88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descr="16"/>
          <p:cNvPicPr>
            <a:picLocks noChangeAspect="1"/>
          </p:cNvPicPr>
          <p:nvPr/>
        </p:nvPicPr>
        <p:blipFill>
          <a:blip r:embed="rId1"/>
          <a:stretch>
            <a:fillRect/>
          </a:stretch>
        </p:blipFill>
        <p:spPr>
          <a:xfrm>
            <a:off x="0" y="0"/>
            <a:ext cx="12186920" cy="6858000"/>
          </a:xfrm>
          <a:prstGeom prst="rect">
            <a:avLst/>
          </a:prstGeom>
        </p:spPr>
      </p:pic>
      <p:sp>
        <p:nvSpPr>
          <p:cNvPr id="45" name="矩形 4"/>
          <p:cNvSpPr/>
          <p:nvPr/>
        </p:nvSpPr>
        <p:spPr>
          <a:xfrm>
            <a:off x="706802" y="1390023"/>
            <a:ext cx="7903798" cy="1963020"/>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7" name="矩形 4"/>
          <p:cNvSpPr/>
          <p:nvPr/>
        </p:nvSpPr>
        <p:spPr>
          <a:xfrm>
            <a:off x="706802" y="3385743"/>
            <a:ext cx="7903798" cy="1476537"/>
          </a:xfrm>
          <a:prstGeom prst="rect">
            <a:avLst/>
          </a:prstGeom>
          <a:gradFill flip="none" rotWithShape="1">
            <a:gsLst>
              <a:gs pos="0">
                <a:srgbClr val="93683D">
                  <a:alpha val="0"/>
                </a:srgbClr>
              </a:gs>
              <a:gs pos="100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5" y="22440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保险</a:t>
            </a:r>
            <a:endPar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文本框 76"/>
          <p:cNvSpPr txBox="1"/>
          <p:nvPr/>
        </p:nvSpPr>
        <p:spPr>
          <a:xfrm>
            <a:off x="706802" y="883843"/>
            <a:ext cx="10317592" cy="307777"/>
          </a:xfrm>
          <a:prstGeom prst="rect">
            <a:avLst/>
          </a:prstGeom>
          <a:noFill/>
        </p:spPr>
        <p:txBody>
          <a:bodyPr wrap="square" rtlCol="0">
            <a:spAutoFit/>
          </a:bodyPr>
          <a:lstStyle/>
          <a:p>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全球化产业布局，坚持创新发展与生态建设</a:t>
            </a:r>
            <a:endPar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0" name="文本框 8"/>
          <p:cNvSpPr txBox="1"/>
          <p:nvPr/>
        </p:nvSpPr>
        <p:spPr>
          <a:xfrm>
            <a:off x="1039270" y="1714433"/>
            <a:ext cx="1982137" cy="397545"/>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302</a:t>
            </a:r>
            <a:r>
              <a:rPr lang="zh-CN" altLang="en-US"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亿元</a:t>
            </a:r>
            <a:r>
              <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RMB</a:t>
            </a:r>
            <a:endPar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规模保费</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3" name="文本框 11"/>
          <p:cNvSpPr txBox="1"/>
          <p:nvPr/>
        </p:nvSpPr>
        <p:spPr>
          <a:xfrm>
            <a:off x="3852386" y="2616164"/>
            <a:ext cx="3615214" cy="579646"/>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8.3</a:t>
            </a:r>
            <a:r>
              <a:rPr lang="zh-CN" altLang="en-US"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亿欧元</a:t>
            </a:r>
            <a:endPar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复星葡萄牙保险国际业务总保费，同比增长</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19.4%</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拉丁美洲业务进一步提升</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40" name="图片 13" descr="图片 13"/>
          <p:cNvPicPr>
            <a:picLocks noChangeAspect="1"/>
          </p:cNvPicPr>
          <p:nvPr/>
        </p:nvPicPr>
        <p:blipFill>
          <a:blip r:embed="rId2" cstate="email"/>
          <a:stretch>
            <a:fillRect/>
          </a:stretch>
        </p:blipFill>
        <p:spPr>
          <a:xfrm>
            <a:off x="1009238" y="4260180"/>
            <a:ext cx="1568163" cy="444947"/>
          </a:xfrm>
          <a:prstGeom prst="rect">
            <a:avLst/>
          </a:prstGeom>
          <a:ln w="12700">
            <a:miter lim="400000"/>
            <a:headEnd/>
            <a:tailEnd/>
          </a:ln>
        </p:spPr>
      </p:pic>
      <p:pic>
        <p:nvPicPr>
          <p:cNvPr id="41" name="图片 14" descr="图片 14"/>
          <p:cNvPicPr>
            <a:picLocks noChangeAspect="1"/>
          </p:cNvPicPr>
          <p:nvPr/>
        </p:nvPicPr>
        <p:blipFill>
          <a:blip r:embed="rId3" cstate="email"/>
          <a:stretch>
            <a:fillRect/>
          </a:stretch>
        </p:blipFill>
        <p:spPr>
          <a:xfrm>
            <a:off x="2966922" y="3596281"/>
            <a:ext cx="1516165" cy="432293"/>
          </a:xfrm>
          <a:prstGeom prst="rect">
            <a:avLst/>
          </a:prstGeom>
          <a:ln w="12700">
            <a:miter lim="400000"/>
            <a:headEnd/>
            <a:tailEnd/>
          </a:ln>
        </p:spPr>
      </p:pic>
      <p:pic>
        <p:nvPicPr>
          <p:cNvPr id="42" name="图片 15" descr="图片 15"/>
          <p:cNvPicPr>
            <a:picLocks noChangeAspect="1"/>
          </p:cNvPicPr>
          <p:nvPr/>
        </p:nvPicPr>
        <p:blipFill>
          <a:blip r:embed="rId4" cstate="email"/>
          <a:stretch>
            <a:fillRect/>
          </a:stretch>
        </p:blipFill>
        <p:spPr>
          <a:xfrm>
            <a:off x="2912968" y="4028574"/>
            <a:ext cx="1740944" cy="685827"/>
          </a:xfrm>
          <a:prstGeom prst="rect">
            <a:avLst/>
          </a:prstGeom>
          <a:ln w="12700">
            <a:miter lim="400000"/>
            <a:headEnd/>
            <a:tailEnd/>
          </a:ln>
        </p:spPr>
      </p:pic>
      <p:sp>
        <p:nvSpPr>
          <p:cNvPr id="43" name="文本框 9"/>
          <p:cNvSpPr txBox="1"/>
          <p:nvPr/>
        </p:nvSpPr>
        <p:spPr>
          <a:xfrm>
            <a:off x="3852386" y="1707548"/>
            <a:ext cx="2905335" cy="397545"/>
          </a:xfrm>
          <a:prstGeom prst="rect">
            <a:avLst/>
          </a:prstGeom>
          <a:ln w="12700">
            <a:miter lim="400000"/>
          </a:ln>
        </p:spPr>
        <p:txBody>
          <a:bodyPr lIns="0" tIns="0" rIns="0" bIns="0">
            <a:spAutoFit/>
          </a:bodyPr>
          <a:lstStyle/>
          <a:p>
            <a:pPr>
              <a:spcBef>
                <a:spcPts val="100"/>
              </a:spcBef>
              <a:defRPr>
                <a:solidFill>
                  <a:srgbClr val="986537"/>
                </a:solidFill>
              </a:defRPr>
            </a:pPr>
            <a:r>
              <a:rPr lang="en-US" altLang="zh-CN" sz="1400" b="1" dirty="0">
                <a:solidFill>
                  <a:schemeClr val="bg1"/>
                </a:solidFill>
                <a:latin typeface="思源黑体 CN Normal" panose="020B0400000000000000" pitchFamily="34" charset="-128"/>
                <a:ea typeface="思源黑体 CN Normal" panose="020B0400000000000000" pitchFamily="34" charset="-128"/>
              </a:rPr>
              <a:t>1,675</a:t>
            </a:r>
            <a:r>
              <a:rPr lang="zh-CN" altLang="en-US" sz="1400" b="1" dirty="0">
                <a:solidFill>
                  <a:schemeClr val="bg1"/>
                </a:solidFill>
                <a:latin typeface="思源黑体 CN Normal" panose="020B0400000000000000" pitchFamily="34" charset="-128"/>
                <a:ea typeface="思源黑体 CN Normal" panose="020B0400000000000000" pitchFamily="34" charset="-128"/>
              </a:rPr>
              <a:t>亿元</a:t>
            </a:r>
            <a:r>
              <a:rPr lang="en-US" altLang="zh-CN" sz="1400" b="1" dirty="0">
                <a:solidFill>
                  <a:schemeClr val="bg1"/>
                </a:solidFill>
                <a:latin typeface="思源黑体 CN Normal" panose="020B0400000000000000" pitchFamily="34" charset="-128"/>
                <a:ea typeface="思源黑体 CN Normal" panose="020B0400000000000000" pitchFamily="34" charset="-128"/>
                <a:cs typeface="Politica Regular" panose="02000503000000000000" charset="0"/>
                <a:sym typeface="+mn-ea"/>
              </a:rPr>
              <a:t>RMB</a:t>
            </a:r>
            <a:endParaRPr lang="zh-CN" altLang="en-US" sz="1400" b="1" dirty="0">
              <a:solidFill>
                <a:schemeClr val="bg1"/>
              </a:solidFill>
              <a:latin typeface="思源黑体 CN Normal" panose="020B0400000000000000" pitchFamily="34" charset="-128"/>
              <a:ea typeface="思源黑体 CN Normal" panose="020B0400000000000000" pitchFamily="34" charset="-128"/>
            </a:endParaRPr>
          </a:p>
          <a:p>
            <a:pPr>
              <a:spcBef>
                <a:spcPts val="100"/>
              </a:spcBef>
              <a:defRPr sz="1200">
                <a:solidFill>
                  <a:srgbClr val="262626"/>
                </a:solidFill>
              </a:defRPr>
            </a:pPr>
            <a:r>
              <a:rPr lang="zh-CN" altLang="en-US" sz="1100" dirty="0">
                <a:solidFill>
                  <a:schemeClr val="bg1"/>
                </a:solidFill>
                <a:latin typeface="思源黑体 CN Normal" panose="020B0400000000000000" pitchFamily="34" charset="-128"/>
                <a:ea typeface="思源黑体 CN Normal" panose="020B0400000000000000" pitchFamily="34" charset="-128"/>
              </a:rPr>
              <a:t>可投资资产规模</a:t>
            </a:r>
            <a:endParaRPr sz="1100" dirty="0">
              <a:solidFill>
                <a:schemeClr val="bg1"/>
              </a:solidFill>
              <a:latin typeface="思源黑体 CN Normal" panose="020B0400000000000000" pitchFamily="34" charset="-128"/>
              <a:ea typeface="思源黑体 CN Normal" panose="020B0400000000000000" pitchFamily="34" charset="-128"/>
            </a:endParaRPr>
          </a:p>
        </p:txBody>
      </p:sp>
      <p:pic>
        <p:nvPicPr>
          <p:cNvPr id="44" name="图片 43"/>
          <p:cNvPicPr>
            <a:picLocks noChangeAspect="1"/>
          </p:cNvPicPr>
          <p:nvPr/>
        </p:nvPicPr>
        <p:blipFill>
          <a:blip r:embed="rId5" cstate="email"/>
          <a:stretch>
            <a:fillRect/>
          </a:stretch>
        </p:blipFill>
        <p:spPr>
          <a:xfrm>
            <a:off x="979093" y="3589106"/>
            <a:ext cx="1740944" cy="619308"/>
          </a:xfrm>
          <a:prstGeom prst="rect">
            <a:avLst/>
          </a:prstGeom>
        </p:spPr>
      </p:pic>
      <p:sp>
        <p:nvSpPr>
          <p:cNvPr id="24" name="文本框 10"/>
          <p:cNvSpPr txBox="1"/>
          <p:nvPr/>
        </p:nvSpPr>
        <p:spPr>
          <a:xfrm>
            <a:off x="1039556" y="2615009"/>
            <a:ext cx="2799114" cy="397545"/>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30.1% </a:t>
            </a:r>
            <a:endParaRPr lang="en-US" altLang="zh-CN" sz="14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复星葡萄牙保险占葡萄牙总市场份额</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 name="图片 4" descr="4大板块LOGO整理-05"/>
          <p:cNvPicPr>
            <a:picLocks noChangeAspect="1"/>
          </p:cNvPicPr>
          <p:nvPr/>
        </p:nvPicPr>
        <p:blipFill>
          <a:blip r:embed="rId6"/>
          <a:stretch>
            <a:fillRect/>
          </a:stretch>
        </p:blipFill>
        <p:spPr>
          <a:xfrm>
            <a:off x="4729480" y="3522980"/>
            <a:ext cx="1546860" cy="833120"/>
          </a:xfrm>
          <a:prstGeom prst="rect">
            <a:avLst/>
          </a:prstGeom>
        </p:spPr>
      </p:pic>
      <p:pic>
        <p:nvPicPr>
          <p:cNvPr id="3" name="图片 2" descr="复星logo-反白-01"/>
          <p:cNvPicPr>
            <a:picLocks noChangeAspect="1"/>
          </p:cNvPicPr>
          <p:nvPr/>
        </p:nvPicPr>
        <p:blipFill>
          <a:blip r:embed="rId7"/>
          <a:stretch>
            <a:fillRect/>
          </a:stretch>
        </p:blipFill>
        <p:spPr>
          <a:xfrm>
            <a:off x="10302240" y="255905"/>
            <a:ext cx="1664970" cy="4756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sers/jerrymiao/Library/Mobile Documents/com~apple~CloudDocs/Desktop/复星23年封面更新/se-image-fcb7c35012a2587.jpgse-image-fcb7c35012a2587"/>
          <p:cNvPicPr>
            <a:picLocks noChangeAspect="1"/>
          </p:cNvPicPr>
          <p:nvPr/>
        </p:nvPicPr>
        <p:blipFill rotWithShape="1">
          <a:blip r:embed="rId1" cstate="print"/>
          <a:srcRect/>
          <a:stretch>
            <a:fillRect/>
          </a:stretch>
        </p:blipFill>
        <p:spPr>
          <a:xfrm flipH="1">
            <a:off x="0" y="0"/>
            <a:ext cx="12192000" cy="6875145"/>
          </a:xfrm>
          <a:prstGeom prst="rect">
            <a:avLst/>
          </a:prstGeom>
        </p:spPr>
      </p:pic>
      <p:sp>
        <p:nvSpPr>
          <p:cNvPr id="39" name="矩形 38"/>
          <p:cNvSpPr/>
          <p:nvPr/>
        </p:nvSpPr>
        <p:spPr>
          <a:xfrm rot="10800000" flipH="1">
            <a:off x="0" y="-1907"/>
            <a:ext cx="12192000" cy="6877685"/>
          </a:xfrm>
          <a:prstGeom prst="rect">
            <a:avLst/>
          </a:prstGeom>
          <a:gradFill flip="none" rotWithShape="1">
            <a:gsLst>
              <a:gs pos="0">
                <a:srgbClr val="93683D">
                  <a:alpha val="0"/>
                </a:srgbClr>
              </a:gs>
              <a:gs pos="100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
          <p:cNvSpPr/>
          <p:nvPr/>
        </p:nvSpPr>
        <p:spPr>
          <a:xfrm>
            <a:off x="654388" y="1491274"/>
            <a:ext cx="11110666" cy="2349506"/>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7" name="矩形 4"/>
          <p:cNvSpPr/>
          <p:nvPr/>
        </p:nvSpPr>
        <p:spPr>
          <a:xfrm>
            <a:off x="654388" y="3888313"/>
            <a:ext cx="11131212" cy="2612289"/>
          </a:xfrm>
          <a:prstGeom prst="rect">
            <a:avLst/>
          </a:prstGeom>
          <a:gradFill flip="none" rotWithShape="1">
            <a:gsLst>
              <a:gs pos="10000">
                <a:schemeClr val="bg1">
                  <a:alpha val="0"/>
                </a:schemeClr>
              </a:gs>
              <a:gs pos="95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0235"/>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投资</a:t>
            </a:r>
            <a:r>
              <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rPr>
              <a:t>类资管</a:t>
            </a:r>
            <a:endPar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文本框 76"/>
          <p:cNvSpPr txBox="1"/>
          <p:nvPr/>
        </p:nvSpPr>
        <p:spPr>
          <a:xfrm>
            <a:off x="654388" y="835439"/>
            <a:ext cx="10369449" cy="523220"/>
          </a:xfrm>
          <a:prstGeom prst="rect">
            <a:avLst/>
          </a:prstGeom>
          <a:noFill/>
        </p:spPr>
        <p:txBody>
          <a:bodyPr wrap="square" rtlCol="0">
            <a:spAutoFit/>
          </a:bodyPr>
          <a:lstStyle/>
          <a:p>
            <a:pP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产业投资</a:t>
            </a:r>
            <a:r>
              <a:rPr lang="en-US" altLang="zh-CN"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t>
            </a:r>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财务投资双轮驱动</a:t>
            </a:r>
            <a:endPar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全周期赋能健康、快乐、富足、智造</a:t>
            </a:r>
            <a:endParaRPr lang="zh-CN" altLang="en-US"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5" name="文本框 24"/>
          <p:cNvSpPr txBox="1"/>
          <p:nvPr/>
        </p:nvSpPr>
        <p:spPr>
          <a:xfrm>
            <a:off x="1091837" y="4776114"/>
            <a:ext cx="3570474" cy="630942"/>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年度中国</a:t>
            </a: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CVC</a:t>
            </a:r>
            <a:r>
              <a:rPr lang="zh-CN" altLang="en-US"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产业资本</a:t>
            </a: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TOP10 </a:t>
            </a:r>
            <a:b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b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年度创业投资与私募股权投资机构</a:t>
            </a: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TOP30</a:t>
            </a:r>
            <a:endPar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986537"/>
                </a:solidFill>
              </a:defRPr>
            </a:pPr>
            <a:r>
              <a:rPr lang="zh-CN" altLang="en-US" sz="1100" b="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复星锐正</a:t>
            </a:r>
            <a:endParaRPr lang="en-US" sz="1100" b="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1" name="文本框 5"/>
          <p:cNvSpPr txBox="1"/>
          <p:nvPr/>
        </p:nvSpPr>
        <p:spPr>
          <a:xfrm>
            <a:off x="2764666" y="1814547"/>
            <a:ext cx="1652053" cy="461665"/>
          </a:xfrm>
          <a:prstGeom prst="rect">
            <a:avLst/>
          </a:prstGeom>
          <a:ln w="12700">
            <a:miter lim="400000"/>
          </a:ln>
        </p:spPr>
        <p:txBody>
          <a:bodyPr wrap="none" lIns="45719" rIns="45719">
            <a:spAutoFit/>
          </a:bodyPr>
          <a:lstStyle/>
          <a:p>
            <a:pPr>
              <a:defRPr>
                <a:solidFill>
                  <a:srgbClr val="986537"/>
                </a:solidFill>
              </a:defRPr>
            </a:pPr>
            <a:r>
              <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2,660</a:t>
            </a: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亿欧元</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200" b="1">
                <a:solidFill>
                  <a:srgbClr val="262626"/>
                </a:solidFill>
              </a:defRPr>
            </a:pPr>
            <a:r>
              <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HAL</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服务与管理的资产规模</a:t>
            </a:r>
            <a:endPar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4" name="文本框 5"/>
          <p:cNvSpPr txBox="1"/>
          <p:nvPr/>
        </p:nvSpPr>
        <p:spPr>
          <a:xfrm>
            <a:off x="5262521" y="1809842"/>
            <a:ext cx="1914946" cy="461665"/>
          </a:xfrm>
          <a:prstGeom prst="rect">
            <a:avLst/>
          </a:prstGeom>
          <a:ln w="12700">
            <a:miter lim="400000"/>
          </a:ln>
        </p:spPr>
        <p:txBody>
          <a:bodyPr wrap="none" lIns="45719" rIns="45719">
            <a:spAutoFit/>
          </a:bodyPr>
          <a:lstStyle/>
          <a:p>
            <a:pPr>
              <a:defRPr>
                <a:solidFill>
                  <a:srgbClr val="986537"/>
                </a:solidFill>
              </a:defRPr>
            </a:pP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增长</a:t>
            </a:r>
            <a:r>
              <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11%</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200" b="1">
                <a:solidFill>
                  <a:srgbClr val="262626"/>
                </a:solidFill>
              </a:defRPr>
            </a:pPr>
            <a:r>
              <a:rPr 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HAL</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服务与管理的资产规模增速</a:t>
            </a:r>
            <a:endPar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6" name="文本框 5"/>
          <p:cNvSpPr txBox="1"/>
          <p:nvPr/>
        </p:nvSpPr>
        <p:spPr>
          <a:xfrm>
            <a:off x="2764666" y="2903516"/>
            <a:ext cx="2572843" cy="477054"/>
          </a:xfrm>
          <a:prstGeom prst="rect">
            <a:avLst/>
          </a:prstGeom>
          <a:ln w="12700">
            <a:miter lim="400000"/>
          </a:ln>
        </p:spPr>
        <p:txBody>
          <a:bodyPr wrap="square" lIns="45719" rIns="45719">
            <a:spAutoFit/>
          </a:bodyPr>
          <a:lstStyle/>
          <a:p>
            <a:pPr>
              <a:defRPr>
                <a:solidFill>
                  <a:srgbClr val="986537"/>
                </a:solidFill>
              </a:defRPr>
            </a:pPr>
            <a:r>
              <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11.99</a:t>
            </a: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亿欧元</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a:solidFill>
                  <a:srgbClr val="986537"/>
                </a:solidFill>
              </a:defRPr>
            </a:pPr>
            <a:r>
              <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2023</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上半年核心净收入（</a:t>
            </a:r>
            <a:r>
              <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BCP</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合并口径）</a:t>
            </a:r>
            <a:endPar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7" name="文本框 5"/>
          <p:cNvSpPr txBox="1"/>
          <p:nvPr/>
        </p:nvSpPr>
        <p:spPr>
          <a:xfrm>
            <a:off x="5251613" y="2903516"/>
            <a:ext cx="3621454" cy="477054"/>
          </a:xfrm>
          <a:prstGeom prst="rect">
            <a:avLst/>
          </a:prstGeom>
          <a:ln w="12700">
            <a:miter lim="400000"/>
          </a:ln>
        </p:spPr>
        <p:txBody>
          <a:bodyPr wrap="square" lIns="45719" rIns="45719">
            <a:spAutoFit/>
          </a:bodyPr>
          <a:lstStyle/>
          <a:p>
            <a:pPr>
              <a:defRPr>
                <a:solidFill>
                  <a:srgbClr val="986537"/>
                </a:solidFill>
              </a:defRPr>
            </a:pP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增长</a:t>
            </a:r>
            <a:r>
              <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40.1%</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200" b="1">
                <a:solidFill>
                  <a:srgbClr val="262626"/>
                </a:solidFill>
              </a:defRPr>
            </a:pPr>
            <a:r>
              <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2023</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上半年核心净收入同比增长（</a:t>
            </a:r>
            <a:r>
              <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 BCP</a:t>
            </a:r>
            <a:r>
              <a:rPr lang="zh-CN" altLang="en-US"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合并口径）</a:t>
            </a:r>
            <a:endParaRPr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49" name="图片 13" descr="图片 13"/>
          <p:cNvPicPr>
            <a:picLocks noChangeAspect="1"/>
          </p:cNvPicPr>
          <p:nvPr/>
        </p:nvPicPr>
        <p:blipFill>
          <a:blip r:embed="rId2" cstate="email"/>
          <a:stretch>
            <a:fillRect/>
          </a:stretch>
        </p:blipFill>
        <p:spPr>
          <a:xfrm>
            <a:off x="4787954" y="3888127"/>
            <a:ext cx="1847649" cy="881620"/>
          </a:xfrm>
          <a:prstGeom prst="rect">
            <a:avLst/>
          </a:prstGeom>
          <a:ln w="12700" cap="flat">
            <a:noFill/>
            <a:miter lim="400000"/>
            <a:headEnd/>
            <a:tailEnd/>
          </a:ln>
          <a:effectLst/>
        </p:spPr>
      </p:pic>
      <p:pic>
        <p:nvPicPr>
          <p:cNvPr id="52" name="图片 14" descr="图片 14"/>
          <p:cNvPicPr>
            <a:picLocks noChangeAspect="1"/>
          </p:cNvPicPr>
          <p:nvPr/>
        </p:nvPicPr>
        <p:blipFill>
          <a:blip r:embed="rId3" cstate="email"/>
          <a:stretch>
            <a:fillRect/>
          </a:stretch>
        </p:blipFill>
        <p:spPr>
          <a:xfrm>
            <a:off x="5831027" y="5773987"/>
            <a:ext cx="736843" cy="418140"/>
          </a:xfrm>
          <a:prstGeom prst="rect">
            <a:avLst/>
          </a:prstGeom>
          <a:ln w="12700">
            <a:miter lim="400000"/>
            <a:headEnd/>
            <a:tailEnd/>
          </a:ln>
        </p:spPr>
      </p:pic>
      <p:pic>
        <p:nvPicPr>
          <p:cNvPr id="53" name="图片 12" descr="图片 12"/>
          <p:cNvPicPr>
            <a:picLocks noChangeAspect="1"/>
          </p:cNvPicPr>
          <p:nvPr/>
        </p:nvPicPr>
        <p:blipFill>
          <a:blip r:embed="rId4" cstate="email"/>
          <a:srcRect/>
          <a:stretch>
            <a:fillRect/>
          </a:stretch>
        </p:blipFill>
        <p:spPr>
          <a:xfrm>
            <a:off x="999490" y="5729605"/>
            <a:ext cx="962660" cy="449580"/>
          </a:xfrm>
          <a:prstGeom prst="rect">
            <a:avLst/>
          </a:prstGeom>
          <a:ln w="12700">
            <a:miter lim="400000"/>
            <a:headEnd/>
            <a:tailEnd/>
          </a:ln>
        </p:spPr>
      </p:pic>
      <p:pic>
        <p:nvPicPr>
          <p:cNvPr id="55" name="图片 54"/>
          <p:cNvPicPr>
            <a:picLocks noChangeAspect="1"/>
          </p:cNvPicPr>
          <p:nvPr/>
        </p:nvPicPr>
        <p:blipFill>
          <a:blip r:embed="rId5" cstate="email"/>
          <a:stretch>
            <a:fillRect/>
          </a:stretch>
        </p:blipFill>
        <p:spPr>
          <a:xfrm>
            <a:off x="1163972" y="1865471"/>
            <a:ext cx="955787" cy="400985"/>
          </a:xfrm>
          <a:prstGeom prst="rect">
            <a:avLst/>
          </a:prstGeom>
        </p:spPr>
      </p:pic>
      <p:pic>
        <p:nvPicPr>
          <p:cNvPr id="56" name="图片 55"/>
          <p:cNvPicPr>
            <a:picLocks noChangeAspect="1"/>
          </p:cNvPicPr>
          <p:nvPr/>
        </p:nvPicPr>
        <p:blipFill>
          <a:blip r:embed="rId6" cstate="email"/>
          <a:stretch>
            <a:fillRect/>
          </a:stretch>
        </p:blipFill>
        <p:spPr>
          <a:xfrm>
            <a:off x="1163972" y="3056805"/>
            <a:ext cx="1295605" cy="300472"/>
          </a:xfrm>
          <a:prstGeom prst="rect">
            <a:avLst/>
          </a:prstGeom>
        </p:spPr>
      </p:pic>
      <p:sp>
        <p:nvSpPr>
          <p:cNvPr id="41" name="文本框 40"/>
          <p:cNvSpPr txBox="1"/>
          <p:nvPr/>
        </p:nvSpPr>
        <p:spPr>
          <a:xfrm>
            <a:off x="1091837" y="4050521"/>
            <a:ext cx="3570474" cy="861774"/>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年度中国最佳私募股权投资机构</a:t>
            </a: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TOP10</a:t>
            </a:r>
            <a:endPar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986537"/>
                </a:solidFill>
              </a:defRPr>
            </a:pP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年度中国最佳中资私募股权投资机构</a:t>
            </a:r>
            <a:r>
              <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rPr>
              <a:t>TOP7</a:t>
            </a:r>
            <a:endParaRPr lang="en-US" altLang="zh-CN" sz="1200" b="0" dirty="0">
              <a:solidFill>
                <a:schemeClr val="tx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defRPr b="1">
                <a:solidFill>
                  <a:srgbClr val="986537"/>
                </a:solidFill>
              </a:defRPr>
            </a:pPr>
            <a:r>
              <a:rPr lang="zh-CN" altLang="en-US" sz="1100" b="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复星创富</a:t>
            </a:r>
            <a:endParaRPr lang="en-US" sz="1100" b="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a:p>
            <a:endParaRPr lang="zh-CN" altLang="en-US" sz="1400" b="0" dirty="0">
              <a:solidFill>
                <a:srgbClr val="93683D"/>
              </a:solidFill>
              <a:latin typeface="HYQIHEIX1-45W EXTRALIGHT" panose="00020600040101010101" pitchFamily="18" charset="-122"/>
              <a:ea typeface="HYQIHEIX1-45W EXTRALIGHT" panose="00020600040101010101" pitchFamily="18" charset="-122"/>
              <a:cs typeface="Arial" panose="020B0604020202020204" pitchFamily="34" charset="0"/>
            </a:endParaRPr>
          </a:p>
        </p:txBody>
      </p:sp>
      <p:pic>
        <p:nvPicPr>
          <p:cNvPr id="3" name="图片 2"/>
          <p:cNvPicPr>
            <a:picLocks noChangeAspect="1"/>
          </p:cNvPicPr>
          <p:nvPr/>
        </p:nvPicPr>
        <p:blipFill>
          <a:blip r:embed="rId7" cstate="email"/>
          <a:stretch>
            <a:fillRect/>
          </a:stretch>
        </p:blipFill>
        <p:spPr>
          <a:xfrm>
            <a:off x="2400300" y="5861050"/>
            <a:ext cx="1191895" cy="244475"/>
          </a:xfrm>
          <a:prstGeom prst="rect">
            <a:avLst/>
          </a:prstGeom>
        </p:spPr>
      </p:pic>
      <p:sp>
        <p:nvSpPr>
          <p:cNvPr id="32" name="文本框 31"/>
          <p:cNvSpPr txBox="1"/>
          <p:nvPr/>
        </p:nvSpPr>
        <p:spPr>
          <a:xfrm>
            <a:off x="1163972" y="2393398"/>
            <a:ext cx="5467350" cy="261610"/>
          </a:xfrm>
          <a:prstGeom prst="rect">
            <a:avLst/>
          </a:prstGeom>
          <a:ln w="12700">
            <a:miter lim="400000"/>
          </a:ln>
        </p:spPr>
        <p:txBody>
          <a:bodyPr wrap="square" lIns="45719" rIns="45719">
            <a:spAutoFit/>
          </a:bodyPr>
          <a:lstStyle>
            <a:lvl1pPr>
              <a:defRPr b="1">
                <a:solidFill>
                  <a:srgbClr val="986537"/>
                </a:solidFill>
              </a:defRPr>
            </a:lvl1pPr>
          </a:lstStyle>
          <a:p>
            <a:r>
              <a:rPr kumimoji="1" lang="zh-CN" altLang="en-US" sz="1100" b="0" dirty="0">
                <a:solidFill>
                  <a:schemeClr val="bg1"/>
                </a:solidFill>
                <a:latin typeface="思源黑体 CN Normal" panose="020B0400000000000000" pitchFamily="34" charset="-128"/>
                <a:ea typeface="思源黑体 CN Normal" panose="020B0400000000000000" pitchFamily="34" charset="-128"/>
              </a:rPr>
              <a:t>跻身德国独立品牌私人银行前三，业务专注于管理、维护、服务和交易客户资产</a:t>
            </a:r>
            <a:endParaRPr kumimoji="1" lang="en-US" altLang="zh-CN" sz="1100" b="0" dirty="0">
              <a:solidFill>
                <a:schemeClr val="bg1"/>
              </a:solidFill>
              <a:latin typeface="思源黑体 CN Normal" panose="020B0400000000000000" pitchFamily="34" charset="-128"/>
              <a:ea typeface="思源黑体 CN Normal" panose="020B0400000000000000" pitchFamily="34" charset="-128"/>
            </a:endParaRPr>
          </a:p>
        </p:txBody>
      </p:sp>
      <p:sp>
        <p:nvSpPr>
          <p:cNvPr id="33" name="文本框 32"/>
          <p:cNvSpPr txBox="1"/>
          <p:nvPr/>
        </p:nvSpPr>
        <p:spPr>
          <a:xfrm>
            <a:off x="1163972" y="3468223"/>
            <a:ext cx="8422493" cy="261610"/>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100" b="0"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葡萄牙最大的私人銀行</a:t>
            </a:r>
            <a:r>
              <a:rPr lang="zh-CN" altLang="en-US" sz="11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，为个人及企业提供商业银行产品及服务，辅之以投资银行及私人银行业务。 拥有领先的数字银行“ActivoBank”</a:t>
            </a:r>
            <a:endParaRPr lang="zh-CN" altLang="en-US" sz="11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4" name="图片 3" descr="复星财富logo"/>
          <p:cNvPicPr>
            <a:picLocks noChangeAspect="1"/>
          </p:cNvPicPr>
          <p:nvPr/>
        </p:nvPicPr>
        <p:blipFill>
          <a:blip r:embed="rId8"/>
          <a:stretch>
            <a:fillRect/>
          </a:stretch>
        </p:blipFill>
        <p:spPr>
          <a:xfrm>
            <a:off x="4030345" y="5830570"/>
            <a:ext cx="1274445" cy="309880"/>
          </a:xfrm>
          <a:prstGeom prst="rect">
            <a:avLst/>
          </a:prstGeom>
        </p:spPr>
      </p:pic>
      <p:pic>
        <p:nvPicPr>
          <p:cNvPr id="2" name="图片 1" descr="复星logo-反白-01"/>
          <p:cNvPicPr>
            <a:picLocks noChangeAspect="1"/>
          </p:cNvPicPr>
          <p:nvPr/>
        </p:nvPicPr>
        <p:blipFill>
          <a:blip r:embed="rId9"/>
          <a:stretch>
            <a:fillRect/>
          </a:stretch>
        </p:blipFill>
        <p:spPr>
          <a:xfrm>
            <a:off x="10302240" y="255905"/>
            <a:ext cx="1664970" cy="475615"/>
          </a:xfrm>
          <a:prstGeom prst="rect">
            <a:avLst/>
          </a:prstGeom>
        </p:spPr>
      </p:pic>
      <p:pic>
        <p:nvPicPr>
          <p:cNvPr id="7" name="图片 6" descr="徽标&#10;&#10;描述已自动生成"/>
          <p:cNvPicPr>
            <a:picLocks noChangeAspect="1"/>
          </p:cNvPicPr>
          <p:nvPr/>
        </p:nvPicPr>
        <p:blipFill>
          <a:blip r:embed="rId10"/>
          <a:stretch>
            <a:fillRect/>
          </a:stretch>
        </p:blipFill>
        <p:spPr>
          <a:xfrm>
            <a:off x="4954503" y="4768779"/>
            <a:ext cx="1407249" cy="7032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复星23年封面更新/18.jpg18"/>
          <p:cNvPicPr>
            <a:picLocks noChangeAspect="1"/>
          </p:cNvPicPr>
          <p:nvPr/>
        </p:nvPicPr>
        <p:blipFill>
          <a:blip r:embed="rId1"/>
          <a:srcRect/>
          <a:stretch>
            <a:fillRect/>
          </a:stretch>
        </p:blipFill>
        <p:spPr>
          <a:xfrm>
            <a:off x="0" y="-8890"/>
            <a:ext cx="12195810" cy="6862445"/>
          </a:xfrm>
          <a:prstGeom prst="rect">
            <a:avLst/>
          </a:prstGeom>
        </p:spPr>
      </p:pic>
      <p:sp>
        <p:nvSpPr>
          <p:cNvPr id="7" name="矩形 6"/>
          <p:cNvSpPr/>
          <p:nvPr/>
        </p:nvSpPr>
        <p:spPr>
          <a:xfrm rot="10800000" flipH="1">
            <a:off x="0" y="0"/>
            <a:ext cx="12192000" cy="6866890"/>
          </a:xfrm>
          <a:prstGeom prst="rect">
            <a:avLst/>
          </a:prstGeom>
          <a:gradFill flip="none" rotWithShape="1">
            <a:gsLst>
              <a:gs pos="0">
                <a:srgbClr val="93683D">
                  <a:alpha val="22000"/>
                </a:srgbClr>
              </a:gs>
              <a:gs pos="100000">
                <a:srgbClr val="93683D">
                  <a:alpha val="84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a:p>
            <a:pPr algn="ctr"/>
            <a:endParaRPr kumimoji="1" lang="zh-CN" altLang="en-US"/>
          </a:p>
        </p:txBody>
      </p:sp>
      <p:sp>
        <p:nvSpPr>
          <p:cNvPr id="23" name="矩形 22"/>
          <p:cNvSpPr/>
          <p:nvPr/>
        </p:nvSpPr>
        <p:spPr>
          <a:xfrm>
            <a:off x="45719" y="20800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2812"/>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蜂巢</a:t>
            </a:r>
            <a:endPar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文本框 76"/>
          <p:cNvSpPr txBox="1"/>
          <p:nvPr/>
        </p:nvSpPr>
        <p:spPr>
          <a:xfrm>
            <a:off x="8759838" y="2281555"/>
            <a:ext cx="2239010" cy="670248"/>
          </a:xfrm>
          <a:prstGeom prst="rect">
            <a:avLst/>
          </a:prstGeom>
          <a:noFill/>
        </p:spPr>
        <p:txBody>
          <a:bodyPr wrap="square" rtlCol="0">
            <a:spAutoFit/>
          </a:bodyPr>
          <a:lstStyle/>
          <a:p>
            <a:pPr algn="ctr">
              <a:lnSpc>
                <a:spcPct val="150000"/>
              </a:lnSpc>
            </a:pPr>
            <a:r>
              <a:rPr lang="zh-CN" altLang="en-US" sz="28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mn-ea"/>
              </a:rPr>
              <a:t>大豫园片区</a:t>
            </a:r>
            <a:endParaRPr lang="zh-CN" altLang="en-US" sz="28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mn-ea"/>
            </a:endParaRPr>
          </a:p>
        </p:txBody>
      </p:sp>
      <p:sp>
        <p:nvSpPr>
          <p:cNvPr id="11" name="文本框 10"/>
          <p:cNvSpPr txBox="1"/>
          <p:nvPr/>
        </p:nvSpPr>
        <p:spPr>
          <a:xfrm>
            <a:off x="8609978" y="3308350"/>
            <a:ext cx="2538730" cy="791883"/>
          </a:xfrm>
          <a:prstGeom prst="rect">
            <a:avLst/>
          </a:prstGeom>
          <a:noFill/>
        </p:spPr>
        <p:txBody>
          <a:bodyPr wrap="square" rtlCol="0">
            <a:spAutoFit/>
          </a:bodyPr>
          <a:lstStyle/>
          <a:p>
            <a:pPr algn="ctr">
              <a:lnSpc>
                <a:spcPct val="150000"/>
              </a:lnSpc>
            </a:pPr>
            <a:r>
              <a:rPr lang="zh-CN" altLang="en-US" sz="16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mn-ea"/>
              </a:rPr>
              <a:t>极具东方生活美学魅力的全球时尚文化秀场</a:t>
            </a:r>
            <a:endParaRPr lang="zh-CN" altLang="en-US" sz="16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mn-ea"/>
            </a:endParaRPr>
          </a:p>
        </p:txBody>
      </p:sp>
      <p:pic>
        <p:nvPicPr>
          <p:cNvPr id="12" name="图片 11" descr="复星logo-反白-01"/>
          <p:cNvPicPr>
            <a:picLocks noChangeAspect="1"/>
          </p:cNvPicPr>
          <p:nvPr/>
        </p:nvPicPr>
        <p:blipFill>
          <a:blip r:embed="rId2"/>
          <a:stretch>
            <a:fillRect/>
          </a:stretch>
        </p:blipFill>
        <p:spPr>
          <a:xfrm>
            <a:off x="10302240" y="255905"/>
            <a:ext cx="1664970" cy="475615"/>
          </a:xfrm>
          <a:prstGeom prst="rect">
            <a:avLst/>
          </a:prstGeom>
        </p:spPr>
      </p:pic>
      <p:sp>
        <p:nvSpPr>
          <p:cNvPr id="2" name="矩形 1"/>
          <p:cNvSpPr/>
          <p:nvPr/>
        </p:nvSpPr>
        <p:spPr>
          <a:xfrm>
            <a:off x="671195" y="3780790"/>
            <a:ext cx="1426845" cy="521970"/>
          </a:xfrm>
          <a:prstGeom prst="rect">
            <a:avLst/>
          </a:prstGeom>
        </p:spPr>
        <p:txBody>
          <a:bodyPr wrap="square">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城市</a:t>
            </a:r>
            <a:endParaRPr lang="en-US" altLang="zh-CN" sz="2800"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4" name="文本框 3"/>
          <p:cNvSpPr txBox="1"/>
          <p:nvPr/>
        </p:nvSpPr>
        <p:spPr>
          <a:xfrm>
            <a:off x="576870" y="2474876"/>
            <a:ext cx="1521460"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anose="020F0502020204030204" pitchFamily="18" charset="-122"/>
                <a:cs typeface="Arial" panose="020B0604020202020204" pitchFamily="34" charset="0"/>
              </a:rPr>
              <a:t>40+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anose="020F0502020204030204" pitchFamily="18" charset="-122"/>
              <a:cs typeface="Arial" panose="020B0604020202020204" pitchFamily="34" charset="0"/>
            </a:endParaRPr>
          </a:p>
        </p:txBody>
      </p:sp>
      <p:sp>
        <p:nvSpPr>
          <p:cNvPr id="21" name="文本框 20"/>
          <p:cNvSpPr txBox="1"/>
          <p:nvPr/>
        </p:nvSpPr>
        <p:spPr>
          <a:xfrm>
            <a:off x="2319831" y="2474876"/>
            <a:ext cx="1734185"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anose="020F0502020204030204" pitchFamily="18" charset="-122"/>
                <a:cs typeface="Arial" panose="020B0604020202020204" pitchFamily="34" charset="0"/>
              </a:rPr>
              <a:t>130+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anose="020F0502020204030204" pitchFamily="18" charset="-122"/>
              <a:cs typeface="Arial" panose="020B0604020202020204" pitchFamily="34" charset="0"/>
            </a:endParaRPr>
          </a:p>
        </p:txBody>
      </p:sp>
      <p:sp>
        <p:nvSpPr>
          <p:cNvPr id="6" name="矩形 5"/>
          <p:cNvSpPr/>
          <p:nvPr/>
        </p:nvSpPr>
        <p:spPr>
          <a:xfrm>
            <a:off x="2434590" y="3779520"/>
            <a:ext cx="1426845" cy="521970"/>
          </a:xfrm>
          <a:prstGeom prst="rect">
            <a:avLst/>
          </a:prstGeom>
        </p:spPr>
        <p:txBody>
          <a:bodyPr wrap="square">
            <a:spAutoFit/>
          </a:bodyPr>
          <a:lstStyle/>
          <a:p>
            <a:pPr algn="ctr"/>
            <a:r>
              <a:rPr lang="zh-CN" altLang="en-US" sz="2800"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项目</a:t>
            </a:r>
            <a:endParaRPr lang="zh-CN" altLang="en-US" sz="2800"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57" name="圆角矩形 56"/>
          <p:cNvSpPr/>
          <p:nvPr/>
        </p:nvSpPr>
        <p:spPr>
          <a:xfrm>
            <a:off x="469172" y="4553051"/>
            <a:ext cx="3842389" cy="1653387"/>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 name="文本框 7"/>
          <p:cNvSpPr txBox="1"/>
          <p:nvPr/>
        </p:nvSpPr>
        <p:spPr>
          <a:xfrm>
            <a:off x="507487" y="4575253"/>
            <a:ext cx="3717731" cy="1842877"/>
          </a:xfrm>
          <a:prstGeom prst="rect">
            <a:avLst/>
          </a:prstGeom>
          <a:noFill/>
        </p:spPr>
        <p:txBody>
          <a:bodyPr wrap="square" rtlCol="0">
            <a:spAutoFit/>
          </a:bodyPr>
          <a:lstStyle/>
          <a:p>
            <a:pPr>
              <a:lnSpc>
                <a:spcPct val="150000"/>
              </a:lnSpc>
            </a:pPr>
            <a:r>
              <a:rPr lang="zh-CN" altLang="en-US" sz="11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复星蜂巢，是产业可持续发展先进理念的倡导与实践者，围绕城市发展的产业升级需求，依托复星全球产业布局，以产业思维为支撑，提供多元化、多形态、多层次的定制化产业发展解决方案。在践行产城融合战略中，以“产业运营”与“产业投资”双轮驱动，发挥产业基金优势，促进产业集聚发展，赋能产业转型升级，打造全产业链的轻资产运营能力，从而实现城市功能与产业水平的快速升级。</a:t>
            </a:r>
            <a:endParaRPr lang="en-US" altLang="zh-CN" sz="11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58" name="圆角矩形 57"/>
          <p:cNvSpPr/>
          <p:nvPr/>
        </p:nvSpPr>
        <p:spPr>
          <a:xfrm>
            <a:off x="8017750" y="4553051"/>
            <a:ext cx="3842389" cy="1865079"/>
          </a:xfrm>
          <a:prstGeom prst="roundRect">
            <a:avLst>
              <a:gd name="adj" fmla="val 6141"/>
            </a:avLst>
          </a:prstGeom>
          <a:gradFill>
            <a:gsLst>
              <a:gs pos="100000">
                <a:srgbClr val="93683D">
                  <a:alpha val="12000"/>
                </a:srgbClr>
              </a:gs>
              <a:gs pos="37000">
                <a:srgbClr val="93683D">
                  <a:alpha val="86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4" name="文本框 23"/>
          <p:cNvSpPr txBox="1"/>
          <p:nvPr/>
        </p:nvSpPr>
        <p:spPr>
          <a:xfrm>
            <a:off x="8169827" y="4615068"/>
            <a:ext cx="3672205" cy="1588961"/>
          </a:xfrm>
          <a:prstGeom prst="rect">
            <a:avLst/>
          </a:prstGeom>
          <a:noFill/>
        </p:spPr>
        <p:txBody>
          <a:bodyPr wrap="square" rtlCol="0">
            <a:spAutoFit/>
          </a:bodyPr>
          <a:lstStyle/>
          <a:p>
            <a:pPr>
              <a:lnSpc>
                <a:spcPct val="150000"/>
              </a:lnSpc>
            </a:pPr>
            <a:r>
              <a:rPr lang="zh-CN" altLang="en-US" sz="11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mn-ea"/>
              </a:rPr>
              <a:t>大豫园片区涵盖豫园一期、二期、福佑路地块和BFC外滩金融中心的大豫园片区，为东方生活美学提供了绝佳的抒写空间。未来，通过传统文化传扬、产业转型升级、现代居住功能的有机融合，大豫园片区将打造成为东方生活美学集聚地，助力上海国际时尚之都建设，全面提升上海城市软实力</a:t>
            </a:r>
            <a:endParaRPr lang="zh-CN" altLang="en-US" sz="11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0" name="文本框 9"/>
          <p:cNvSpPr txBox="1"/>
          <p:nvPr/>
        </p:nvSpPr>
        <p:spPr>
          <a:xfrm>
            <a:off x="4976495" y="2459990"/>
            <a:ext cx="2239010" cy="1938992"/>
          </a:xfrm>
          <a:prstGeom prst="rect">
            <a:avLst/>
          </a:prstGeom>
          <a:noFill/>
        </p:spPr>
        <p:txBody>
          <a:bodyPr wrap="square" rtlCol="0">
            <a:spAutoFit/>
          </a:bodyPr>
          <a:lstStyle/>
          <a:p>
            <a:pPr algn="ct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旅游蜂巢</a:t>
            </a:r>
            <a:endPar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a:p>
            <a:pPr algn="ct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健康蜂巢</a:t>
            </a:r>
            <a:endPar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a:p>
            <a:pPr algn="ct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科创蜂巢</a:t>
            </a:r>
            <a:endPar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a:p>
            <a:pPr algn="ct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金融蜂巢</a:t>
            </a:r>
            <a:endPar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a:p>
            <a:pPr algn="ct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文化蜂巢</a:t>
            </a:r>
            <a:endParaRPr sz="2400" spc="30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3" name="文本框 12"/>
          <p:cNvSpPr txBox="1"/>
          <p:nvPr/>
        </p:nvSpPr>
        <p:spPr>
          <a:xfrm>
            <a:off x="654876" y="873803"/>
            <a:ext cx="10369449" cy="306705"/>
          </a:xfrm>
          <a:prstGeom prst="rect">
            <a:avLst/>
          </a:prstGeom>
          <a:noFill/>
        </p:spPr>
        <p:txBody>
          <a:bodyPr wrap="square" rtlCol="0">
            <a:spAutoFit/>
          </a:bodyPr>
          <a:lstStyle/>
          <a:p>
            <a:pPr>
              <a:defRPr sz="1600" spc="3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以城带产，以产兴城，打造全球城市蜂巢标杆</a:t>
            </a:r>
            <a:endParaRPr sz="1400" spc="3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 name="图形 32"/>
          <p:cNvPicPr>
            <a:picLocks noChangeAspect="1"/>
          </p:cNvPicPr>
          <p:nvPr/>
        </p:nvPicPr>
        <p:blipFill>
          <a:blip r:embed="rId1" cstate="email">
            <a:extLst>
              <a:ext uri="{96DAC541-7B7A-43D3-8B79-37D633B846F1}">
                <asvg:svgBlip xmlns:asvg="http://schemas.microsoft.com/office/drawing/2016/SVG/main" r:embed="rId2"/>
              </a:ext>
            </a:extLst>
          </a:blip>
          <a:stretch>
            <a:fillRect/>
          </a:stretch>
        </p:blipFill>
        <p:spPr>
          <a:xfrm>
            <a:off x="5238323" y="1124882"/>
            <a:ext cx="4957892" cy="5031110"/>
          </a:xfrm>
          <a:prstGeom prst="rect">
            <a:avLst/>
          </a:prstGeom>
        </p:spPr>
      </p:pic>
      <p:sp>
        <p:nvSpPr>
          <p:cNvPr id="31" name="矩形 30"/>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sp>
        <p:nvSpPr>
          <p:cNvPr id="32" name="矩形 31"/>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矩形 13"/>
          <p:cNvSpPr txBox="1"/>
          <p:nvPr/>
        </p:nvSpPr>
        <p:spPr>
          <a:xfrm>
            <a:off x="1308796" y="2786539"/>
            <a:ext cx="1830464" cy="461665"/>
          </a:xfrm>
          <a:prstGeom prst="rect">
            <a:avLst/>
          </a:prstGeom>
          <a:ln w="12700">
            <a:miter lim="400000"/>
          </a:ln>
        </p:spPr>
        <p:txBody>
          <a:bodyPr wrap="square" lIns="45719" rIns="45719">
            <a:spAutoFit/>
          </a:bodyPr>
          <a:lstStyle>
            <a:lvl1pPr>
              <a:defRPr sz="2400" b="1" spc="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latin typeface="思源黑体 CN Normal" panose="020B0400000000000000" pitchFamily="34" charset="-128"/>
                <a:ea typeface="思源黑体 CN Normal" panose="020B0400000000000000" pitchFamily="34" charset="-128"/>
                <a:cs typeface="Arial" panose="020B0604020202020204" pitchFamily="34" charset="0"/>
              </a:rPr>
              <a:t>愿景</a:t>
            </a:r>
            <a:endParaRPr b="0" dirty="0" err="1">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5" name="矩形 16"/>
          <p:cNvSpPr txBox="1"/>
          <p:nvPr/>
        </p:nvSpPr>
        <p:spPr>
          <a:xfrm>
            <a:off x="1308796" y="1285857"/>
            <a:ext cx="1890538" cy="461665"/>
          </a:xfrm>
          <a:prstGeom prst="rect">
            <a:avLst/>
          </a:prstGeom>
          <a:ln w="12700">
            <a:miter lim="400000"/>
          </a:ln>
        </p:spPr>
        <p:txBody>
          <a:bodyPr wrap="square" lIns="45719" rIns="45719">
            <a:spAutoFit/>
          </a:bodyPr>
          <a:lstStyle>
            <a:lvl1pPr>
              <a:defRPr sz="2400" b="1" spc="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b="0" dirty="0" err="1">
                <a:latin typeface="思源黑体 CN Normal" panose="020B0400000000000000" pitchFamily="34" charset="-128"/>
                <a:ea typeface="思源黑体 CN Normal" panose="020B0400000000000000" pitchFamily="34" charset="-128"/>
                <a:cs typeface="Arial" panose="020B0604020202020204" pitchFamily="34" charset="0"/>
              </a:rPr>
              <a:t>使命</a:t>
            </a:r>
            <a:endParaRPr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6" name="文本框 17"/>
          <p:cNvSpPr txBox="1"/>
          <p:nvPr/>
        </p:nvSpPr>
        <p:spPr>
          <a:xfrm>
            <a:off x="1308796" y="1786297"/>
            <a:ext cx="3632657" cy="307777"/>
          </a:xfrm>
          <a:prstGeom prst="rect">
            <a:avLst/>
          </a:prstGeom>
          <a:ln w="12700">
            <a:miter lim="400000"/>
          </a:ln>
        </p:spPr>
        <p:txBody>
          <a:bodyPr lIns="45719" rIns="45719">
            <a:spAutoFit/>
          </a:bodyPr>
          <a:lstStyle/>
          <a:p>
            <a:pPr>
              <a:defRPr spc="3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sz="1400" dirty="0" err="1">
                <a:latin typeface="思源黑体 CN Normal" panose="020B0400000000000000" pitchFamily="34" charset="-128"/>
                <a:ea typeface="思源黑体 CN Normal" panose="020B0400000000000000" pitchFamily="34" charset="-128"/>
                <a:cs typeface="Arial" panose="020B0604020202020204" pitchFamily="34" charset="0"/>
              </a:rPr>
              <a:t>让全球</a:t>
            </a:r>
            <a:r>
              <a:rPr sz="1400" dirty="0" err="1">
                <a:solidFill>
                  <a:srgbClr val="92673D"/>
                </a:solidFill>
                <a:latin typeface="思源黑体 CN Normal" panose="020B0400000000000000" pitchFamily="34" charset="-128"/>
                <a:ea typeface="思源黑体 CN Normal" panose="020B0400000000000000" pitchFamily="34" charset="-128"/>
                <a:cs typeface="Arial" panose="020B0604020202020204" pitchFamily="34" charset="0"/>
              </a:rPr>
              <a:t>家庭</a:t>
            </a:r>
            <a:r>
              <a:rPr sz="1400" dirty="0" err="1">
                <a:latin typeface="思源黑体 CN Normal" panose="020B0400000000000000" pitchFamily="34" charset="-128"/>
                <a:ea typeface="思源黑体 CN Normal" panose="020B0400000000000000" pitchFamily="34" charset="-128"/>
                <a:cs typeface="Arial" panose="020B0604020202020204" pitchFamily="34" charset="0"/>
              </a:rPr>
              <a:t>生活更幸福</a:t>
            </a:r>
            <a:endParaRPr sz="140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93" name="文本框 18"/>
          <p:cNvSpPr txBox="1"/>
          <p:nvPr/>
        </p:nvSpPr>
        <p:spPr>
          <a:xfrm>
            <a:off x="1308796" y="3160395"/>
            <a:ext cx="2404110" cy="1383665"/>
          </a:xfrm>
          <a:prstGeom prst="rect">
            <a:avLst/>
          </a:prstGeom>
          <a:ln w="12700">
            <a:miter lim="400000"/>
          </a:ln>
        </p:spPr>
        <p:txBody>
          <a:bodyPr wrap="square" lIns="45719" rIns="45719">
            <a:spAutoFit/>
          </a:bodyPr>
          <a:lstStyle/>
          <a:p>
            <a:pPr>
              <a:lnSpc>
                <a:spcPct val="150000"/>
              </a:lnSpc>
              <a:defRPr spc="3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rPr>
              <a:t>植根中国，服务全球</a:t>
            </a:r>
            <a:endParaRPr lang="en-US" altLang="zh-CN" sz="1400" dirty="0">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defRPr spc="3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rPr>
              <a:t>十亿家庭客户</a:t>
            </a:r>
            <a:endPar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defRPr spc="3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rPr>
              <a:t>智造</a:t>
            </a:r>
            <a:r>
              <a:rPr lang="zh-CN" altLang="en-US"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健康、快乐、富足</a:t>
            </a:r>
            <a:r>
              <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rPr>
              <a:t>的幸福生态系统</a:t>
            </a:r>
            <a:endPar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2" name="Title 1"/>
          <p:cNvSpPr txBox="1"/>
          <p:nvPr/>
        </p:nvSpPr>
        <p:spPr>
          <a:xfrm>
            <a:off x="366562" y="215638"/>
            <a:ext cx="5853591" cy="535531"/>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spc="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复星，为幸福生活</a:t>
            </a:r>
            <a:endParaRPr lang="zh-CN" altLang="en-US" sz="3200" b="0"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03" name="矩形 13"/>
          <p:cNvSpPr txBox="1"/>
          <p:nvPr/>
        </p:nvSpPr>
        <p:spPr>
          <a:xfrm>
            <a:off x="1308796" y="5161940"/>
            <a:ext cx="2672679" cy="461665"/>
          </a:xfrm>
          <a:prstGeom prst="rect">
            <a:avLst/>
          </a:prstGeom>
          <a:ln w="12700">
            <a:miter lim="400000"/>
          </a:ln>
        </p:spPr>
        <p:txBody>
          <a:bodyPr wrap="square" lIns="45719" rIns="45719">
            <a:spAutoFit/>
          </a:bodyPr>
          <a:lstStyle>
            <a:lvl1pPr>
              <a:defRPr sz="2400" b="1" spc="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b="0" dirty="0">
                <a:latin typeface="思源黑体 CN Normal" panose="020B0400000000000000" pitchFamily="34" charset="-128"/>
                <a:ea typeface="思源黑体 CN Normal" panose="020B0400000000000000" pitchFamily="34" charset="-128"/>
                <a:cs typeface="Arial" panose="020B0604020202020204" pitchFamily="34" charset="0"/>
              </a:rPr>
              <a:t>价值观</a:t>
            </a:r>
            <a:endParaRPr lang="zh-CN" altLang="en-US"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5" name="文本框 18"/>
          <p:cNvSpPr txBox="1"/>
          <p:nvPr/>
        </p:nvSpPr>
        <p:spPr>
          <a:xfrm>
            <a:off x="1308796" y="5565926"/>
            <a:ext cx="4645261" cy="347596"/>
          </a:xfrm>
          <a:prstGeom prst="rect">
            <a:avLst/>
          </a:prstGeom>
          <a:ln w="12700">
            <a:miter lim="400000"/>
          </a:ln>
        </p:spPr>
        <p:txBody>
          <a:bodyPr lIns="45719" rIns="45719">
            <a:spAutoFit/>
          </a:bodyPr>
          <a:lstStyle/>
          <a:p>
            <a:pPr>
              <a:lnSpc>
                <a:spcPct val="125000"/>
              </a:lnSpc>
              <a:defRPr spc="3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latin typeface="思源黑体 CN Normal" panose="020B0400000000000000" pitchFamily="34" charset="-128"/>
                <a:ea typeface="思源黑体 CN Normal" panose="020B0400000000000000" pitchFamily="34" charset="-128"/>
                <a:cs typeface="Arial" panose="020B0604020202020204" pitchFamily="34" charset="0"/>
              </a:rPr>
              <a:t>修身，齐家，立业，</a:t>
            </a:r>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助天下</a:t>
            </a:r>
            <a:endPar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7" name="图片 6"/>
          <p:cNvPicPr>
            <a:picLocks noChangeAspect="1"/>
          </p:cNvPicPr>
          <p:nvPr/>
        </p:nvPicPr>
        <p:blipFill>
          <a:blip r:embed="rId3"/>
          <a:stretch>
            <a:fillRect/>
          </a:stretch>
        </p:blipFill>
        <p:spPr>
          <a:xfrm>
            <a:off x="5118218" y="4710619"/>
            <a:ext cx="255405" cy="648646"/>
          </a:xfrm>
          <a:prstGeom prst="rect">
            <a:avLst/>
          </a:prstGeom>
        </p:spPr>
      </p:pic>
      <p:pic>
        <p:nvPicPr>
          <p:cNvPr id="8" name="图片 7"/>
          <p:cNvPicPr>
            <a:picLocks noChangeAspect="1"/>
          </p:cNvPicPr>
          <p:nvPr/>
        </p:nvPicPr>
        <p:blipFill>
          <a:blip r:embed="rId4"/>
          <a:stretch>
            <a:fillRect/>
          </a:stretch>
        </p:blipFill>
        <p:spPr>
          <a:xfrm>
            <a:off x="6321753" y="5530011"/>
            <a:ext cx="703851" cy="690896"/>
          </a:xfrm>
          <a:prstGeom prst="rect">
            <a:avLst/>
          </a:prstGeom>
        </p:spPr>
      </p:pic>
      <p:sp>
        <p:nvSpPr>
          <p:cNvPr id="28" name="文本框 27"/>
          <p:cNvSpPr txBox="1"/>
          <p:nvPr/>
        </p:nvSpPr>
        <p:spPr>
          <a:xfrm>
            <a:off x="2396666" y="2794480"/>
            <a:ext cx="912429" cy="461665"/>
          </a:xfrm>
          <a:prstGeom prst="rect">
            <a:avLst/>
          </a:prstGeom>
          <a:noFill/>
        </p:spPr>
        <p:txBody>
          <a:bodyPr wrap="none" rtlCol="0">
            <a:spAutoFit/>
          </a:bodyPr>
          <a:lstStyle/>
          <a:p>
            <a:r>
              <a:rPr lang="en-US" altLang="zh-CN" sz="2400" dirty="0">
                <a:solidFill>
                  <a:srgbClr val="C4AD8F"/>
                </a:solidFill>
                <a:latin typeface="Politica" panose="02000503000000000000" pitchFamily="2" charset="0"/>
                <a:ea typeface="微软雅黑" panose="020B0503020204020204" charset="-122"/>
                <a:cs typeface="Arial" panose="020B0604020202020204" pitchFamily="34" charset="0"/>
              </a:rPr>
              <a:t>VISION</a:t>
            </a:r>
            <a:endParaRPr lang="zh-CN" altLang="en-US" sz="2400" dirty="0">
              <a:solidFill>
                <a:srgbClr val="C4AD8F"/>
              </a:solidFill>
              <a:latin typeface="Politica" panose="02000503000000000000" pitchFamily="2" charset="0"/>
              <a:ea typeface="微软雅黑" panose="020B0503020204020204" charset="-122"/>
              <a:cs typeface="Arial" panose="020B0604020202020204" pitchFamily="34" charset="0"/>
            </a:endParaRPr>
          </a:p>
        </p:txBody>
      </p:sp>
      <p:sp>
        <p:nvSpPr>
          <p:cNvPr id="29" name="文本框 28"/>
          <p:cNvSpPr txBox="1"/>
          <p:nvPr/>
        </p:nvSpPr>
        <p:spPr>
          <a:xfrm>
            <a:off x="2191481" y="1293800"/>
            <a:ext cx="1117614" cy="461665"/>
          </a:xfrm>
          <a:prstGeom prst="rect">
            <a:avLst/>
          </a:prstGeom>
          <a:noFill/>
        </p:spPr>
        <p:txBody>
          <a:bodyPr wrap="none" rtlCol="0">
            <a:spAutoFit/>
          </a:bodyPr>
          <a:lstStyle/>
          <a:p>
            <a:pPr algn="l"/>
            <a:r>
              <a:rPr lang="en-US" altLang="zh-CN" sz="2400" dirty="0">
                <a:solidFill>
                  <a:srgbClr val="C4AD8F"/>
                </a:solidFill>
                <a:latin typeface="Politica" panose="02000503000000000000" pitchFamily="2" charset="0"/>
                <a:ea typeface="HYQIHEIX1-45W EXTRALIGHT" panose="00020600040101010101" pitchFamily="18" charset="-122"/>
                <a:cs typeface="Arial" panose="020B0604020202020204" pitchFamily="34" charset="0"/>
                <a:sym typeface="+mn-ea"/>
              </a:rPr>
              <a:t>MISSION</a:t>
            </a:r>
            <a:endParaRPr lang="en-US" altLang="zh-CN" sz="2400" dirty="0">
              <a:solidFill>
                <a:srgbClr val="C4AD8F"/>
              </a:solidFill>
              <a:latin typeface="Politica" panose="02000503000000000000" pitchFamily="2" charset="0"/>
              <a:ea typeface="HYQIHEIX1-45W EXTRALIGHT" panose="00020600040101010101" pitchFamily="18" charset="-122"/>
              <a:cs typeface="Arial" panose="020B0604020202020204" pitchFamily="34" charset="0"/>
              <a:sym typeface="+mn-ea"/>
            </a:endParaRPr>
          </a:p>
        </p:txBody>
      </p:sp>
      <p:sp>
        <p:nvSpPr>
          <p:cNvPr id="30" name="文本框 29"/>
          <p:cNvSpPr txBox="1"/>
          <p:nvPr/>
        </p:nvSpPr>
        <p:spPr>
          <a:xfrm>
            <a:off x="2476816" y="5169882"/>
            <a:ext cx="832279" cy="461665"/>
          </a:xfrm>
          <a:prstGeom prst="rect">
            <a:avLst/>
          </a:prstGeom>
          <a:noFill/>
        </p:spPr>
        <p:txBody>
          <a:bodyPr wrap="none" rtlCol="0">
            <a:spAutoFit/>
          </a:bodyPr>
          <a:lstStyle/>
          <a:p>
            <a:r>
              <a:rPr lang="en-US" altLang="zh-CN" sz="2400" dirty="0">
                <a:solidFill>
                  <a:srgbClr val="C4AD8F"/>
                </a:solidFill>
                <a:latin typeface="Politica" panose="02000503000000000000" pitchFamily="2" charset="0"/>
                <a:ea typeface="HYQIHEIX1-45W EXTRALIGHT" panose="00020600040101010101" pitchFamily="18" charset="-122"/>
                <a:cs typeface="Arial" panose="020B0604020202020204" pitchFamily="34" charset="0"/>
              </a:rPr>
              <a:t>VALUE</a:t>
            </a:r>
            <a:endParaRPr lang="zh-CN" altLang="en-US" sz="2400" dirty="0">
              <a:solidFill>
                <a:srgbClr val="C4AD8F"/>
              </a:solidFill>
              <a:latin typeface="Politica" panose="02000503000000000000" pitchFamily="2" charset="0"/>
              <a:ea typeface="HYQIHEIX1-45W EXTRALIGHT" panose="00020600040101010101" pitchFamily="18" charset="-122"/>
              <a:cs typeface="Arial" panose="020B0604020202020204" pitchFamily="34" charset="0"/>
            </a:endParaRPr>
          </a:p>
        </p:txBody>
      </p:sp>
      <p:grpSp>
        <p:nvGrpSpPr>
          <p:cNvPr id="4" name="组合 3"/>
          <p:cNvGrpSpPr/>
          <p:nvPr/>
        </p:nvGrpSpPr>
        <p:grpSpPr>
          <a:xfrm>
            <a:off x="1119574" y="1248973"/>
            <a:ext cx="93366" cy="987601"/>
            <a:chOff x="859111" y="4064846"/>
            <a:chExt cx="93366" cy="987601"/>
          </a:xfrm>
        </p:grpSpPr>
        <p:cxnSp>
          <p:nvCxnSpPr>
            <p:cNvPr id="21" name="直线连接符 20"/>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4" name="椭圆 33"/>
          <p:cNvSpPr/>
          <p:nvPr/>
        </p:nvSpPr>
        <p:spPr>
          <a:xfrm rot="19943646">
            <a:off x="4555472" y="2786015"/>
            <a:ext cx="6379307" cy="1937484"/>
          </a:xfrm>
          <a:prstGeom prst="ellipse">
            <a:avLst/>
          </a:prstGeom>
          <a:noFill/>
          <a:ln w="28575">
            <a:gradFill>
              <a:gsLst>
                <a:gs pos="19000">
                  <a:srgbClr val="93683D">
                    <a:alpha val="0"/>
                  </a:srgb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9140852" y="3787108"/>
            <a:ext cx="302290" cy="302290"/>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a:blip r:embed="rId5"/>
          <a:stretch>
            <a:fillRect/>
          </a:stretch>
        </p:blipFill>
        <p:spPr>
          <a:xfrm>
            <a:off x="10158388" y="2012854"/>
            <a:ext cx="335995" cy="497770"/>
          </a:xfrm>
          <a:prstGeom prst="rect">
            <a:avLst/>
          </a:prstGeom>
        </p:spPr>
      </p:pic>
      <p:pic>
        <p:nvPicPr>
          <p:cNvPr id="9" name="图片 8"/>
          <p:cNvPicPr>
            <a:picLocks noChangeAspect="1"/>
          </p:cNvPicPr>
          <p:nvPr/>
        </p:nvPicPr>
        <p:blipFill>
          <a:blip r:embed="rId6"/>
          <a:stretch>
            <a:fillRect/>
          </a:stretch>
        </p:blipFill>
        <p:spPr>
          <a:xfrm>
            <a:off x="9771337" y="3697690"/>
            <a:ext cx="701807" cy="676441"/>
          </a:xfrm>
          <a:prstGeom prst="rect">
            <a:avLst/>
          </a:prstGeom>
        </p:spPr>
      </p:pic>
      <p:pic>
        <p:nvPicPr>
          <p:cNvPr id="13" name="图片 12"/>
          <p:cNvPicPr>
            <a:picLocks noChangeAspect="1"/>
          </p:cNvPicPr>
          <p:nvPr/>
        </p:nvPicPr>
        <p:blipFill>
          <a:blip r:embed="rId7" cstate="email"/>
          <a:stretch>
            <a:fillRect/>
          </a:stretch>
        </p:blipFill>
        <p:spPr>
          <a:xfrm>
            <a:off x="8132477" y="4751451"/>
            <a:ext cx="1244616" cy="1137935"/>
          </a:xfrm>
          <a:prstGeom prst="rect">
            <a:avLst/>
          </a:prstGeom>
        </p:spPr>
      </p:pic>
      <p:grpSp>
        <p:nvGrpSpPr>
          <p:cNvPr id="36" name="组合 35"/>
          <p:cNvGrpSpPr/>
          <p:nvPr/>
        </p:nvGrpSpPr>
        <p:grpSpPr>
          <a:xfrm>
            <a:off x="1119574" y="2691835"/>
            <a:ext cx="93366" cy="2077149"/>
            <a:chOff x="859111" y="4064846"/>
            <a:chExt cx="93366" cy="2077149"/>
          </a:xfrm>
        </p:grpSpPr>
        <p:cxnSp>
          <p:nvCxnSpPr>
            <p:cNvPr id="38" name="直线连接符 37"/>
            <p:cNvCxnSpPr/>
            <p:nvPr/>
          </p:nvCxnSpPr>
          <p:spPr>
            <a:xfrm>
              <a:off x="905794" y="4158212"/>
              <a:ext cx="0" cy="1983783"/>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1" name="组合 40"/>
          <p:cNvGrpSpPr/>
          <p:nvPr/>
        </p:nvGrpSpPr>
        <p:grpSpPr>
          <a:xfrm>
            <a:off x="1119574" y="5048278"/>
            <a:ext cx="93366" cy="987601"/>
            <a:chOff x="859111" y="4064846"/>
            <a:chExt cx="93366" cy="987601"/>
          </a:xfrm>
        </p:grpSpPr>
        <p:cxnSp>
          <p:nvCxnSpPr>
            <p:cNvPr id="42" name="直线连接符 41"/>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5" name="图片 4" descr="/Users/jerrymiao/Desktop/复星Jerry/LOGO系列 杂/复星logo1-01.png复星logo1-01"/>
          <p:cNvPicPr>
            <a:picLocks noChangeAspect="1"/>
          </p:cNvPicPr>
          <p:nvPr/>
        </p:nvPicPr>
        <p:blipFill>
          <a:blip r:embed="rId8"/>
          <a:srcRect/>
          <a:stretch>
            <a:fillRect/>
          </a:stretch>
        </p:blipFill>
        <p:spPr>
          <a:xfrm>
            <a:off x="10302558" y="255905"/>
            <a:ext cx="1664335" cy="47561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中期业绩发布会/PPT刷新/四大板块BG/智造.jpg智造"/>
          <p:cNvPicPr>
            <a:picLocks noChangeAspect="1"/>
          </p:cNvPicPr>
          <p:nvPr/>
        </p:nvPicPr>
        <p:blipFill>
          <a:blip r:embed="rId1"/>
          <a:srcRect/>
          <a:stretch>
            <a:fillRect/>
          </a:stretch>
        </p:blipFill>
        <p:spPr>
          <a:xfrm>
            <a:off x="0" y="-16510"/>
            <a:ext cx="12194540" cy="6873240"/>
          </a:xfrm>
          <a:prstGeom prst="rect">
            <a:avLst/>
          </a:prstGeom>
        </p:spPr>
      </p:pic>
      <p:sp>
        <p:nvSpPr>
          <p:cNvPr id="15" name="矩形 14"/>
          <p:cNvSpPr/>
          <p:nvPr/>
        </p:nvSpPr>
        <p:spPr>
          <a:xfrm rot="10800000">
            <a:off x="1654810" y="-9525"/>
            <a:ext cx="10537190" cy="6867525"/>
          </a:xfrm>
          <a:prstGeom prst="rect">
            <a:avLst/>
          </a:prstGeom>
          <a:gradFill flip="none" rotWithShape="1">
            <a:gsLst>
              <a:gs pos="0">
                <a:srgbClr val="00B050">
                  <a:alpha val="0"/>
                </a:srgbClr>
              </a:gs>
              <a:gs pos="100000">
                <a:srgbClr val="598F44"/>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299108" y="2009263"/>
            <a:ext cx="2683510" cy="1597660"/>
          </a:xfrm>
          <a:prstGeom prst="rect">
            <a:avLst/>
          </a:prstGeom>
          <a:noFill/>
        </p:spPr>
        <p:txBody>
          <a:bodyPr wrap="none" lIns="121917" tIns="60959" rIns="121917" bIns="60959"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1" lang="zh-CN" altLang="en-US" sz="9600" u="none" strike="noStrike" kern="1200" cap="none" spc="0" normalizeH="0" baseline="0" noProof="0" dirty="0">
                <a:ln>
                  <a:noFill/>
                </a:ln>
                <a:solidFill>
                  <a:schemeClr val="bg1"/>
                </a:solidFill>
                <a:effectLst>
                  <a:outerShdw blurRad="330200" sx="99000" sy="99000" algn="ctr" rotWithShape="0">
                    <a:srgbClr val="00B050">
                      <a:alpha val="10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rPr>
              <a:t>智造</a:t>
            </a:r>
            <a:endParaRPr kumimoji="1" lang="zh-CN" altLang="en-US" sz="9600" u="none" strike="noStrike" kern="1200" cap="none" spc="0" normalizeH="0" baseline="0" noProof="0" dirty="0">
              <a:ln>
                <a:noFill/>
              </a:ln>
              <a:solidFill>
                <a:schemeClr val="bg1"/>
              </a:solidFill>
              <a:effectLst>
                <a:outerShdw blurRad="330200" sx="99000" sy="99000" algn="ctr" rotWithShape="0">
                  <a:srgbClr val="00B050">
                    <a:alpha val="10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endParaRPr>
          </a:p>
        </p:txBody>
      </p:sp>
      <p:sp>
        <p:nvSpPr>
          <p:cNvPr id="7" name="文本框 6"/>
          <p:cNvSpPr txBox="1"/>
          <p:nvPr/>
        </p:nvSpPr>
        <p:spPr>
          <a:xfrm>
            <a:off x="5538471" y="6001942"/>
            <a:ext cx="6654799" cy="861772"/>
          </a:xfrm>
          <a:prstGeom prst="rect">
            <a:avLst/>
          </a:prstGeom>
          <a:noFill/>
        </p:spPr>
        <p:txBody>
          <a:bodyPr wrap="square" lIns="121917" tIns="60959" rIns="121917" bIns="60959" rtlCol="0">
            <a:spAutoFit/>
          </a:bodyPr>
          <a:lstStyle/>
          <a:p>
            <a:pPr defTabSz="913765">
              <a:defRPr/>
            </a:pPr>
            <a:r>
              <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rPr>
              <a:t>INTELLIGENT MANUFACTURING</a:t>
            </a:r>
            <a:endPar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endParaRPr>
          </a:p>
        </p:txBody>
      </p:sp>
      <p:sp>
        <p:nvSpPr>
          <p:cNvPr id="8" name="文本框 7"/>
          <p:cNvSpPr txBox="1"/>
          <p:nvPr/>
        </p:nvSpPr>
        <p:spPr>
          <a:xfrm>
            <a:off x="9802142" y="4413311"/>
            <a:ext cx="2323707" cy="494621"/>
          </a:xfrm>
          <a:prstGeom prst="rect">
            <a:avLst/>
          </a:prstGeom>
          <a:noFill/>
        </p:spPr>
        <p:txBody>
          <a:bodyPr wrap="none" lIns="121917" tIns="60959" rIns="121917" bIns="60959" rtlCol="0">
            <a:spAutoFit/>
          </a:bodyPr>
          <a:lstStyle/>
          <a:p>
            <a:pPr lvl="0" defTabSz="913765">
              <a:lnSpc>
                <a:spcPct val="150000"/>
              </a:lnSpc>
              <a:defRPr/>
            </a:pPr>
            <a:r>
              <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rPr>
              <a:t>全球布局数智化科技</a:t>
            </a:r>
            <a:endPar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endParaRPr>
          </a:p>
        </p:txBody>
      </p:sp>
      <p:sp>
        <p:nvSpPr>
          <p:cNvPr id="16" name="文本框 15"/>
          <p:cNvSpPr txBox="1"/>
          <p:nvPr/>
        </p:nvSpPr>
        <p:spPr>
          <a:xfrm>
            <a:off x="10451358" y="4916524"/>
            <a:ext cx="1631210" cy="494621"/>
          </a:xfrm>
          <a:prstGeom prst="rect">
            <a:avLst/>
          </a:prstGeom>
          <a:noFill/>
        </p:spPr>
        <p:txBody>
          <a:bodyPr wrap="none" lIns="121917" tIns="60959" rIns="121917" bIns="60959" rtlCol="0">
            <a:spAutoFit/>
          </a:bodyPr>
          <a:lstStyle/>
          <a:p>
            <a:pPr lvl="0" defTabSz="913765">
              <a:lnSpc>
                <a:spcPct val="150000"/>
              </a:lnSpc>
              <a:defRPr/>
            </a:pPr>
            <a:r>
              <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rPr>
              <a:t>赋能工业制造</a:t>
            </a:r>
            <a:endParaRPr kumimoji="1" lang="zh-CN" altLang="en-US" dirty="0">
              <a:solidFill>
                <a:schemeClr val="bg1"/>
              </a:solidFill>
              <a:latin typeface="思源黑体 CN Regular" panose="020B0500000000000000" pitchFamily="34" charset="-128"/>
              <a:ea typeface="思源黑体 CN Regular" panose="020B0500000000000000" pitchFamily="34" charset="-128"/>
              <a:cs typeface="楷体" panose="02010609060101010101" pitchFamily="49" charset="-122"/>
            </a:endParaRPr>
          </a:p>
        </p:txBody>
      </p:sp>
      <p:pic>
        <p:nvPicPr>
          <p:cNvPr id="12" name="图形 11"/>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2313479" y="1214201"/>
            <a:ext cx="654768" cy="654768"/>
          </a:xfrm>
          <a:prstGeom prst="rect">
            <a:avLst/>
          </a:prstGeom>
        </p:spPr>
      </p:pic>
      <p:sp>
        <p:nvSpPr>
          <p:cNvPr id="10" name="椭圆 9"/>
          <p:cNvSpPr/>
          <p:nvPr/>
        </p:nvSpPr>
        <p:spPr>
          <a:xfrm rot="19943646">
            <a:off x="-94244" y="1343090"/>
            <a:ext cx="5791200" cy="2432043"/>
          </a:xfrm>
          <a:prstGeom prst="ellipse">
            <a:avLst/>
          </a:prstGeom>
          <a:noFill/>
          <a:ln w="28575">
            <a:gradFill>
              <a:gsLst>
                <a:gs pos="8000">
                  <a:schemeClr val="bg1">
                    <a:alpha val="0"/>
                  </a:schemeClr>
                </a:gs>
                <a:gs pos="99000">
                  <a:schemeClr val="accent6">
                    <a:lumMod val="40000"/>
                    <a:lumOff val="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4974065" y="2194485"/>
            <a:ext cx="210981" cy="210981"/>
          </a:xfrm>
          <a:prstGeom prst="ellipse">
            <a:avLst/>
          </a:prstGeom>
          <a:gradFill flip="none" rotWithShape="1">
            <a:gsLst>
              <a:gs pos="0">
                <a:schemeClr val="bg1"/>
              </a:gs>
              <a:gs pos="47000">
                <a:schemeClr val="accent6">
                  <a:lumMod val="60000"/>
                  <a:lumOff val="40000"/>
                </a:schemeClr>
              </a:gs>
              <a:gs pos="100000">
                <a:srgbClr val="598F44"/>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sers/jerrymiao/Desktop/复星Jerry/产业图片合集/智造/洛克石油/洛克石油.png洛克石油"/>
          <p:cNvPicPr>
            <a:picLocks noChangeAspect="1"/>
          </p:cNvPicPr>
          <p:nvPr/>
        </p:nvPicPr>
        <p:blipFill>
          <a:blip r:embed="rId1"/>
          <a:srcRect/>
          <a:stretch>
            <a:fillRect/>
          </a:stretch>
        </p:blipFill>
        <p:spPr>
          <a:xfrm>
            <a:off x="-5080" y="0"/>
            <a:ext cx="12197080" cy="6864350"/>
          </a:xfrm>
          <a:prstGeom prst="rect">
            <a:avLst/>
          </a:prstGeom>
        </p:spPr>
      </p:pic>
      <p:sp>
        <p:nvSpPr>
          <p:cNvPr id="13" name="矩形 12"/>
          <p:cNvSpPr/>
          <p:nvPr/>
        </p:nvSpPr>
        <p:spPr>
          <a:xfrm>
            <a:off x="-5080" y="0"/>
            <a:ext cx="1219708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598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1756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598F44"/>
                </a:solidFill>
                <a:latin typeface="思源黑体 CN Normal" panose="020B0400000000000000" pitchFamily="34" charset="-128"/>
                <a:ea typeface="思源黑体 CN Normal" panose="020B0400000000000000" pitchFamily="34" charset="-128"/>
                <a:cs typeface="Arial" panose="020B0604020202020204" pitchFamily="34" charset="0"/>
              </a:rPr>
              <a:t>产业布局</a:t>
            </a:r>
            <a:endParaRPr lang="zh-CN" altLang="en-US" sz="3200" b="0" dirty="0">
              <a:solidFill>
                <a:srgbClr val="598F44"/>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19" name="矩形 118"/>
          <p:cNvSpPr/>
          <p:nvPr/>
        </p:nvSpPr>
        <p:spPr>
          <a:xfrm>
            <a:off x="8533168" y="1055369"/>
            <a:ext cx="2629364" cy="461665"/>
          </a:xfrm>
          <a:prstGeom prst="rect">
            <a:avLst/>
          </a:prstGeom>
        </p:spPr>
        <p:txBody>
          <a:bodyPr wrap="square">
            <a:spAutoFit/>
          </a:bodyPr>
          <a:lstStyle/>
          <a:p>
            <a:pPr lvl="0" algn="ctr" defTabSz="913765">
              <a:defRPr/>
            </a:pPr>
            <a:r>
              <a:rPr kumimoji="1" lang="zh-CN" altLang="en-US" sz="2400" kern="0" dirty="0">
                <a:solidFill>
                  <a:srgbClr val="538234"/>
                </a:solidFill>
                <a:latin typeface="思源黑体 CN Normal" panose="020B0400000000000000" pitchFamily="34" charset="-128"/>
                <a:ea typeface="思源黑体 CN Normal" panose="020B0400000000000000" pitchFamily="34" charset="-128"/>
                <a:cs typeface="Arial" panose="020B0604020202020204" pitchFamily="34" charset="0"/>
              </a:rPr>
              <a:t>绿色资源产业</a:t>
            </a:r>
            <a:endParaRPr kumimoji="1" lang="zh-CN" altLang="en-US" sz="2400" kern="0" dirty="0">
              <a:solidFill>
                <a:srgbClr val="538234"/>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21" name="组合 20"/>
          <p:cNvGrpSpPr/>
          <p:nvPr/>
        </p:nvGrpSpPr>
        <p:grpSpPr>
          <a:xfrm>
            <a:off x="629489" y="3449316"/>
            <a:ext cx="10933021" cy="1929857"/>
            <a:chOff x="274554" y="4399387"/>
            <a:chExt cx="11813267" cy="2085235"/>
          </a:xfrm>
        </p:grpSpPr>
        <p:sp>
          <p:nvSpPr>
            <p:cNvPr id="124" name="椭圆 123"/>
            <p:cNvSpPr/>
            <p:nvPr/>
          </p:nvSpPr>
          <p:spPr>
            <a:xfrm>
              <a:off x="274555" y="4399387"/>
              <a:ext cx="11797769" cy="1572028"/>
            </a:xfrm>
            <a:prstGeom prst="ellipse">
              <a:avLst/>
            </a:prstGeom>
            <a:noFill/>
            <a:ln w="3175">
              <a:gradFill>
                <a:gsLst>
                  <a:gs pos="36000">
                    <a:srgbClr val="007032">
                      <a:alpha val="4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5" name="矩形 15"/>
            <p:cNvSpPr/>
            <p:nvPr/>
          </p:nvSpPr>
          <p:spPr>
            <a:xfrm>
              <a:off x="274554" y="5177018"/>
              <a:ext cx="11813267" cy="130760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53582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53582 h 1482195"/>
                <a:gd name="connsiteX5-369" fmla="*/ 0 w 5552432"/>
                <a:gd name="connsiteY5-370" fmla="*/ 0 h 1482195"/>
                <a:gd name="connsiteX0-371" fmla="*/ 0 w 5552432"/>
                <a:gd name="connsiteY0-372" fmla="*/ 0 h 1482195"/>
                <a:gd name="connsiteX1-373" fmla="*/ 5552432 w 5552432"/>
                <a:gd name="connsiteY1-374" fmla="*/ 25401 h 1482195"/>
                <a:gd name="connsiteX2-375" fmla="*/ 5544495 w 5552432"/>
                <a:gd name="connsiteY2-376" fmla="*/ 1153582 h 1482195"/>
                <a:gd name="connsiteX3-377" fmla="*/ 2714213 w 5552432"/>
                <a:gd name="connsiteY3-378" fmla="*/ 1482195 h 1482195"/>
                <a:gd name="connsiteX4-379" fmla="*/ 0 w 5552432"/>
                <a:gd name="connsiteY4-380" fmla="*/ 1153582 h 1482195"/>
                <a:gd name="connsiteX5-381" fmla="*/ 0 w 5552432"/>
                <a:gd name="connsiteY5-382" fmla="*/ 0 h 1482195"/>
                <a:gd name="connsiteX0-383" fmla="*/ 0 w 5557784"/>
                <a:gd name="connsiteY0-384" fmla="*/ 0 h 1482195"/>
                <a:gd name="connsiteX1-385" fmla="*/ 5552432 w 5557784"/>
                <a:gd name="connsiteY1-386" fmla="*/ 25401 h 1482195"/>
                <a:gd name="connsiteX2-387" fmla="*/ 5557342 w 5557784"/>
                <a:gd name="connsiteY2-388" fmla="*/ 648615 h 1482195"/>
                <a:gd name="connsiteX3-389" fmla="*/ 2714213 w 5557784"/>
                <a:gd name="connsiteY3-390" fmla="*/ 1482195 h 1482195"/>
                <a:gd name="connsiteX4-391" fmla="*/ 0 w 5557784"/>
                <a:gd name="connsiteY4-392" fmla="*/ 1153582 h 1482195"/>
                <a:gd name="connsiteX5-393" fmla="*/ 0 w 5557784"/>
                <a:gd name="connsiteY5-394" fmla="*/ 0 h 1482195"/>
                <a:gd name="connsiteX0-395" fmla="*/ 0 w 5557784"/>
                <a:gd name="connsiteY0-396" fmla="*/ 0 h 1482195"/>
                <a:gd name="connsiteX1-397" fmla="*/ 5552432 w 5557784"/>
                <a:gd name="connsiteY1-398" fmla="*/ 25401 h 1482195"/>
                <a:gd name="connsiteX2-399" fmla="*/ 5557342 w 5557784"/>
                <a:gd name="connsiteY2-400" fmla="*/ 648615 h 1482195"/>
                <a:gd name="connsiteX3-401" fmla="*/ 2714213 w 5557784"/>
                <a:gd name="connsiteY3-402" fmla="*/ 1482195 h 1482195"/>
                <a:gd name="connsiteX4-403" fmla="*/ 0 w 5557784"/>
                <a:gd name="connsiteY4-404" fmla="*/ 594024 h 1482195"/>
                <a:gd name="connsiteX5-405" fmla="*/ 0 w 5557784"/>
                <a:gd name="connsiteY5-406" fmla="*/ 0 h 1482195"/>
                <a:gd name="connsiteX0-407" fmla="*/ 0 w 5557784"/>
                <a:gd name="connsiteY0-408" fmla="*/ 0 h 908990"/>
                <a:gd name="connsiteX1-409" fmla="*/ 5552432 w 5557784"/>
                <a:gd name="connsiteY1-410" fmla="*/ 25401 h 908990"/>
                <a:gd name="connsiteX2-411" fmla="*/ 5557342 w 5557784"/>
                <a:gd name="connsiteY2-412" fmla="*/ 648615 h 908990"/>
                <a:gd name="connsiteX3-413" fmla="*/ 2739905 w 5557784"/>
                <a:gd name="connsiteY3-414" fmla="*/ 908990 h 908990"/>
                <a:gd name="connsiteX4-415" fmla="*/ 0 w 5557784"/>
                <a:gd name="connsiteY4-416" fmla="*/ 594024 h 908990"/>
                <a:gd name="connsiteX5-417" fmla="*/ 0 w 5557784"/>
                <a:gd name="connsiteY5-418" fmla="*/ 0 h 908990"/>
                <a:gd name="connsiteX0-419" fmla="*/ 0 w 5557784"/>
                <a:gd name="connsiteY0-420" fmla="*/ 0 h 990876"/>
                <a:gd name="connsiteX1-421" fmla="*/ 5552432 w 5557784"/>
                <a:gd name="connsiteY1-422" fmla="*/ 25401 h 990876"/>
                <a:gd name="connsiteX2-423" fmla="*/ 5557342 w 5557784"/>
                <a:gd name="connsiteY2-424" fmla="*/ 648615 h 990876"/>
                <a:gd name="connsiteX3-425" fmla="*/ 2752751 w 5557784"/>
                <a:gd name="connsiteY3-426" fmla="*/ 990876 h 990876"/>
                <a:gd name="connsiteX4-427" fmla="*/ 0 w 5557784"/>
                <a:gd name="connsiteY4-428" fmla="*/ 594024 h 990876"/>
                <a:gd name="connsiteX5-429" fmla="*/ 0 w 5557784"/>
                <a:gd name="connsiteY5-430" fmla="*/ 0 h 990876"/>
                <a:gd name="connsiteX0-431" fmla="*/ 0 w 5557784"/>
                <a:gd name="connsiteY0-432" fmla="*/ 0 h 881694"/>
                <a:gd name="connsiteX1-433" fmla="*/ 5552432 w 5557784"/>
                <a:gd name="connsiteY1-434" fmla="*/ 25401 h 881694"/>
                <a:gd name="connsiteX2-435" fmla="*/ 5557342 w 5557784"/>
                <a:gd name="connsiteY2-436" fmla="*/ 648615 h 881694"/>
                <a:gd name="connsiteX3-437" fmla="*/ 2759174 w 5557784"/>
                <a:gd name="connsiteY3-438" fmla="*/ 881694 h 881694"/>
                <a:gd name="connsiteX4-439" fmla="*/ 0 w 5557784"/>
                <a:gd name="connsiteY4-440" fmla="*/ 594024 h 881694"/>
                <a:gd name="connsiteX5-441" fmla="*/ 0 w 5557784"/>
                <a:gd name="connsiteY5-442" fmla="*/ 0 h 881694"/>
                <a:gd name="connsiteX0-443" fmla="*/ 0 w 5557784"/>
                <a:gd name="connsiteY0-444" fmla="*/ 0 h 887616"/>
                <a:gd name="connsiteX1-445" fmla="*/ 5552432 w 5557784"/>
                <a:gd name="connsiteY1-446" fmla="*/ 25401 h 887616"/>
                <a:gd name="connsiteX2-447" fmla="*/ 5557342 w 5557784"/>
                <a:gd name="connsiteY2-448" fmla="*/ 648615 h 887616"/>
                <a:gd name="connsiteX3-449" fmla="*/ 2759174 w 5557784"/>
                <a:gd name="connsiteY3-450" fmla="*/ 881694 h 887616"/>
                <a:gd name="connsiteX4-451" fmla="*/ 0 w 5557784"/>
                <a:gd name="connsiteY4-452" fmla="*/ 594024 h 887616"/>
                <a:gd name="connsiteX5-453" fmla="*/ 0 w 5557784"/>
                <a:gd name="connsiteY5-454" fmla="*/ 0 h 887616"/>
                <a:gd name="connsiteX0-455" fmla="*/ 0 w 5557784"/>
                <a:gd name="connsiteY0-456" fmla="*/ 0 h 904961"/>
                <a:gd name="connsiteX1-457" fmla="*/ 5552432 w 5557784"/>
                <a:gd name="connsiteY1-458" fmla="*/ 25401 h 904961"/>
                <a:gd name="connsiteX2-459" fmla="*/ 5557342 w 5557784"/>
                <a:gd name="connsiteY2-460" fmla="*/ 648615 h 904961"/>
                <a:gd name="connsiteX3-461" fmla="*/ 2759174 w 5557784"/>
                <a:gd name="connsiteY3-462" fmla="*/ 881694 h 904961"/>
                <a:gd name="connsiteX4-463" fmla="*/ 0 w 5557784"/>
                <a:gd name="connsiteY4-464" fmla="*/ 594024 h 904961"/>
                <a:gd name="connsiteX5-465" fmla="*/ 0 w 5557784"/>
                <a:gd name="connsiteY5-466" fmla="*/ 0 h 904961"/>
                <a:gd name="connsiteX0-467" fmla="*/ 0 w 5557784"/>
                <a:gd name="connsiteY0-468" fmla="*/ 0 h 701534"/>
                <a:gd name="connsiteX1-469" fmla="*/ 5552432 w 5557784"/>
                <a:gd name="connsiteY1-470" fmla="*/ 25401 h 701534"/>
                <a:gd name="connsiteX2-471" fmla="*/ 5557342 w 5557784"/>
                <a:gd name="connsiteY2-472" fmla="*/ 648615 h 701534"/>
                <a:gd name="connsiteX3-473" fmla="*/ 0 w 5557784"/>
                <a:gd name="connsiteY3-474" fmla="*/ 594024 h 701534"/>
                <a:gd name="connsiteX4-475" fmla="*/ 0 w 5557784"/>
                <a:gd name="connsiteY4-476" fmla="*/ 0 h 701534"/>
                <a:gd name="connsiteX0-477" fmla="*/ 0 w 5557784"/>
                <a:gd name="connsiteY0-478" fmla="*/ 0 h 858241"/>
                <a:gd name="connsiteX1-479" fmla="*/ 5552432 w 5557784"/>
                <a:gd name="connsiteY1-480" fmla="*/ 25401 h 858241"/>
                <a:gd name="connsiteX2-481" fmla="*/ 5557342 w 5557784"/>
                <a:gd name="connsiteY2-482" fmla="*/ 648615 h 858241"/>
                <a:gd name="connsiteX3-483" fmla="*/ 0 w 5557784"/>
                <a:gd name="connsiteY3-484" fmla="*/ 594024 h 858241"/>
                <a:gd name="connsiteX4-485" fmla="*/ 0 w 5557784"/>
                <a:gd name="connsiteY4-486" fmla="*/ 0 h 858241"/>
                <a:gd name="connsiteX0-487" fmla="*/ 0 w 5557784"/>
                <a:gd name="connsiteY0-488" fmla="*/ 0 h 928458"/>
                <a:gd name="connsiteX1-489" fmla="*/ 5552432 w 5557784"/>
                <a:gd name="connsiteY1-490" fmla="*/ 25401 h 928458"/>
                <a:gd name="connsiteX2-491" fmla="*/ 5557342 w 5557784"/>
                <a:gd name="connsiteY2-492" fmla="*/ 648615 h 928458"/>
                <a:gd name="connsiteX3-493" fmla="*/ 0 w 5557784"/>
                <a:gd name="connsiteY3-494" fmla="*/ 594024 h 928458"/>
                <a:gd name="connsiteX4-495" fmla="*/ 0 w 5557784"/>
                <a:gd name="connsiteY4-496" fmla="*/ 0 h 928458"/>
                <a:gd name="connsiteX0-497" fmla="*/ 0 w 5557784"/>
                <a:gd name="connsiteY0-498" fmla="*/ 0 h 1044258"/>
                <a:gd name="connsiteX1-499" fmla="*/ 5552432 w 5557784"/>
                <a:gd name="connsiteY1-500" fmla="*/ 25401 h 1044258"/>
                <a:gd name="connsiteX2-501" fmla="*/ 5557342 w 5557784"/>
                <a:gd name="connsiteY2-502" fmla="*/ 648615 h 1044258"/>
                <a:gd name="connsiteX3-503" fmla="*/ 0 w 5557784"/>
                <a:gd name="connsiteY3-504" fmla="*/ 594024 h 1044258"/>
                <a:gd name="connsiteX4-505" fmla="*/ 0 w 5557784"/>
                <a:gd name="connsiteY4-506" fmla="*/ 0 h 1044258"/>
                <a:gd name="connsiteX0-507" fmla="*/ 0 w 5557784"/>
                <a:gd name="connsiteY0-508" fmla="*/ 0 h 1027671"/>
                <a:gd name="connsiteX1-509" fmla="*/ 5552432 w 5557784"/>
                <a:gd name="connsiteY1-510" fmla="*/ 25401 h 1027671"/>
                <a:gd name="connsiteX2-511" fmla="*/ 5557342 w 5557784"/>
                <a:gd name="connsiteY2-512" fmla="*/ 648615 h 1027671"/>
                <a:gd name="connsiteX3-513" fmla="*/ 0 w 5557784"/>
                <a:gd name="connsiteY3-514" fmla="*/ 594024 h 1027671"/>
                <a:gd name="connsiteX4-515" fmla="*/ 0 w 5557784"/>
                <a:gd name="connsiteY4-516" fmla="*/ 0 h 1027671"/>
                <a:gd name="connsiteX0-517" fmla="*/ 0 w 5557784"/>
                <a:gd name="connsiteY0-518" fmla="*/ 0 h 1066627"/>
                <a:gd name="connsiteX1-519" fmla="*/ 5552432 w 5557784"/>
                <a:gd name="connsiteY1-520" fmla="*/ 25401 h 1066627"/>
                <a:gd name="connsiteX2-521" fmla="*/ 5557342 w 5557784"/>
                <a:gd name="connsiteY2-522" fmla="*/ 648615 h 1066627"/>
                <a:gd name="connsiteX3-523" fmla="*/ 0 w 5557784"/>
                <a:gd name="connsiteY3-524" fmla="*/ 594024 h 1066627"/>
                <a:gd name="connsiteX4-525" fmla="*/ 0 w 5557784"/>
                <a:gd name="connsiteY4-526" fmla="*/ 0 h 1066627"/>
                <a:gd name="connsiteX0-527" fmla="*/ 0 w 5557784"/>
                <a:gd name="connsiteY0-528" fmla="*/ 0 h 1044258"/>
                <a:gd name="connsiteX1-529" fmla="*/ 5552432 w 5557784"/>
                <a:gd name="connsiteY1-530" fmla="*/ 25401 h 1044258"/>
                <a:gd name="connsiteX2-531" fmla="*/ 5557342 w 5557784"/>
                <a:gd name="connsiteY2-532" fmla="*/ 648615 h 1044258"/>
                <a:gd name="connsiteX3-533" fmla="*/ 0 w 5557784"/>
                <a:gd name="connsiteY3-534" fmla="*/ 594024 h 1044258"/>
                <a:gd name="connsiteX4-535" fmla="*/ 0 w 5557784"/>
                <a:gd name="connsiteY4-536" fmla="*/ 0 h 1044258"/>
                <a:gd name="connsiteX0-537" fmla="*/ 0 w 5557784"/>
                <a:gd name="connsiteY0-538" fmla="*/ 0 h 1006741"/>
                <a:gd name="connsiteX1-539" fmla="*/ 5552432 w 5557784"/>
                <a:gd name="connsiteY1-540" fmla="*/ 25401 h 1006741"/>
                <a:gd name="connsiteX2-541" fmla="*/ 5557342 w 5557784"/>
                <a:gd name="connsiteY2-542" fmla="*/ 580376 h 1006741"/>
                <a:gd name="connsiteX3-543" fmla="*/ 0 w 5557784"/>
                <a:gd name="connsiteY3-544" fmla="*/ 594024 h 1006741"/>
                <a:gd name="connsiteX4-545" fmla="*/ 0 w 5557784"/>
                <a:gd name="connsiteY4-546" fmla="*/ 0 h 1006741"/>
                <a:gd name="connsiteX0-547" fmla="*/ 0 w 5557784"/>
                <a:gd name="connsiteY0-548" fmla="*/ 0 h 1001456"/>
                <a:gd name="connsiteX1-549" fmla="*/ 5552432 w 5557784"/>
                <a:gd name="connsiteY1-550" fmla="*/ 25401 h 1001456"/>
                <a:gd name="connsiteX2-551" fmla="*/ 5557342 w 5557784"/>
                <a:gd name="connsiteY2-552" fmla="*/ 580376 h 1001456"/>
                <a:gd name="connsiteX3-553" fmla="*/ 0 w 5557784"/>
                <a:gd name="connsiteY3-554" fmla="*/ 594024 h 1001456"/>
                <a:gd name="connsiteX4-555" fmla="*/ 0 w 5557784"/>
                <a:gd name="connsiteY4-556" fmla="*/ 0 h 1001456"/>
                <a:gd name="connsiteX0-557" fmla="*/ 0 w 5557784"/>
                <a:gd name="connsiteY0-558" fmla="*/ 0 h 1021546"/>
                <a:gd name="connsiteX1-559" fmla="*/ 5552432 w 5557784"/>
                <a:gd name="connsiteY1-560" fmla="*/ 25401 h 1021546"/>
                <a:gd name="connsiteX2-561" fmla="*/ 5557342 w 5557784"/>
                <a:gd name="connsiteY2-562" fmla="*/ 580376 h 1021546"/>
                <a:gd name="connsiteX3-563" fmla="*/ 0 w 5557784"/>
                <a:gd name="connsiteY3-564" fmla="*/ 594024 h 1021546"/>
                <a:gd name="connsiteX4-565" fmla="*/ 0 w 5557784"/>
                <a:gd name="connsiteY4-566" fmla="*/ 0 h 1021546"/>
                <a:gd name="connsiteX0-567" fmla="*/ 0 w 5557784"/>
                <a:gd name="connsiteY0-568" fmla="*/ 0 h 981931"/>
                <a:gd name="connsiteX1-569" fmla="*/ 5552432 w 5557784"/>
                <a:gd name="connsiteY1-570" fmla="*/ 25401 h 981931"/>
                <a:gd name="connsiteX2-571" fmla="*/ 5557342 w 5557784"/>
                <a:gd name="connsiteY2-572" fmla="*/ 580376 h 981931"/>
                <a:gd name="connsiteX3-573" fmla="*/ 0 w 5557784"/>
                <a:gd name="connsiteY3-574" fmla="*/ 594024 h 981931"/>
                <a:gd name="connsiteX4-575" fmla="*/ 0 w 5557784"/>
                <a:gd name="connsiteY4-576" fmla="*/ 0 h 981931"/>
                <a:gd name="connsiteX0-577" fmla="*/ 0 w 5557784"/>
                <a:gd name="connsiteY0-578" fmla="*/ 0 h 996520"/>
                <a:gd name="connsiteX1-579" fmla="*/ 5552432 w 5557784"/>
                <a:gd name="connsiteY1-580" fmla="*/ 25401 h 996520"/>
                <a:gd name="connsiteX2-581" fmla="*/ 5557342 w 5557784"/>
                <a:gd name="connsiteY2-582" fmla="*/ 580376 h 996520"/>
                <a:gd name="connsiteX3-583" fmla="*/ 0 w 5557784"/>
                <a:gd name="connsiteY3-584" fmla="*/ 594024 h 996520"/>
                <a:gd name="connsiteX4-585" fmla="*/ 0 w 5557784"/>
                <a:gd name="connsiteY4-586" fmla="*/ 0 h 996520"/>
                <a:gd name="connsiteX0-587" fmla="*/ 0 w 5557342"/>
                <a:gd name="connsiteY0-588" fmla="*/ 0 h 996520"/>
                <a:gd name="connsiteX1-589" fmla="*/ 5552432 w 5557342"/>
                <a:gd name="connsiteY1-590" fmla="*/ 25401 h 996520"/>
                <a:gd name="connsiteX2-591" fmla="*/ 5557342 w 5557342"/>
                <a:gd name="connsiteY2-592" fmla="*/ 580376 h 996520"/>
                <a:gd name="connsiteX3-593" fmla="*/ 0 w 5557342"/>
                <a:gd name="connsiteY3-594" fmla="*/ 594024 h 996520"/>
                <a:gd name="connsiteX4-595" fmla="*/ 0 w 5557342"/>
                <a:gd name="connsiteY4-596" fmla="*/ 0 h 996520"/>
                <a:gd name="connsiteX0-597" fmla="*/ 0 w 5557342"/>
                <a:gd name="connsiteY0-598" fmla="*/ 0 h 970369"/>
                <a:gd name="connsiteX1-599" fmla="*/ 5552432 w 5557342"/>
                <a:gd name="connsiteY1-600" fmla="*/ 25401 h 970369"/>
                <a:gd name="connsiteX2-601" fmla="*/ 5557342 w 5557342"/>
                <a:gd name="connsiteY2-602" fmla="*/ 580376 h 970369"/>
                <a:gd name="connsiteX3-603" fmla="*/ 0 w 5557342"/>
                <a:gd name="connsiteY3-604" fmla="*/ 594024 h 970369"/>
                <a:gd name="connsiteX4-605" fmla="*/ 0 w 5557342"/>
                <a:gd name="connsiteY4-606" fmla="*/ 0 h 970369"/>
                <a:gd name="connsiteX0-607" fmla="*/ 0 w 5557342"/>
                <a:gd name="connsiteY0-608" fmla="*/ 0 h 975538"/>
                <a:gd name="connsiteX1-609" fmla="*/ 5552432 w 5557342"/>
                <a:gd name="connsiteY1-610" fmla="*/ 25401 h 975538"/>
                <a:gd name="connsiteX2-611" fmla="*/ 5557342 w 5557342"/>
                <a:gd name="connsiteY2-612" fmla="*/ 580376 h 975538"/>
                <a:gd name="connsiteX3-613" fmla="*/ 0 w 5557342"/>
                <a:gd name="connsiteY3-614" fmla="*/ 594024 h 975538"/>
                <a:gd name="connsiteX4-615" fmla="*/ 0 w 5557342"/>
                <a:gd name="connsiteY4-616" fmla="*/ 0 h 975538"/>
                <a:gd name="connsiteX0-617" fmla="*/ 0 w 5557342"/>
                <a:gd name="connsiteY0-618" fmla="*/ 0 h 985970"/>
                <a:gd name="connsiteX1-619" fmla="*/ 5552432 w 5557342"/>
                <a:gd name="connsiteY1-620" fmla="*/ 25401 h 985970"/>
                <a:gd name="connsiteX2-621" fmla="*/ 5557342 w 5557342"/>
                <a:gd name="connsiteY2-622" fmla="*/ 580376 h 985970"/>
                <a:gd name="connsiteX3-623" fmla="*/ 0 w 5557342"/>
                <a:gd name="connsiteY3-624" fmla="*/ 594024 h 985970"/>
                <a:gd name="connsiteX4-625" fmla="*/ 0 w 5557342"/>
                <a:gd name="connsiteY4-626" fmla="*/ 0 h 985970"/>
                <a:gd name="connsiteX0-627" fmla="*/ 0 w 5557342"/>
                <a:gd name="connsiteY0-628" fmla="*/ 0 h 980739"/>
                <a:gd name="connsiteX1-629" fmla="*/ 5552432 w 5557342"/>
                <a:gd name="connsiteY1-630" fmla="*/ 25401 h 980739"/>
                <a:gd name="connsiteX2-631" fmla="*/ 5557342 w 5557342"/>
                <a:gd name="connsiteY2-632" fmla="*/ 580376 h 980739"/>
                <a:gd name="connsiteX3-633" fmla="*/ 0 w 5557342"/>
                <a:gd name="connsiteY3-634" fmla="*/ 594024 h 980739"/>
                <a:gd name="connsiteX4-635" fmla="*/ 0 w 5557342"/>
                <a:gd name="connsiteY4-636" fmla="*/ 0 h 980739"/>
                <a:gd name="connsiteX0-637" fmla="*/ 0 w 5554106"/>
                <a:gd name="connsiteY0-638" fmla="*/ 0 h 943855"/>
                <a:gd name="connsiteX1-639" fmla="*/ 5552432 w 5554106"/>
                <a:gd name="connsiteY1-640" fmla="*/ 25401 h 943855"/>
                <a:gd name="connsiteX2-641" fmla="*/ 5554106 w 5554106"/>
                <a:gd name="connsiteY2-642" fmla="*/ 504749 h 943855"/>
                <a:gd name="connsiteX3-643" fmla="*/ 0 w 5554106"/>
                <a:gd name="connsiteY3-644" fmla="*/ 594024 h 943855"/>
                <a:gd name="connsiteX4-645" fmla="*/ 0 w 5554106"/>
                <a:gd name="connsiteY4-646" fmla="*/ 0 h 943855"/>
                <a:gd name="connsiteX0-647" fmla="*/ 0 w 5563813"/>
                <a:gd name="connsiteY0-648" fmla="*/ 0 h 1221311"/>
                <a:gd name="connsiteX1-649" fmla="*/ 5552432 w 5563813"/>
                <a:gd name="connsiteY1-650" fmla="*/ 25401 h 1221311"/>
                <a:gd name="connsiteX2-651" fmla="*/ 5563813 w 5563813"/>
                <a:gd name="connsiteY2-652" fmla="*/ 958512 h 1221311"/>
                <a:gd name="connsiteX3-653" fmla="*/ 0 w 5563813"/>
                <a:gd name="connsiteY3-654" fmla="*/ 594024 h 1221311"/>
                <a:gd name="connsiteX4-655" fmla="*/ 0 w 5563813"/>
                <a:gd name="connsiteY4-656" fmla="*/ 0 h 1221311"/>
                <a:gd name="connsiteX0-657" fmla="*/ 0 w 5557341"/>
                <a:gd name="connsiteY0-658" fmla="*/ 0 h 950257"/>
                <a:gd name="connsiteX1-659" fmla="*/ 5552432 w 5557341"/>
                <a:gd name="connsiteY1-660" fmla="*/ 25401 h 950257"/>
                <a:gd name="connsiteX2-661" fmla="*/ 5557341 w 5557341"/>
                <a:gd name="connsiteY2-662" fmla="*/ 518500 h 950257"/>
                <a:gd name="connsiteX3-663" fmla="*/ 0 w 5557341"/>
                <a:gd name="connsiteY3-664" fmla="*/ 594024 h 950257"/>
                <a:gd name="connsiteX4-665" fmla="*/ 0 w 5557341"/>
                <a:gd name="connsiteY4-666" fmla="*/ 0 h 950257"/>
                <a:gd name="connsiteX0-667" fmla="*/ 0 w 5557341"/>
                <a:gd name="connsiteY0-668" fmla="*/ 0 h 965264"/>
                <a:gd name="connsiteX1-669" fmla="*/ 5552432 w 5557341"/>
                <a:gd name="connsiteY1-670" fmla="*/ 25401 h 965264"/>
                <a:gd name="connsiteX2-671" fmla="*/ 5557341 w 5557341"/>
                <a:gd name="connsiteY2-672" fmla="*/ 518500 h 965264"/>
                <a:gd name="connsiteX3-673" fmla="*/ 0 w 5557341"/>
                <a:gd name="connsiteY3-674" fmla="*/ 594024 h 965264"/>
                <a:gd name="connsiteX4-675" fmla="*/ 0 w 5557341"/>
                <a:gd name="connsiteY4-676" fmla="*/ 0 h 965264"/>
                <a:gd name="connsiteX0-677" fmla="*/ 0 w 5557341"/>
                <a:gd name="connsiteY0-678" fmla="*/ 0 h 918944"/>
                <a:gd name="connsiteX1-679" fmla="*/ 5552432 w 5557341"/>
                <a:gd name="connsiteY1-680" fmla="*/ 25401 h 918944"/>
                <a:gd name="connsiteX2-681" fmla="*/ 5557341 w 5557341"/>
                <a:gd name="connsiteY2-682" fmla="*/ 518500 h 918944"/>
                <a:gd name="connsiteX3-683" fmla="*/ 0 w 5557341"/>
                <a:gd name="connsiteY3-684" fmla="*/ 497771 h 918944"/>
                <a:gd name="connsiteX4-685" fmla="*/ 0 w 5557341"/>
                <a:gd name="connsiteY4-686" fmla="*/ 0 h 918944"/>
                <a:gd name="connsiteX0-687" fmla="*/ 0 w 5557341"/>
                <a:gd name="connsiteY0-688" fmla="*/ 0 h 968570"/>
                <a:gd name="connsiteX1-689" fmla="*/ 5552432 w 5557341"/>
                <a:gd name="connsiteY1-690" fmla="*/ 25401 h 968570"/>
                <a:gd name="connsiteX2-691" fmla="*/ 5557341 w 5557341"/>
                <a:gd name="connsiteY2-692" fmla="*/ 518500 h 968570"/>
                <a:gd name="connsiteX3-693" fmla="*/ 0 w 5557341"/>
                <a:gd name="connsiteY3-694" fmla="*/ 497771 h 968570"/>
                <a:gd name="connsiteX4-695" fmla="*/ 0 w 5557341"/>
                <a:gd name="connsiteY4-696" fmla="*/ 0 h 968570"/>
                <a:gd name="connsiteX0-697" fmla="*/ 0 w 5557341"/>
                <a:gd name="connsiteY0-698" fmla="*/ 0 h 973712"/>
                <a:gd name="connsiteX1-699" fmla="*/ 5552432 w 5557341"/>
                <a:gd name="connsiteY1-700" fmla="*/ 25401 h 973712"/>
                <a:gd name="connsiteX2-701" fmla="*/ 5557341 w 5557341"/>
                <a:gd name="connsiteY2-702" fmla="*/ 518500 h 973712"/>
                <a:gd name="connsiteX3-703" fmla="*/ 0 w 5557341"/>
                <a:gd name="connsiteY3-704" fmla="*/ 497771 h 973712"/>
                <a:gd name="connsiteX4-705" fmla="*/ 0 w 5557341"/>
                <a:gd name="connsiteY4-706" fmla="*/ 0 h 973712"/>
                <a:gd name="connsiteX0-707" fmla="*/ 0 w 5557341"/>
                <a:gd name="connsiteY0-708" fmla="*/ 0 h 960913"/>
                <a:gd name="connsiteX1-709" fmla="*/ 5552432 w 5557341"/>
                <a:gd name="connsiteY1-710" fmla="*/ 25401 h 960913"/>
                <a:gd name="connsiteX2-711" fmla="*/ 5557341 w 5557341"/>
                <a:gd name="connsiteY2-712" fmla="*/ 518500 h 960913"/>
                <a:gd name="connsiteX3-713" fmla="*/ 0 w 5557341"/>
                <a:gd name="connsiteY3-714" fmla="*/ 497771 h 960913"/>
                <a:gd name="connsiteX4-715" fmla="*/ 0 w 5557341"/>
                <a:gd name="connsiteY4-716" fmla="*/ 0 h 960913"/>
                <a:gd name="connsiteX0-717" fmla="*/ 0 w 5557341"/>
                <a:gd name="connsiteY0-718" fmla="*/ 0 h 960913"/>
                <a:gd name="connsiteX1-719" fmla="*/ 5552432 w 5557341"/>
                <a:gd name="connsiteY1-720" fmla="*/ 25401 h 960913"/>
                <a:gd name="connsiteX2-721" fmla="*/ 5557341 w 5557341"/>
                <a:gd name="connsiteY2-722" fmla="*/ 518500 h 960913"/>
                <a:gd name="connsiteX3-723" fmla="*/ 0 w 5557341"/>
                <a:gd name="connsiteY3-724" fmla="*/ 497771 h 960913"/>
                <a:gd name="connsiteX4-725" fmla="*/ 0 w 5557341"/>
                <a:gd name="connsiteY4-726" fmla="*/ 0 h 960913"/>
                <a:gd name="connsiteX0-727" fmla="*/ 0 w 5557341"/>
                <a:gd name="connsiteY0-728" fmla="*/ 0 h 960913"/>
                <a:gd name="connsiteX1-729" fmla="*/ 5552432 w 5557341"/>
                <a:gd name="connsiteY1-730" fmla="*/ 25401 h 960913"/>
                <a:gd name="connsiteX2-731" fmla="*/ 5557341 w 5557341"/>
                <a:gd name="connsiteY2-732" fmla="*/ 518500 h 960913"/>
                <a:gd name="connsiteX3-733" fmla="*/ 0 w 5557341"/>
                <a:gd name="connsiteY3-734" fmla="*/ 497771 h 960913"/>
                <a:gd name="connsiteX4-735" fmla="*/ 0 w 5557341"/>
                <a:gd name="connsiteY4-736" fmla="*/ 0 h 960913"/>
                <a:gd name="connsiteX0-737" fmla="*/ 0 w 5557341"/>
                <a:gd name="connsiteY0-738" fmla="*/ 0 h 960913"/>
                <a:gd name="connsiteX1-739" fmla="*/ 5552432 w 5557341"/>
                <a:gd name="connsiteY1-740" fmla="*/ 25401 h 960913"/>
                <a:gd name="connsiteX2-741" fmla="*/ 5557341 w 5557341"/>
                <a:gd name="connsiteY2-742" fmla="*/ 518500 h 960913"/>
                <a:gd name="connsiteX3-743" fmla="*/ 0 w 5557341"/>
                <a:gd name="connsiteY3-744" fmla="*/ 497771 h 960913"/>
                <a:gd name="connsiteX4-745" fmla="*/ 0 w 5557341"/>
                <a:gd name="connsiteY4-746" fmla="*/ 0 h 960913"/>
                <a:gd name="connsiteX0-747" fmla="*/ 0 w 5557341"/>
                <a:gd name="connsiteY0-748" fmla="*/ 0 h 1301876"/>
                <a:gd name="connsiteX1-749" fmla="*/ 5552432 w 5557341"/>
                <a:gd name="connsiteY1-750" fmla="*/ 366364 h 1301876"/>
                <a:gd name="connsiteX2-751" fmla="*/ 5557341 w 5557341"/>
                <a:gd name="connsiteY2-752" fmla="*/ 859463 h 1301876"/>
                <a:gd name="connsiteX3-753" fmla="*/ 0 w 5557341"/>
                <a:gd name="connsiteY3-754" fmla="*/ 838734 h 1301876"/>
                <a:gd name="connsiteX4-755" fmla="*/ 0 w 5557341"/>
                <a:gd name="connsiteY4-756" fmla="*/ 0 h 1301876"/>
                <a:gd name="connsiteX0-757" fmla="*/ 0 w 5557341"/>
                <a:gd name="connsiteY0-758" fmla="*/ 0 h 1301876"/>
                <a:gd name="connsiteX1-759" fmla="*/ 5552432 w 5557341"/>
                <a:gd name="connsiteY1-760" fmla="*/ 366364 h 1301876"/>
                <a:gd name="connsiteX2-761" fmla="*/ 5557341 w 5557341"/>
                <a:gd name="connsiteY2-762" fmla="*/ 859463 h 1301876"/>
                <a:gd name="connsiteX3-763" fmla="*/ 0 w 5557341"/>
                <a:gd name="connsiteY3-764" fmla="*/ 838734 h 1301876"/>
                <a:gd name="connsiteX4-765" fmla="*/ 0 w 5557341"/>
                <a:gd name="connsiteY4-766" fmla="*/ 0 h 1301876"/>
                <a:gd name="connsiteX0-767" fmla="*/ 0 w 5557341"/>
                <a:gd name="connsiteY0-768" fmla="*/ 0 h 1215598"/>
                <a:gd name="connsiteX1-769" fmla="*/ 5552432 w 5557341"/>
                <a:gd name="connsiteY1-770" fmla="*/ 366364 h 1215598"/>
                <a:gd name="connsiteX2-771" fmla="*/ 5557341 w 5557341"/>
                <a:gd name="connsiteY2-772" fmla="*/ 859463 h 1215598"/>
                <a:gd name="connsiteX3-773" fmla="*/ 0 w 5557341"/>
                <a:gd name="connsiteY3-774" fmla="*/ 637256 h 1215598"/>
                <a:gd name="connsiteX4-775" fmla="*/ 0 w 5557341"/>
                <a:gd name="connsiteY4-776" fmla="*/ 0 h 1215598"/>
                <a:gd name="connsiteX0-777" fmla="*/ 0 w 5557341"/>
                <a:gd name="connsiteY0-778" fmla="*/ 0 h 1285621"/>
                <a:gd name="connsiteX1-779" fmla="*/ 5552432 w 5557341"/>
                <a:gd name="connsiteY1-780" fmla="*/ 366364 h 1285621"/>
                <a:gd name="connsiteX2-781" fmla="*/ 5557341 w 5557341"/>
                <a:gd name="connsiteY2-782" fmla="*/ 859463 h 1285621"/>
                <a:gd name="connsiteX3-783" fmla="*/ 0 w 5557341"/>
                <a:gd name="connsiteY3-784" fmla="*/ 637256 h 1285621"/>
                <a:gd name="connsiteX4-785" fmla="*/ 0 w 5557341"/>
                <a:gd name="connsiteY4-786" fmla="*/ 0 h 1285621"/>
                <a:gd name="connsiteX0-787" fmla="*/ 0 w 5559726"/>
                <a:gd name="connsiteY0-788" fmla="*/ 0 h 1285621"/>
                <a:gd name="connsiteX1-789" fmla="*/ 5559726 w 5559726"/>
                <a:gd name="connsiteY1-790" fmla="*/ 40900 h 1285621"/>
                <a:gd name="connsiteX2-791" fmla="*/ 5557341 w 5559726"/>
                <a:gd name="connsiteY2-792" fmla="*/ 859463 h 1285621"/>
                <a:gd name="connsiteX3-793" fmla="*/ 0 w 5559726"/>
                <a:gd name="connsiteY3-794" fmla="*/ 637256 h 1285621"/>
                <a:gd name="connsiteX4-795" fmla="*/ 0 w 5559726"/>
                <a:gd name="connsiteY4-796" fmla="*/ 0 h 1285621"/>
                <a:gd name="connsiteX0-797" fmla="*/ 0 w 5559726"/>
                <a:gd name="connsiteY0-798" fmla="*/ 0 h 1285621"/>
                <a:gd name="connsiteX1-799" fmla="*/ 5559726 w 5559726"/>
                <a:gd name="connsiteY1-800" fmla="*/ 40900 h 1285621"/>
                <a:gd name="connsiteX2-801" fmla="*/ 5557341 w 5559726"/>
                <a:gd name="connsiteY2-802" fmla="*/ 859463 h 1285621"/>
                <a:gd name="connsiteX3-803" fmla="*/ 0 w 5559726"/>
                <a:gd name="connsiteY3-804" fmla="*/ 637256 h 1285621"/>
                <a:gd name="connsiteX4-805" fmla="*/ 0 w 5559726"/>
                <a:gd name="connsiteY4-806" fmla="*/ 0 h 1285621"/>
                <a:gd name="connsiteX0-807" fmla="*/ 0 w 5559726"/>
                <a:gd name="connsiteY0-808" fmla="*/ 0 h 1198122"/>
                <a:gd name="connsiteX1-809" fmla="*/ 5559726 w 5559726"/>
                <a:gd name="connsiteY1-810" fmla="*/ 40900 h 1198122"/>
                <a:gd name="connsiteX2-811" fmla="*/ 5557341 w 5559726"/>
                <a:gd name="connsiteY2-812" fmla="*/ 688981 h 1198122"/>
                <a:gd name="connsiteX3-813" fmla="*/ 0 w 5559726"/>
                <a:gd name="connsiteY3-814" fmla="*/ 637256 h 1198122"/>
                <a:gd name="connsiteX4-815" fmla="*/ 0 w 5559726"/>
                <a:gd name="connsiteY4-816" fmla="*/ 0 h 1198122"/>
                <a:gd name="connsiteX0-817" fmla="*/ 0 w 5559726"/>
                <a:gd name="connsiteY0-818" fmla="*/ 0 h 1273102"/>
                <a:gd name="connsiteX1-819" fmla="*/ 5559726 w 5559726"/>
                <a:gd name="connsiteY1-820" fmla="*/ 40900 h 1273102"/>
                <a:gd name="connsiteX2-821" fmla="*/ 5557341 w 5559726"/>
                <a:gd name="connsiteY2-822" fmla="*/ 688981 h 1273102"/>
                <a:gd name="connsiteX3-823" fmla="*/ 0 w 5559726"/>
                <a:gd name="connsiteY3-824" fmla="*/ 637256 h 1273102"/>
                <a:gd name="connsiteX4-825" fmla="*/ 0 w 5559726"/>
                <a:gd name="connsiteY4-826" fmla="*/ 0 h 1273102"/>
                <a:gd name="connsiteX0-827" fmla="*/ 0 w 5559726"/>
                <a:gd name="connsiteY0-828" fmla="*/ 0 h 1307604"/>
                <a:gd name="connsiteX1-829" fmla="*/ 5559726 w 5559726"/>
                <a:gd name="connsiteY1-830" fmla="*/ 40900 h 1307604"/>
                <a:gd name="connsiteX2-831" fmla="*/ 5557341 w 5559726"/>
                <a:gd name="connsiteY2-832" fmla="*/ 688981 h 1307604"/>
                <a:gd name="connsiteX3-833" fmla="*/ 0 w 5559726"/>
                <a:gd name="connsiteY3-834" fmla="*/ 637256 h 1307604"/>
                <a:gd name="connsiteX4-835" fmla="*/ 0 w 5559726"/>
                <a:gd name="connsiteY4-836" fmla="*/ 0 h 1307604"/>
                <a:gd name="connsiteX0-837" fmla="*/ 0 w 5559726"/>
                <a:gd name="connsiteY0-838" fmla="*/ 0 h 1307604"/>
                <a:gd name="connsiteX1-839" fmla="*/ 5559726 w 5559726"/>
                <a:gd name="connsiteY1-840" fmla="*/ 40900 h 1307604"/>
                <a:gd name="connsiteX2-841" fmla="*/ 5557341 w 5559726"/>
                <a:gd name="connsiteY2-842" fmla="*/ 688981 h 1307604"/>
                <a:gd name="connsiteX3-843" fmla="*/ 0 w 5559726"/>
                <a:gd name="connsiteY3-844" fmla="*/ 637256 h 1307604"/>
                <a:gd name="connsiteX4-845" fmla="*/ 0 w 5559726"/>
                <a:gd name="connsiteY4-846" fmla="*/ 0 h 1307604"/>
                <a:gd name="connsiteX0-847" fmla="*/ 0 w 5559726"/>
                <a:gd name="connsiteY0-848" fmla="*/ 0 h 1307604"/>
                <a:gd name="connsiteX1-849" fmla="*/ 5559726 w 5559726"/>
                <a:gd name="connsiteY1-850" fmla="*/ 40900 h 1307604"/>
                <a:gd name="connsiteX2-851" fmla="*/ 5557341 w 5559726"/>
                <a:gd name="connsiteY2-852" fmla="*/ 688981 h 1307604"/>
                <a:gd name="connsiteX3-853" fmla="*/ 0 w 5559726"/>
                <a:gd name="connsiteY3-854" fmla="*/ 637256 h 1307604"/>
                <a:gd name="connsiteX4-855" fmla="*/ 0 w 5559726"/>
                <a:gd name="connsiteY4-856" fmla="*/ 0 h 1307604"/>
                <a:gd name="connsiteX0-857" fmla="*/ 0 w 5559726"/>
                <a:gd name="connsiteY0-858" fmla="*/ 0 h 1307604"/>
                <a:gd name="connsiteX1-859" fmla="*/ 5559726 w 5559726"/>
                <a:gd name="connsiteY1-860" fmla="*/ 40900 h 1307604"/>
                <a:gd name="connsiteX2-861" fmla="*/ 5557341 w 5559726"/>
                <a:gd name="connsiteY2-862" fmla="*/ 688981 h 1307604"/>
                <a:gd name="connsiteX3-863" fmla="*/ 0 w 5559726"/>
                <a:gd name="connsiteY3-864" fmla="*/ 637256 h 1307604"/>
                <a:gd name="connsiteX4-865" fmla="*/ 0 w 5559726"/>
                <a:gd name="connsiteY4-866" fmla="*/ 0 h 1307604"/>
                <a:gd name="connsiteX0-867" fmla="*/ 0 w 5559726"/>
                <a:gd name="connsiteY0-868" fmla="*/ 0 h 1307604"/>
                <a:gd name="connsiteX1-869" fmla="*/ 5559726 w 5559726"/>
                <a:gd name="connsiteY1-870" fmla="*/ 40900 h 1307604"/>
                <a:gd name="connsiteX2-871" fmla="*/ 5557341 w 5559726"/>
                <a:gd name="connsiteY2-872" fmla="*/ 688981 h 1307604"/>
                <a:gd name="connsiteX3-873" fmla="*/ 0 w 5559726"/>
                <a:gd name="connsiteY3-874" fmla="*/ 637256 h 1307604"/>
                <a:gd name="connsiteX4-875" fmla="*/ 0 w 5559726"/>
                <a:gd name="connsiteY4-876" fmla="*/ 0 h 13076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59726" h="1307604">
                  <a:moveTo>
                    <a:pt x="0" y="0"/>
                  </a:moveTo>
                  <a:cubicBezTo>
                    <a:pt x="38687" y="1010285"/>
                    <a:pt x="5260653" y="1102061"/>
                    <a:pt x="5559726" y="40900"/>
                  </a:cubicBezTo>
                  <a:cubicBezTo>
                    <a:pt x="5557080" y="416960"/>
                    <a:pt x="5553564" y="394807"/>
                    <a:pt x="5557341" y="688981"/>
                  </a:cubicBezTo>
                  <a:cubicBezTo>
                    <a:pt x="5226869" y="1490503"/>
                    <a:pt x="314906" y="1554341"/>
                    <a:pt x="0" y="637256"/>
                  </a:cubicBezTo>
                  <a:lnTo>
                    <a:pt x="0" y="0"/>
                  </a:lnTo>
                  <a:close/>
                </a:path>
              </a:pathLst>
            </a:custGeom>
            <a:gradFill flip="none" rotWithShape="1">
              <a:gsLst>
                <a:gs pos="0">
                  <a:srgbClr val="007032">
                    <a:alpha val="5000"/>
                  </a:srgbClr>
                </a:gs>
                <a:gs pos="100000">
                  <a:srgbClr val="007032">
                    <a:alpha val="8000"/>
                  </a:srgbClr>
                </a:gs>
                <a:gs pos="46000">
                  <a:srgbClr val="007032">
                    <a:alpha val="2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6" name="椭圆 125"/>
            <p:cNvSpPr/>
            <p:nvPr/>
          </p:nvSpPr>
          <p:spPr>
            <a:xfrm>
              <a:off x="274555" y="5096820"/>
              <a:ext cx="11797769" cy="1383358"/>
            </a:xfrm>
            <a:prstGeom prst="ellipse">
              <a:avLst/>
            </a:prstGeom>
            <a:noFill/>
            <a:ln w="3175">
              <a:gradFill>
                <a:gsLst>
                  <a:gs pos="36000">
                    <a:srgbClr val="007032">
                      <a:alpha val="6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sp>
        <p:nvSpPr>
          <p:cNvPr id="59" name="矩形 58"/>
          <p:cNvSpPr/>
          <p:nvPr/>
        </p:nvSpPr>
        <p:spPr>
          <a:xfrm>
            <a:off x="4477453" y="4971033"/>
            <a:ext cx="4066460" cy="369332"/>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1" lang="zh-CN" altLang="en-US"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赋能</a:t>
            </a:r>
            <a:r>
              <a:rPr kumimoji="1" lang="en-GB" altLang="zh-CN"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M</a:t>
            </a:r>
            <a:r>
              <a:rPr kumimoji="1" lang="zh-CN" altLang="en-US"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端高端化、智能化、绿色化转型</a:t>
            </a:r>
            <a:endParaRPr kumimoji="1" lang="zh-CN" altLang="en-US"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30" name="图形 29"/>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8528085" y="1109550"/>
            <a:ext cx="349672" cy="349672"/>
          </a:xfrm>
          <a:prstGeom prst="rect">
            <a:avLst/>
          </a:prstGeom>
        </p:spPr>
      </p:pic>
      <p:sp>
        <p:nvSpPr>
          <p:cNvPr id="57" name="矩形 56"/>
          <p:cNvSpPr/>
          <p:nvPr/>
        </p:nvSpPr>
        <p:spPr>
          <a:xfrm>
            <a:off x="3162771" y="1172073"/>
            <a:ext cx="2629364" cy="461665"/>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1" lang="zh-CN" altLang="en-US" sz="2400"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智造科技产业</a:t>
            </a:r>
            <a:endParaRPr kumimoji="1" lang="zh-CN" altLang="en-US" sz="2400" u="none" strike="noStrike" kern="0" cap="none" spc="0" normalizeH="0" baseline="0" noProof="0" dirty="0">
              <a:ln>
                <a:noFill/>
              </a:ln>
              <a:solidFill>
                <a:srgbClr val="007032"/>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 name="矩形 1"/>
          <p:cNvSpPr/>
          <p:nvPr/>
        </p:nvSpPr>
        <p:spPr>
          <a:xfrm>
            <a:off x="795585" y="1403103"/>
            <a:ext cx="6622694" cy="3379631"/>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5512" h="4411681">
                <a:moveTo>
                  <a:pt x="0" y="0"/>
                </a:moveTo>
                <a:lnTo>
                  <a:pt x="5545512" y="0"/>
                </a:lnTo>
                <a:lnTo>
                  <a:pt x="5532435" y="4411681"/>
                </a:lnTo>
                <a:cubicBezTo>
                  <a:pt x="3698219" y="4395779"/>
                  <a:pt x="743752" y="4162211"/>
                  <a:pt x="29787" y="3784783"/>
                </a:cubicBezTo>
                <a:cubicBezTo>
                  <a:pt x="25024" y="2505772"/>
                  <a:pt x="4763" y="1279011"/>
                  <a:pt x="0" y="0"/>
                </a:cubicBezTo>
                <a:close/>
              </a:path>
            </a:pathLst>
          </a:custGeom>
          <a:gradFill>
            <a:gsLst>
              <a:gs pos="0">
                <a:schemeClr val="bg1">
                  <a:lumMod val="95000"/>
                  <a:alpha val="0"/>
                </a:schemeClr>
              </a:gs>
              <a:gs pos="100000">
                <a:srgbClr val="79B192">
                  <a:alpha val="0"/>
                </a:srgbClr>
              </a:gs>
              <a:gs pos="46000">
                <a:srgbClr val="007032">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0" name="椭圆 69"/>
          <p:cNvSpPr/>
          <p:nvPr/>
        </p:nvSpPr>
        <p:spPr>
          <a:xfrm>
            <a:off x="788028" y="1051680"/>
            <a:ext cx="6622694" cy="705038"/>
          </a:xfrm>
          <a:prstGeom prst="ellipse">
            <a:avLst/>
          </a:prstGeom>
          <a:noFill/>
          <a:ln w="38100" cap="rnd">
            <a:gradFill flip="none" rotWithShape="1">
              <a:gsLst>
                <a:gs pos="0">
                  <a:srgbClr val="007032">
                    <a:alpha val="2000"/>
                  </a:srgbClr>
                </a:gs>
                <a:gs pos="100000">
                  <a:srgbClr val="007032">
                    <a:alpha val="91000"/>
                  </a:srgbClr>
                </a:gs>
              </a:gsLst>
              <a:lin ang="5400000" scaled="0"/>
              <a:tileRect/>
            </a:gra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2" name="椭圆 81"/>
          <p:cNvSpPr/>
          <p:nvPr/>
        </p:nvSpPr>
        <p:spPr>
          <a:xfrm>
            <a:off x="705274" y="2069493"/>
            <a:ext cx="6824889" cy="705038"/>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85" name="椭圆 84"/>
          <p:cNvSpPr/>
          <p:nvPr/>
        </p:nvSpPr>
        <p:spPr>
          <a:xfrm>
            <a:off x="705274" y="2923214"/>
            <a:ext cx="6824889" cy="705038"/>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6" name="矩形 15"/>
          <p:cNvSpPr/>
          <p:nvPr/>
        </p:nvSpPr>
        <p:spPr>
          <a:xfrm>
            <a:off x="795529" y="2514110"/>
            <a:ext cx="6598524" cy="1121586"/>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45268 w 5552432"/>
              <a:gd name="connsiteY4-356" fmla="*/ 113547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45268 w 5552432"/>
              <a:gd name="connsiteY4-368" fmla="*/ 1135475 h 1482195"/>
              <a:gd name="connsiteX5-369" fmla="*/ 0 w 5552432"/>
              <a:gd name="connsiteY5-370" fmla="*/ 0 h 1482195"/>
              <a:gd name="connsiteX0-371" fmla="*/ 0 w 5525272"/>
              <a:gd name="connsiteY0-372" fmla="*/ 0 h 1464088"/>
              <a:gd name="connsiteX1-373" fmla="*/ 5525272 w 5525272"/>
              <a:gd name="connsiteY1-374" fmla="*/ 7294 h 1464088"/>
              <a:gd name="connsiteX2-375" fmla="*/ 5517335 w 5525272"/>
              <a:gd name="connsiteY2-376" fmla="*/ 1135475 h 1464088"/>
              <a:gd name="connsiteX3-377" fmla="*/ 2687053 w 5525272"/>
              <a:gd name="connsiteY3-378" fmla="*/ 1464088 h 1464088"/>
              <a:gd name="connsiteX4-379" fmla="*/ 18108 w 5525272"/>
              <a:gd name="connsiteY4-380" fmla="*/ 1117368 h 1464088"/>
              <a:gd name="connsiteX5-381" fmla="*/ 0 w 5525272"/>
              <a:gd name="connsiteY5-382" fmla="*/ 0 h 1464088"/>
              <a:gd name="connsiteX0-383" fmla="*/ 0 w 5525272"/>
              <a:gd name="connsiteY0-384" fmla="*/ 0 h 1464088"/>
              <a:gd name="connsiteX1-385" fmla="*/ 5525272 w 5525272"/>
              <a:gd name="connsiteY1-386" fmla="*/ 7294 h 1464088"/>
              <a:gd name="connsiteX2-387" fmla="*/ 5517335 w 5525272"/>
              <a:gd name="connsiteY2-388" fmla="*/ 1135475 h 1464088"/>
              <a:gd name="connsiteX3-389" fmla="*/ 2687053 w 5525272"/>
              <a:gd name="connsiteY3-390" fmla="*/ 1464088 h 1464088"/>
              <a:gd name="connsiteX4-391" fmla="*/ 18108 w 5525272"/>
              <a:gd name="connsiteY4-392" fmla="*/ 1117368 h 1464088"/>
              <a:gd name="connsiteX5-393" fmla="*/ 0 w 5525272"/>
              <a:gd name="connsiteY5-394" fmla="*/ 0 h 14640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25272" h="1464088">
                <a:moveTo>
                  <a:pt x="0" y="0"/>
                </a:moveTo>
                <a:cubicBezTo>
                  <a:pt x="1053584" y="497656"/>
                  <a:pt x="4875669" y="405756"/>
                  <a:pt x="5525272" y="7294"/>
                </a:cubicBezTo>
                <a:cubicBezTo>
                  <a:pt x="5522626" y="383354"/>
                  <a:pt x="5519981" y="759415"/>
                  <a:pt x="5517335" y="1135475"/>
                </a:cubicBezTo>
                <a:cubicBezTo>
                  <a:pt x="5242246" y="1267236"/>
                  <a:pt x="4463918" y="1445037"/>
                  <a:pt x="2687053" y="1464088"/>
                </a:cubicBezTo>
                <a:cubicBezTo>
                  <a:pt x="1729927" y="1459326"/>
                  <a:pt x="494268" y="1365725"/>
                  <a:pt x="18108" y="1117368"/>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20" name="下箭头 19"/>
          <p:cNvSpPr/>
          <p:nvPr/>
        </p:nvSpPr>
        <p:spPr>
          <a:xfrm>
            <a:off x="1177932"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25" name="图形 24"/>
          <p:cNvPicPr>
            <a:picLocks noChangeAspect="1"/>
          </p:cNvPicPr>
          <p:nvPr/>
        </p:nvPicPr>
        <p:blipFill>
          <a:blip r:embed="rId4" cstate="email">
            <a:extLst>
              <a:ext uri="{96DAC541-7B7A-43D3-8B79-37D633B846F1}">
                <asvg:svgBlip xmlns:asvg="http://schemas.microsoft.com/office/drawing/2016/SVG/main" r:embed="rId5"/>
              </a:ext>
            </a:extLst>
          </a:blip>
          <a:stretch>
            <a:fillRect/>
          </a:stretch>
        </p:blipFill>
        <p:spPr>
          <a:xfrm>
            <a:off x="3175580" y="1210326"/>
            <a:ext cx="364242" cy="349672"/>
          </a:xfrm>
          <a:prstGeom prst="rect">
            <a:avLst/>
          </a:prstGeom>
        </p:spPr>
      </p:pic>
      <p:sp>
        <p:nvSpPr>
          <p:cNvPr id="118" name="矩形 1"/>
          <p:cNvSpPr/>
          <p:nvPr/>
        </p:nvSpPr>
        <p:spPr>
          <a:xfrm>
            <a:off x="7689721" y="1297037"/>
            <a:ext cx="3632393" cy="348569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2458 w 5547970"/>
              <a:gd name="connsiteY0-62" fmla="*/ 0 h 4394971"/>
              <a:gd name="connsiteX1-63" fmla="*/ 5547970 w 5547970"/>
              <a:gd name="connsiteY1-64" fmla="*/ 0 h 4394971"/>
              <a:gd name="connsiteX2-65" fmla="*/ 5519395 w 5547970"/>
              <a:gd name="connsiteY2-66" fmla="*/ 3822745 h 4394971"/>
              <a:gd name="connsiteX3-67" fmla="*/ 1248 w 5547970"/>
              <a:gd name="connsiteY3-68" fmla="*/ 4394971 h 4394971"/>
              <a:gd name="connsiteX4-69" fmla="*/ 2458 w 5547970"/>
              <a:gd name="connsiteY4-70" fmla="*/ 0 h 4394971"/>
              <a:gd name="connsiteX0-71" fmla="*/ 2458 w 5547970"/>
              <a:gd name="connsiteY0-72" fmla="*/ 0 h 4395186"/>
              <a:gd name="connsiteX1-73" fmla="*/ 5547970 w 5547970"/>
              <a:gd name="connsiteY1-74" fmla="*/ 0 h 4395186"/>
              <a:gd name="connsiteX2-75" fmla="*/ 5519395 w 5547970"/>
              <a:gd name="connsiteY2-76" fmla="*/ 3822745 h 4395186"/>
              <a:gd name="connsiteX3-77" fmla="*/ 1248 w 5547970"/>
              <a:gd name="connsiteY3-78" fmla="*/ 4394971 h 4395186"/>
              <a:gd name="connsiteX4-79" fmla="*/ 2458 w 5547970"/>
              <a:gd name="connsiteY4-80" fmla="*/ 0 h 4395186"/>
              <a:gd name="connsiteX0-81" fmla="*/ 2458 w 5547970"/>
              <a:gd name="connsiteY0-82" fmla="*/ 0 h 4395434"/>
              <a:gd name="connsiteX1-83" fmla="*/ 5547970 w 5547970"/>
              <a:gd name="connsiteY1-84" fmla="*/ 0 h 4395434"/>
              <a:gd name="connsiteX2-85" fmla="*/ 5519395 w 5547970"/>
              <a:gd name="connsiteY2-86" fmla="*/ 3822745 h 4395434"/>
              <a:gd name="connsiteX3-87" fmla="*/ 1248 w 5547970"/>
              <a:gd name="connsiteY3-88" fmla="*/ 4394971 h 4395434"/>
              <a:gd name="connsiteX4-89" fmla="*/ 2458 w 5547970"/>
              <a:gd name="connsiteY4-90" fmla="*/ 0 h 4395434"/>
              <a:gd name="connsiteX0-91" fmla="*/ 2458 w 5547970"/>
              <a:gd name="connsiteY0-92" fmla="*/ 0 h 4398508"/>
              <a:gd name="connsiteX1-93" fmla="*/ 5547970 w 5547970"/>
              <a:gd name="connsiteY1-94" fmla="*/ 0 h 4398508"/>
              <a:gd name="connsiteX2-95" fmla="*/ 5519395 w 5547970"/>
              <a:gd name="connsiteY2-96" fmla="*/ 4010122 h 4398508"/>
              <a:gd name="connsiteX3-97" fmla="*/ 1248 w 5547970"/>
              <a:gd name="connsiteY3-98" fmla="*/ 4394971 h 4398508"/>
              <a:gd name="connsiteX4-99" fmla="*/ 2458 w 5547970"/>
              <a:gd name="connsiteY4-100" fmla="*/ 0 h 4398508"/>
              <a:gd name="connsiteX0-101" fmla="*/ 2458 w 5547970"/>
              <a:gd name="connsiteY0-102" fmla="*/ 0 h 4395496"/>
              <a:gd name="connsiteX1-103" fmla="*/ 5547970 w 5547970"/>
              <a:gd name="connsiteY1-104" fmla="*/ 0 h 4395496"/>
              <a:gd name="connsiteX2-105" fmla="*/ 5526890 w 5547970"/>
              <a:gd name="connsiteY2-106" fmla="*/ 3845230 h 4395496"/>
              <a:gd name="connsiteX3-107" fmla="*/ 1248 w 5547970"/>
              <a:gd name="connsiteY3-108" fmla="*/ 4394971 h 4395496"/>
              <a:gd name="connsiteX4-109" fmla="*/ 2458 w 5547970"/>
              <a:gd name="connsiteY4-110" fmla="*/ 0 h 4395496"/>
              <a:gd name="connsiteX0-111" fmla="*/ 2458 w 5547970"/>
              <a:gd name="connsiteY0-112" fmla="*/ 0 h 4395324"/>
              <a:gd name="connsiteX1-113" fmla="*/ 5547970 w 5547970"/>
              <a:gd name="connsiteY1-114" fmla="*/ 0 h 4395324"/>
              <a:gd name="connsiteX2-115" fmla="*/ 5526890 w 5547970"/>
              <a:gd name="connsiteY2-116" fmla="*/ 3845230 h 4395324"/>
              <a:gd name="connsiteX3-117" fmla="*/ 1248 w 5547970"/>
              <a:gd name="connsiteY3-118" fmla="*/ 4394971 h 4395324"/>
              <a:gd name="connsiteX4-119" fmla="*/ 2458 w 5547970"/>
              <a:gd name="connsiteY4-120" fmla="*/ 0 h 4395324"/>
              <a:gd name="connsiteX0-121" fmla="*/ 2458 w 5547970"/>
              <a:gd name="connsiteY0-122" fmla="*/ 0 h 4394971"/>
              <a:gd name="connsiteX1-123" fmla="*/ 5547970 w 5547970"/>
              <a:gd name="connsiteY1-124" fmla="*/ 0 h 4394971"/>
              <a:gd name="connsiteX2-125" fmla="*/ 5526890 w 5547970"/>
              <a:gd name="connsiteY2-126" fmla="*/ 3845230 h 4394971"/>
              <a:gd name="connsiteX3-127" fmla="*/ 1248 w 5547970"/>
              <a:gd name="connsiteY3-128" fmla="*/ 4394971 h 4394971"/>
              <a:gd name="connsiteX4-129" fmla="*/ 2458 w 5547970"/>
              <a:gd name="connsiteY4-130" fmla="*/ 0 h 43949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7970" h="4394971">
                <a:moveTo>
                  <a:pt x="2458" y="0"/>
                </a:moveTo>
                <a:lnTo>
                  <a:pt x="5547970" y="0"/>
                </a:lnTo>
                <a:lnTo>
                  <a:pt x="5526890" y="3845230"/>
                </a:lnTo>
                <a:cubicBezTo>
                  <a:pt x="4738724" y="4170503"/>
                  <a:pt x="1978083" y="4375726"/>
                  <a:pt x="1248" y="4394971"/>
                </a:cubicBezTo>
                <a:cubicBezTo>
                  <a:pt x="-3515" y="3115960"/>
                  <a:pt x="7221" y="1279011"/>
                  <a:pt x="2458" y="0"/>
                </a:cubicBezTo>
                <a:close/>
              </a:path>
            </a:pathLst>
          </a:custGeom>
          <a:gradFill>
            <a:gsLst>
              <a:gs pos="8000">
                <a:schemeClr val="bg1">
                  <a:lumMod val="95000"/>
                  <a:alpha val="0"/>
                </a:schemeClr>
              </a:gs>
              <a:gs pos="97000">
                <a:srgbClr val="79B192">
                  <a:alpha val="0"/>
                </a:srgbClr>
              </a:gs>
              <a:gs pos="46000">
                <a:srgbClr val="598F44">
                  <a:alpha val="6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0" name="椭圆 119"/>
          <p:cNvSpPr/>
          <p:nvPr/>
        </p:nvSpPr>
        <p:spPr>
          <a:xfrm>
            <a:off x="7689721" y="932072"/>
            <a:ext cx="3632392" cy="729930"/>
          </a:xfrm>
          <a:prstGeom prst="ellipse">
            <a:avLst/>
          </a:prstGeom>
          <a:noFill/>
          <a:ln w="38100" cap="rnd">
            <a:gradFill flip="none" rotWithShape="1">
              <a:gsLst>
                <a:gs pos="0">
                  <a:srgbClr val="538234">
                    <a:alpha val="0"/>
                  </a:srgbClr>
                </a:gs>
                <a:gs pos="100000">
                  <a:srgbClr val="538234"/>
                </a:gs>
              </a:gsLst>
              <a:lin ang="540000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1" name="椭圆 120"/>
          <p:cNvSpPr/>
          <p:nvPr/>
        </p:nvSpPr>
        <p:spPr>
          <a:xfrm>
            <a:off x="7644333" y="1985819"/>
            <a:ext cx="3743291" cy="729930"/>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2" name="椭圆 121"/>
          <p:cNvSpPr/>
          <p:nvPr/>
        </p:nvSpPr>
        <p:spPr>
          <a:xfrm>
            <a:off x="7644333" y="2869681"/>
            <a:ext cx="3743291" cy="729930"/>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3" name="矩形 15"/>
          <p:cNvSpPr/>
          <p:nvPr/>
        </p:nvSpPr>
        <p:spPr>
          <a:xfrm>
            <a:off x="7689721" y="2431771"/>
            <a:ext cx="3623249" cy="117554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1248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12485 h 1482195"/>
              <a:gd name="connsiteX5-369" fmla="*/ 0 w 5552432"/>
              <a:gd name="connsiteY5-370" fmla="*/ 0 h 1482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52432" h="1482195">
                <a:moveTo>
                  <a:pt x="0" y="0"/>
                </a:moveTo>
                <a:cubicBezTo>
                  <a:pt x="976629" y="542924"/>
                  <a:pt x="4902829" y="423863"/>
                  <a:pt x="5552432" y="25401"/>
                </a:cubicBezTo>
                <a:cubicBezTo>
                  <a:pt x="5549786" y="401461"/>
                  <a:pt x="5547141" y="777522"/>
                  <a:pt x="5544495" y="1153582"/>
                </a:cubicBezTo>
                <a:cubicBezTo>
                  <a:pt x="5269406" y="1285343"/>
                  <a:pt x="4491078" y="1463144"/>
                  <a:pt x="2714213" y="1482195"/>
                </a:cubicBezTo>
                <a:cubicBezTo>
                  <a:pt x="1757087" y="1477433"/>
                  <a:pt x="239519" y="1338463"/>
                  <a:pt x="0" y="1112485"/>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9" name="下箭头 128"/>
          <p:cNvSpPr/>
          <p:nvPr/>
        </p:nvSpPr>
        <p:spPr>
          <a:xfrm>
            <a:off x="8947834" y="2651624"/>
            <a:ext cx="1071077" cy="1976763"/>
          </a:xfrm>
          <a:prstGeom prst="downArrow">
            <a:avLst>
              <a:gd name="adj1" fmla="val 90409"/>
              <a:gd name="adj2" fmla="val 21152"/>
            </a:avLst>
          </a:prstGeom>
          <a:noFill/>
          <a:ln>
            <a:gradFill>
              <a:gsLst>
                <a:gs pos="62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83" name="图片 82"/>
          <p:cNvPicPr>
            <a:picLocks noChangeAspect="1"/>
          </p:cNvPicPr>
          <p:nvPr/>
        </p:nvPicPr>
        <p:blipFill>
          <a:blip r:embed="rId6" cstate="email"/>
          <a:srcRect/>
          <a:stretch>
            <a:fillRect/>
          </a:stretch>
        </p:blipFill>
        <p:spPr bwMode="auto">
          <a:xfrm>
            <a:off x="8820464" y="2944393"/>
            <a:ext cx="428660" cy="454537"/>
          </a:xfrm>
          <a:prstGeom prst="rect">
            <a:avLst/>
          </a:prstGeom>
          <a:noFill/>
          <a:ln>
            <a:noFill/>
          </a:ln>
        </p:spPr>
      </p:pic>
      <p:pic>
        <p:nvPicPr>
          <p:cNvPr id="28" name="图片 27"/>
          <p:cNvPicPr>
            <a:picLocks noChangeAspect="1"/>
          </p:cNvPicPr>
          <p:nvPr/>
        </p:nvPicPr>
        <p:blipFill>
          <a:blip r:embed="rId7" cstate="email"/>
          <a:stretch>
            <a:fillRect/>
          </a:stretch>
        </p:blipFill>
        <p:spPr>
          <a:xfrm>
            <a:off x="9973619" y="2943130"/>
            <a:ext cx="604385" cy="419794"/>
          </a:xfrm>
          <a:prstGeom prst="rect">
            <a:avLst/>
          </a:prstGeom>
        </p:spPr>
      </p:pic>
      <p:sp>
        <p:nvSpPr>
          <p:cNvPr id="102" name="椭圆 101"/>
          <p:cNvSpPr/>
          <p:nvPr/>
        </p:nvSpPr>
        <p:spPr>
          <a:xfrm>
            <a:off x="9200214" y="18165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103" name="矩形 102"/>
          <p:cNvSpPr/>
          <p:nvPr/>
        </p:nvSpPr>
        <p:spPr>
          <a:xfrm>
            <a:off x="9107796" y="2131269"/>
            <a:ext cx="1031051" cy="261610"/>
          </a:xfrm>
          <a:prstGeom prst="rect">
            <a:avLst/>
          </a:prstGeom>
        </p:spPr>
        <p:txBody>
          <a:bodyPr wrap="none">
            <a:spAutoFit/>
          </a:bodyPr>
          <a:lstStyle/>
          <a:p>
            <a:pPr algn="ctr" defTabSz="913765"/>
            <a:r>
              <a:rPr kumimoji="1" lang="zh-CN" altLang="en-US" sz="1100" kern="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绿色低碳资源</a:t>
            </a:r>
            <a:endParaRPr kumimoji="1" lang="zh-CN" altLang="en-US" sz="1100" kern="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2" name="矩形 61"/>
          <p:cNvSpPr/>
          <p:nvPr/>
        </p:nvSpPr>
        <p:spPr>
          <a:xfrm>
            <a:off x="8947834" y="3765714"/>
            <a:ext cx="1532189" cy="461665"/>
          </a:xfrm>
          <a:prstGeom prst="rect">
            <a:avLst/>
          </a:prstGeom>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立足矿业油气资源</a:t>
            </a:r>
            <a:endParaRPr lang="en-US" altLang="zh-CN"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3765" rtl="0" eaLnBrk="1" fontAlgn="auto" latinLnBrk="0" hangingPunct="1">
              <a:lnSpc>
                <a:spcPct val="100000"/>
              </a:lnSpc>
              <a:spcBef>
                <a:spcPts val="0"/>
              </a:spcBef>
              <a:spcAft>
                <a:spcPts val="0"/>
              </a:spcAft>
              <a:buClrTx/>
              <a:buSzTx/>
              <a:buFontTx/>
              <a:buNone/>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布局绿色低碳产业</a:t>
            </a:r>
            <a:endPar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1" name="下箭头 40"/>
          <p:cNvSpPr/>
          <p:nvPr/>
        </p:nvSpPr>
        <p:spPr>
          <a:xfrm>
            <a:off x="3328006"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2" name="下箭头 41"/>
          <p:cNvSpPr/>
          <p:nvPr/>
        </p:nvSpPr>
        <p:spPr>
          <a:xfrm>
            <a:off x="5403940"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7" name="椭圆 46"/>
          <p:cNvSpPr/>
          <p:nvPr/>
        </p:nvSpPr>
        <p:spPr>
          <a:xfrm>
            <a:off x="1563736" y="18165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48" name="矩形 47"/>
          <p:cNvSpPr/>
          <p:nvPr/>
        </p:nvSpPr>
        <p:spPr>
          <a:xfrm>
            <a:off x="1471316" y="2131269"/>
            <a:ext cx="1031051" cy="261610"/>
          </a:xfrm>
          <a:prstGeom prst="rect">
            <a:avLst/>
          </a:prstGeom>
        </p:spPr>
        <p:txBody>
          <a:bodyPr wrap="none">
            <a:spAutoFit/>
          </a:bodyPr>
          <a:lstStyle/>
          <a:p>
            <a:pPr algn="ctr" defTabSz="913765"/>
            <a:r>
              <a:rPr kumimoji="1" lang="zh-CN" altLang="en-US" sz="1100" kern="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功能性新材料</a:t>
            </a:r>
            <a:endParaRPr kumimoji="1" lang="zh-CN" altLang="en-US" sz="1100" kern="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9" name="椭圆 48"/>
          <p:cNvSpPr/>
          <p:nvPr/>
        </p:nvSpPr>
        <p:spPr>
          <a:xfrm>
            <a:off x="3749302" y="18272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50" name="矩形 49"/>
          <p:cNvSpPr/>
          <p:nvPr/>
        </p:nvSpPr>
        <p:spPr>
          <a:xfrm>
            <a:off x="3701786" y="2052778"/>
            <a:ext cx="959924" cy="430887"/>
          </a:xfrm>
          <a:prstGeom prst="rect">
            <a:avLst/>
          </a:prstGeom>
        </p:spPr>
        <p:txBody>
          <a:bodyPr wrap="square">
            <a:spAutoFit/>
          </a:bodyPr>
          <a:lstStyle/>
          <a:p>
            <a:pPr algn="ctr" defTabSz="913765"/>
            <a:r>
              <a:rPr kumimoji="1" lang="zh-CN" altLang="en-US" sz="1100" kern="0" dirty="0">
                <a:solidFill>
                  <a:prstClr val="white"/>
                </a:solidFill>
                <a:latin typeface="思源黑体 CN Normal" panose="020B0400000000000000" pitchFamily="34" charset="-128"/>
                <a:ea typeface="思源黑体 CN Normal" panose="020B0400000000000000" pitchFamily="34" charset="-128"/>
                <a:cs typeface="Arial" panose="020B0604020202020204" pitchFamily="34" charset="0"/>
              </a:rPr>
              <a:t>工业数字化和自动化</a:t>
            </a:r>
            <a:endParaRPr kumimoji="1" lang="zh-CN" altLang="en-US" sz="1100" kern="0" dirty="0">
              <a:solidFill>
                <a:prstClr val="white"/>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1" name="椭圆 50"/>
          <p:cNvSpPr/>
          <p:nvPr/>
        </p:nvSpPr>
        <p:spPr>
          <a:xfrm>
            <a:off x="5775809" y="18272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52" name="矩形 51"/>
          <p:cNvSpPr/>
          <p:nvPr/>
        </p:nvSpPr>
        <p:spPr>
          <a:xfrm>
            <a:off x="5753083" y="2008849"/>
            <a:ext cx="978792" cy="430887"/>
          </a:xfrm>
          <a:prstGeom prst="rect">
            <a:avLst/>
          </a:prstGeom>
        </p:spPr>
        <p:txBody>
          <a:bodyPr wrap="square">
            <a:spAutoFit/>
          </a:bodyPr>
          <a:lstStyle/>
          <a:p>
            <a:pPr algn="ctr" defTabSz="914400">
              <a:spcBef>
                <a:spcPts val="400"/>
              </a:spcBef>
              <a:defRPr/>
            </a:pPr>
            <a:r>
              <a:rPr kumimoji="1" lang="zh-CN" altLang="en-US" sz="1100" kern="0" dirty="0">
                <a:solidFill>
                  <a:prstClr val="white"/>
                </a:solidFill>
                <a:latin typeface="思源黑体 CN Normal" panose="020B0400000000000000" pitchFamily="34" charset="-128"/>
                <a:ea typeface="思源黑体 CN Normal" panose="020B0400000000000000" pitchFamily="34" charset="-128"/>
                <a:cs typeface="Arial" panose="020B0604020202020204" pitchFamily="34" charset="0"/>
              </a:rPr>
              <a:t>汽车电动化和智能化</a:t>
            </a:r>
            <a:endParaRPr kumimoji="1" lang="en-US" altLang="zh-CN" sz="1100" kern="0" dirty="0">
              <a:solidFill>
                <a:prstClr val="white"/>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92" name="图片 91"/>
          <p:cNvPicPr>
            <a:picLocks noChangeAspect="1"/>
          </p:cNvPicPr>
          <p:nvPr/>
        </p:nvPicPr>
        <p:blipFill>
          <a:blip r:embed="rId8" cstate="email"/>
          <a:stretch>
            <a:fillRect/>
          </a:stretch>
        </p:blipFill>
        <p:spPr>
          <a:xfrm>
            <a:off x="1802700" y="2969543"/>
            <a:ext cx="368277" cy="296960"/>
          </a:xfrm>
          <a:prstGeom prst="rect">
            <a:avLst/>
          </a:prstGeom>
        </p:spPr>
      </p:pic>
      <p:pic>
        <p:nvPicPr>
          <p:cNvPr id="14" name="图片 13"/>
          <p:cNvPicPr>
            <a:picLocks noChangeAspect="1"/>
          </p:cNvPicPr>
          <p:nvPr/>
        </p:nvPicPr>
        <p:blipFill>
          <a:blip r:embed="rId9" cstate="email"/>
          <a:stretch>
            <a:fillRect/>
          </a:stretch>
        </p:blipFill>
        <p:spPr>
          <a:xfrm>
            <a:off x="3860010" y="3046461"/>
            <a:ext cx="739524" cy="320498"/>
          </a:xfrm>
          <a:prstGeom prst="rect">
            <a:avLst/>
          </a:prstGeom>
        </p:spPr>
      </p:pic>
      <p:pic>
        <p:nvPicPr>
          <p:cNvPr id="86" name="图片 85"/>
          <p:cNvPicPr>
            <a:picLocks noChangeAspect="1"/>
          </p:cNvPicPr>
          <p:nvPr/>
        </p:nvPicPr>
        <p:blipFill>
          <a:blip r:embed="rId10" cstate="email"/>
          <a:stretch>
            <a:fillRect/>
          </a:stretch>
        </p:blipFill>
        <p:spPr>
          <a:xfrm>
            <a:off x="5447148" y="3142371"/>
            <a:ext cx="795332" cy="291940"/>
          </a:xfrm>
          <a:prstGeom prst="rect">
            <a:avLst/>
          </a:prstGeom>
        </p:spPr>
      </p:pic>
      <p:sp>
        <p:nvSpPr>
          <p:cNvPr id="67" name="矩形 66"/>
          <p:cNvSpPr/>
          <p:nvPr/>
        </p:nvSpPr>
        <p:spPr>
          <a:xfrm>
            <a:off x="1272871" y="3765714"/>
            <a:ext cx="1723646" cy="461665"/>
          </a:xfrm>
          <a:prstGeom prst="rect">
            <a:avLst/>
          </a:prstGeom>
        </p:spPr>
        <p:txBody>
          <a:bodyPr wrap="square">
            <a:spAutoFit/>
          </a:bodyPr>
          <a:lstStyle/>
          <a:p>
            <a:pPr defTabSz="913765"/>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突破先进材料核心技术</a:t>
            </a:r>
            <a:endParaRPr lang="en-US" altLang="zh-CN"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defTabSz="913765"/>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服务制造业高端化升级</a:t>
            </a:r>
            <a:endPar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8" name="矩形 67"/>
          <p:cNvSpPr/>
          <p:nvPr/>
        </p:nvSpPr>
        <p:spPr>
          <a:xfrm>
            <a:off x="5446809" y="3765714"/>
            <a:ext cx="1866027" cy="461665"/>
          </a:xfrm>
          <a:prstGeom prst="rect">
            <a:avLst/>
          </a:prstGeom>
        </p:spPr>
        <p:txBody>
          <a:bodyPr wrap="square">
            <a:spAutoFit/>
          </a:bodyPr>
          <a:lstStyle/>
          <a:p>
            <a:pPr>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把握绿色出行的战略机遇</a:t>
            </a:r>
            <a:endParaRPr lang="en-US" altLang="zh-CN"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打造智能出行整体性方案</a:t>
            </a:r>
            <a:endPar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9" name="矩形 68"/>
          <p:cNvSpPr/>
          <p:nvPr/>
        </p:nvSpPr>
        <p:spPr>
          <a:xfrm>
            <a:off x="3378864" y="3765714"/>
            <a:ext cx="1742802" cy="461665"/>
          </a:xfrm>
          <a:prstGeom prst="rect">
            <a:avLst/>
          </a:prstGeom>
        </p:spPr>
        <p:txBody>
          <a:bodyPr wrap="square">
            <a:spAutoFit/>
          </a:bodyPr>
          <a:lstStyle/>
          <a:p>
            <a:pPr defTabSz="914400">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智造系统的卓越引领者</a:t>
            </a:r>
            <a:endParaRPr lang="en-US" altLang="zh-CN"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defTabSz="914400">
              <a:defRPr/>
            </a:pPr>
            <a:r>
              <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rPr>
              <a:t>助力制造业智能化转型</a:t>
            </a:r>
            <a:endParaRPr lang="zh-CN" altLang="en-US" sz="1200" dirty="0">
              <a:solidFill>
                <a:srgbClr val="007032"/>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2" name="矩形 4"/>
          <p:cNvSpPr/>
          <p:nvPr/>
        </p:nvSpPr>
        <p:spPr>
          <a:xfrm>
            <a:off x="388999" y="5637774"/>
            <a:ext cx="12196445" cy="1066212"/>
          </a:xfrm>
          <a:prstGeom prst="rect">
            <a:avLst/>
          </a:prstGeom>
          <a:gradFill>
            <a:gsLst>
              <a:gs pos="0">
                <a:srgbClr val="00B050">
                  <a:alpha val="0"/>
                </a:srgbClr>
              </a:gs>
              <a:gs pos="74000">
                <a:srgbClr val="598F44"/>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78" name="文本框 11"/>
          <p:cNvSpPr txBox="1"/>
          <p:nvPr/>
        </p:nvSpPr>
        <p:spPr>
          <a:xfrm>
            <a:off x="754902" y="5768798"/>
            <a:ext cx="1800000" cy="579646"/>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6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2</a:t>
            </a:r>
            <a:r>
              <a:rPr lang="zh-CN" altLang="en-US" sz="16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万吨</a:t>
            </a:r>
            <a:endParaRPr lang="zh-CN" altLang="en-US" sz="16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sz="1200">
                <a:solidFill>
                  <a:srgbClr val="262626"/>
                </a:solidFill>
              </a:defRPr>
            </a:pP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海南矿业投建电池级</a:t>
            </a:r>
            <a:endParaRPr lang="en-US" altLang="zh-CN"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sz="1200">
                <a:solidFill>
                  <a:srgbClr val="262626"/>
                </a:solidFill>
              </a:defRPr>
            </a:pP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氢氧化锂项目，预计</a:t>
            </a:r>
            <a:r>
              <a:rPr lang="en-US" altLang="zh-CN"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2024</a:t>
            </a: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上半年投产</a:t>
            </a:r>
            <a:endPar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 name="文本框 11"/>
          <p:cNvSpPr txBox="1"/>
          <p:nvPr/>
        </p:nvSpPr>
        <p:spPr>
          <a:xfrm>
            <a:off x="5313570" y="5768798"/>
            <a:ext cx="1800000" cy="689932"/>
          </a:xfrm>
          <a:prstGeom prst="rect">
            <a:avLst/>
          </a:prstGeom>
          <a:ln w="12700">
            <a:miter lim="400000"/>
          </a:ln>
        </p:spPr>
        <p:txBody>
          <a:bodyPr wrap="square" lIns="0" tIns="0" rIns="0" bIns="0">
            <a:spAutoFit/>
          </a:bodyPr>
          <a:lstStyle/>
          <a:p>
            <a:pPr>
              <a:spcBef>
                <a:spcPts val="100"/>
              </a:spcBef>
              <a:defRPr>
                <a:solidFill>
                  <a:srgbClr val="986537"/>
                </a:solidFill>
              </a:defRPr>
            </a:pPr>
            <a:r>
              <a:rPr lang="zh-CN" altLang="en-US"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国内首台套落地</a:t>
            </a:r>
            <a:endParaRPr lang="en-US" altLang="zh-CN" sz="14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rPr>
              <a:t>翌耀科技突破核心技术垄断，开发完成车身精准智能匹配的软硬件解决方案产品</a:t>
            </a:r>
            <a:endPar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7" name="图片 6" descr="/Users/jerrymiao/Desktop/复星Jerry/LOGO系列 杂/复星logo1-01.png复星logo1-01"/>
          <p:cNvPicPr>
            <a:picLocks noChangeAspect="1"/>
          </p:cNvPicPr>
          <p:nvPr/>
        </p:nvPicPr>
        <p:blipFill>
          <a:blip r:embed="rId11"/>
          <a:srcRect/>
          <a:stretch>
            <a:fillRect/>
          </a:stretch>
        </p:blipFill>
        <p:spPr>
          <a:xfrm>
            <a:off x="10302558" y="255905"/>
            <a:ext cx="1664335" cy="475615"/>
          </a:xfrm>
          <a:prstGeom prst="rect">
            <a:avLst/>
          </a:prstGeom>
        </p:spPr>
      </p:pic>
      <p:pic>
        <p:nvPicPr>
          <p:cNvPr id="8" name="图片 7"/>
          <p:cNvPicPr>
            <a:picLocks noChangeAspect="1"/>
          </p:cNvPicPr>
          <p:nvPr/>
        </p:nvPicPr>
        <p:blipFill>
          <a:blip r:embed="rId12"/>
          <a:stretch>
            <a:fillRect/>
          </a:stretch>
        </p:blipFill>
        <p:spPr>
          <a:xfrm>
            <a:off x="5715000" y="2969260"/>
            <a:ext cx="970280" cy="114935"/>
          </a:xfrm>
          <a:prstGeom prst="rect">
            <a:avLst/>
          </a:prstGeom>
        </p:spPr>
      </p:pic>
      <p:sp>
        <p:nvSpPr>
          <p:cNvPr id="73" name="文本框 11"/>
          <p:cNvSpPr txBox="1"/>
          <p:nvPr/>
        </p:nvSpPr>
        <p:spPr>
          <a:xfrm>
            <a:off x="3034236" y="5768798"/>
            <a:ext cx="1800000" cy="566822"/>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600" dirty="0" err="1">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Bougouni</a:t>
            </a:r>
            <a:r>
              <a:rPr lang="zh-CN" altLang="en-US" sz="16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锂矿</a:t>
            </a:r>
            <a:endParaRPr lang="en-US" altLang="zh-CN" sz="16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a:p>
            <a:pPr>
              <a:spcBef>
                <a:spcPts val="100"/>
              </a:spcBef>
              <a:defRPr>
                <a:solidFill>
                  <a:srgbClr val="986537"/>
                </a:solidFill>
              </a:defRPr>
            </a:pP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海南矿业收购非洲马里的</a:t>
            </a:r>
            <a:r>
              <a:rPr lang="en-US" altLang="zh-CN" sz="1000" dirty="0" err="1">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Bougouni</a:t>
            </a:r>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rPr>
              <a:t>锂矿，加速交割</a:t>
            </a:r>
            <a:endPar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4" name="文本框 11"/>
          <p:cNvSpPr txBox="1"/>
          <p:nvPr/>
        </p:nvSpPr>
        <p:spPr>
          <a:xfrm>
            <a:off x="7592904" y="5768798"/>
            <a:ext cx="1800000" cy="689932"/>
          </a:xfrm>
          <a:prstGeom prst="rect">
            <a:avLst/>
          </a:prstGeom>
          <a:ln w="12700">
            <a:miter lim="400000"/>
          </a:ln>
        </p:spPr>
        <p:txBody>
          <a:bodyPr wrap="square" lIns="0" tIns="0" rIns="0" bIns="0">
            <a:spAutoFit/>
          </a:bodyPr>
          <a:lstStyle/>
          <a:p>
            <a:pPr>
              <a:spcBef>
                <a:spcPts val="100"/>
              </a:spcBef>
              <a:defRPr>
                <a:solidFill>
                  <a:srgbClr val="986537"/>
                </a:solidFill>
              </a:defRPr>
            </a:pPr>
            <a:r>
              <a:rPr lang="zh-CN" altLang="en-US" sz="14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rPr>
              <a:t>专精特新企业认定</a:t>
            </a:r>
            <a:endParaRPr lang="en-US" altLang="zh-CN" sz="14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endParaRPr>
          </a:p>
          <a:p>
            <a:pPr>
              <a:spcBef>
                <a:spcPts val="100"/>
              </a:spcBef>
              <a:defRPr>
                <a:solidFill>
                  <a:srgbClr val="986537"/>
                </a:solidFill>
              </a:defRPr>
            </a:pPr>
            <a:r>
              <a:rPr lang="zh-CN" altLang="en-US" sz="10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rPr>
              <a:t>翌耀科技及其子公司分别获得上海市第二批“专精特新”和第五批国家级专精特新“小巨人”企业认定</a:t>
            </a:r>
            <a:endParaRPr lang="en-US" altLang="zh-CN" sz="10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endParaRPr>
          </a:p>
        </p:txBody>
      </p:sp>
      <p:pic>
        <p:nvPicPr>
          <p:cNvPr id="4" name="图片 3"/>
          <p:cNvPicPr>
            <a:picLocks noChangeAspect="1"/>
          </p:cNvPicPr>
          <p:nvPr/>
        </p:nvPicPr>
        <p:blipFill>
          <a:blip r:embed="rId13"/>
          <a:stretch>
            <a:fillRect/>
          </a:stretch>
        </p:blipFill>
        <p:spPr>
          <a:xfrm>
            <a:off x="6304429" y="3181304"/>
            <a:ext cx="855845" cy="232683"/>
          </a:xfrm>
          <a:prstGeom prst="rect">
            <a:avLst/>
          </a:prstGeom>
        </p:spPr>
      </p:pic>
      <p:sp>
        <p:nvSpPr>
          <p:cNvPr id="58" name="文本框 11"/>
          <p:cNvSpPr txBox="1"/>
          <p:nvPr/>
        </p:nvSpPr>
        <p:spPr>
          <a:xfrm>
            <a:off x="9872239" y="5768798"/>
            <a:ext cx="1800000" cy="523220"/>
          </a:xfrm>
          <a:prstGeom prst="rect">
            <a:avLst/>
          </a:prstGeom>
          <a:ln w="12700">
            <a:miter lim="400000"/>
          </a:ln>
        </p:spPr>
        <p:txBody>
          <a:bodyPr wrap="square" lIns="0" tIns="0" rIns="0" bIns="0">
            <a:spAutoFit/>
          </a:bodyPr>
          <a:lstStyle/>
          <a:p>
            <a:pPr>
              <a:spcBef>
                <a:spcPts val="100"/>
              </a:spcBef>
              <a:defRPr>
                <a:solidFill>
                  <a:srgbClr val="986537"/>
                </a:solidFill>
              </a:defRPr>
            </a:pPr>
            <a:r>
              <a:rPr lang="zh-CN" altLang="en-US" sz="14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rPr>
              <a:t>北美业务提升强劲</a:t>
            </a:r>
            <a:endParaRPr lang="en-US" altLang="zh-CN" sz="1000" u="none"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endParaRPr>
          </a:p>
          <a:p>
            <a:r>
              <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rPr>
              <a:t>翌耀科技海外高毛利订单大幅增加，其中北美业务提升强劲</a:t>
            </a:r>
            <a:endParaRPr lang="zh-CN" altLang="en-US" sz="1000" dirty="0">
              <a:solidFill>
                <a:schemeClr val="bg1"/>
              </a:solidFill>
              <a:effectLst>
                <a:outerShdw blurRad="50800" dist="38100" dir="2700000" algn="tl" rotWithShape="0">
                  <a:prstClr val="black">
                    <a:alpha val="40000"/>
                  </a:prstClr>
                </a:outerShdw>
              </a:effectLst>
              <a:latin typeface="思源黑体 CN Normal" panose="020B0400000000000000" pitchFamily="34" charset="-128"/>
              <a:ea typeface="思源黑体 CN Normal" panose="020B0400000000000000"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Users/jerrymiao/Library/Mobile Documents/com~apple~CloudDocs/Desktop/复星23年封面更新/22.jpg22"/>
          <p:cNvPicPr>
            <a:picLocks noChangeAspect="1"/>
          </p:cNvPicPr>
          <p:nvPr/>
        </p:nvPicPr>
        <p:blipFill>
          <a:blip r:embed="rId1"/>
          <a:srcRect/>
          <a:stretch>
            <a:fillRect/>
          </a:stretch>
        </p:blipFill>
        <p:spPr>
          <a:xfrm>
            <a:off x="0" y="318"/>
            <a:ext cx="12186920" cy="6857365"/>
          </a:xfrm>
          <a:prstGeom prst="rect">
            <a:avLst/>
          </a:prstGeom>
        </p:spPr>
      </p:pic>
      <p:sp>
        <p:nvSpPr>
          <p:cNvPr id="14" name="矩形 13"/>
          <p:cNvSpPr/>
          <p:nvPr/>
        </p:nvSpPr>
        <p:spPr>
          <a:xfrm>
            <a:off x="-5080" y="0"/>
            <a:ext cx="1219708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8" name="圆角矩形 97"/>
          <p:cNvSpPr/>
          <p:nvPr/>
        </p:nvSpPr>
        <p:spPr>
          <a:xfrm>
            <a:off x="457714" y="1247562"/>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9" name="圆角矩形 98"/>
          <p:cNvSpPr/>
          <p:nvPr/>
        </p:nvSpPr>
        <p:spPr>
          <a:xfrm>
            <a:off x="7652993" y="4357937"/>
            <a:ext cx="4217035" cy="175842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3"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2421" y="1718973"/>
            <a:ext cx="9247157" cy="4527798"/>
          </a:xfrm>
          <a:prstGeom prst="rect">
            <a:avLst/>
          </a:prstGeom>
        </p:spPr>
      </p:pic>
      <p:grpSp>
        <p:nvGrpSpPr>
          <p:cNvPr id="4" name="组合 3"/>
          <p:cNvGrpSpPr/>
          <p:nvPr/>
        </p:nvGrpSpPr>
        <p:grpSpPr>
          <a:xfrm>
            <a:off x="3668707" y="975795"/>
            <a:ext cx="5084064" cy="5084064"/>
            <a:chOff x="3235326" y="716066"/>
            <a:chExt cx="6039692" cy="6039692"/>
          </a:xfrm>
          <a:effectLst/>
        </p:grpSpPr>
        <p:sp>
          <p:nvSpPr>
            <p:cNvPr id="53" name="椭圆 52"/>
            <p:cNvSpPr/>
            <p:nvPr/>
          </p:nvSpPr>
          <p:spPr>
            <a:xfrm rot="10800000">
              <a:off x="3235326" y="716066"/>
              <a:ext cx="6039692" cy="6039692"/>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2" name="椭圆 721"/>
            <p:cNvSpPr/>
            <p:nvPr/>
          </p:nvSpPr>
          <p:spPr>
            <a:xfrm rot="10800000">
              <a:off x="4063249" y="1543988"/>
              <a:ext cx="4383847" cy="4383847"/>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05" name="圆角矩形 704"/>
          <p:cNvSpPr/>
          <p:nvPr/>
        </p:nvSpPr>
        <p:spPr>
          <a:xfrm>
            <a:off x="457714" y="4382478"/>
            <a:ext cx="4217035" cy="175842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3" name="矩形 22"/>
          <p:cNvSpPr/>
          <p:nvPr/>
        </p:nvSpPr>
        <p:spPr>
          <a:xfrm>
            <a:off x="-5080" y="200025"/>
            <a:ext cx="10162540" cy="489585"/>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7" name="矩形 7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7808785" y="4995277"/>
            <a:ext cx="4061243" cy="968983"/>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Fosun Entrepreneurship </a:t>
            </a:r>
            <a:r>
              <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a:t>
            </a:r>
            <a:r>
              <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 Ecosystem System</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1"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为实现复星全球化、科技创新、生态运营提供</a:t>
            </a:r>
            <a:endParaRPr kumimoji="1"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1"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系统的方法论、工具和流程</a:t>
            </a:r>
            <a:endParaRPr kumimoji="1"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1"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提升运营能力，打造持续的运营体系</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78" name="TextBox 1"/>
          <p:cNvSpPr txBox="1"/>
          <p:nvPr/>
        </p:nvSpPr>
        <p:spPr>
          <a:xfrm>
            <a:off x="7808786" y="4519696"/>
            <a:ext cx="13628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FES</a:t>
            </a:r>
            <a:r>
              <a:rPr kumimoji="0" lang="zh-CN" altLang="en-US"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体系</a:t>
            </a:r>
            <a:endParaRPr kumimoji="0" lang="vi-VN"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80" name="TextBox 1"/>
          <p:cNvSpPr txBox="1"/>
          <p:nvPr/>
        </p:nvSpPr>
        <p:spPr>
          <a:xfrm>
            <a:off x="2381925" y="1479739"/>
            <a:ext cx="2069797"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2400" b="1"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深度</a:t>
            </a:r>
            <a:r>
              <a:rPr kumimoji="0" lang="zh-CN" altLang="en-US"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全球运营</a:t>
            </a:r>
            <a:endParaRPr kumimoji="0" lang="vi-VN"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82" name="TextBox 1"/>
          <p:cNvSpPr txBox="1"/>
          <p:nvPr/>
        </p:nvSpPr>
        <p:spPr>
          <a:xfrm>
            <a:off x="2205593" y="4544236"/>
            <a:ext cx="2246129"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Politica Bold" panose="02000503000000000000" charset="0"/>
                <a:sym typeface="Arial" panose="020B0604020202020204" pitchFamily="34" charset="0"/>
              </a:rPr>
              <a:t>FC2M</a:t>
            </a:r>
            <a:r>
              <a:rPr kumimoji="0" lang="zh-CN" altLang="en-US"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生态协同</a:t>
            </a:r>
            <a:endParaRPr kumimoji="0" lang="vi-VN"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grpSp>
        <p:nvGrpSpPr>
          <p:cNvPr id="84" name="组合 83"/>
          <p:cNvGrpSpPr/>
          <p:nvPr/>
        </p:nvGrpSpPr>
        <p:grpSpPr>
          <a:xfrm flipH="1">
            <a:off x="4746528" y="2128834"/>
            <a:ext cx="2895950" cy="2883943"/>
            <a:chOff x="4674737" y="2106205"/>
            <a:chExt cx="2837414" cy="2830731"/>
          </a:xfrm>
          <a:gradFill>
            <a:gsLst>
              <a:gs pos="0">
                <a:srgbClr val="93683D">
                  <a:alpha val="14000"/>
                </a:srgbClr>
              </a:gs>
              <a:gs pos="100000">
                <a:srgbClr val="93683D">
                  <a:alpha val="71000"/>
                </a:srgbClr>
              </a:gs>
            </a:gsLst>
            <a:lin ang="16200000" scaled="0"/>
          </a:gradFill>
        </p:grpSpPr>
        <p:sp>
          <p:nvSpPr>
            <p:cNvPr id="89" name="任意多边形 2"/>
            <p:cNvSpPr/>
            <p:nvPr/>
          </p:nvSpPr>
          <p:spPr>
            <a:xfrm rot="10800000">
              <a:off x="4674737" y="2106205"/>
              <a:ext cx="1664820" cy="1398714"/>
            </a:xfrm>
            <a:custGeom>
              <a:avLst/>
              <a:gdLst>
                <a:gd name="connsiteX0" fmla="*/ 370825 w 2466521"/>
                <a:gd name="connsiteY0" fmla="*/ 2072270 h 2072270"/>
                <a:gd name="connsiteX1" fmla="*/ 303147 w 2466521"/>
                <a:gd name="connsiteY1" fmla="*/ 2068853 h 2072270"/>
                <a:gd name="connsiteX2" fmla="*/ 284239 w 2466521"/>
                <a:gd name="connsiteY2" fmla="*/ 2066281 h 2072270"/>
                <a:gd name="connsiteX3" fmla="*/ 47099 w 2466521"/>
                <a:gd name="connsiteY3" fmla="*/ 1877727 h 2072270"/>
                <a:gd name="connsiteX4" fmla="*/ 62381 w 2466521"/>
                <a:gd name="connsiteY4" fmla="*/ 1481505 h 2072270"/>
                <a:gd name="connsiteX5" fmla="*/ 215929 w 2466521"/>
                <a:gd name="connsiteY5" fmla="*/ 1344762 h 2072270"/>
                <a:gd name="connsiteX6" fmla="*/ 307716 w 2466521"/>
                <a:gd name="connsiteY6" fmla="*/ 1313682 h 2072270"/>
                <a:gd name="connsiteX7" fmla="*/ 370825 w 2466521"/>
                <a:gd name="connsiteY7" fmla="*/ 1316868 h 2072270"/>
                <a:gd name="connsiteX8" fmla="*/ 1705439 w 2466521"/>
                <a:gd name="connsiteY8" fmla="*/ 112493 h 2072270"/>
                <a:gd name="connsiteX9" fmla="*/ 1709142 w 2466521"/>
                <a:gd name="connsiteY9" fmla="*/ 39163 h 2072270"/>
                <a:gd name="connsiteX10" fmla="*/ 1718451 w 2466521"/>
                <a:gd name="connsiteY10" fmla="*/ 53001 h 2072270"/>
                <a:gd name="connsiteX11" fmla="*/ 1815545 w 2466521"/>
                <a:gd name="connsiteY11" fmla="*/ 136486 h 2072270"/>
                <a:gd name="connsiteX12" fmla="*/ 2300446 w 2466521"/>
                <a:gd name="connsiteY12" fmla="*/ 155189 h 2072270"/>
                <a:gd name="connsiteX13" fmla="*/ 2403682 w 2466521"/>
                <a:gd name="connsiteY13" fmla="*/ 79431 h 2072270"/>
                <a:gd name="connsiteX14" fmla="*/ 2466521 w 2466521"/>
                <a:gd name="connsiteY14" fmla="*/ 0 h 2072270"/>
                <a:gd name="connsiteX15" fmla="*/ 2456941 w 2466521"/>
                <a:gd name="connsiteY15" fmla="*/ 189728 h 2072270"/>
                <a:gd name="connsiteX16" fmla="*/ 370825 w 2466521"/>
                <a:gd name="connsiteY16" fmla="*/ 2072270 h 20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6521" h="2072270">
                  <a:moveTo>
                    <a:pt x="370825" y="2072270"/>
                  </a:moveTo>
                  <a:lnTo>
                    <a:pt x="303147" y="2068853"/>
                  </a:lnTo>
                  <a:lnTo>
                    <a:pt x="284239" y="2066281"/>
                  </a:lnTo>
                  <a:cubicBezTo>
                    <a:pt x="184305" y="2038557"/>
                    <a:pt x="98017" y="1971400"/>
                    <a:pt x="47099" y="1877727"/>
                  </a:cubicBezTo>
                  <a:cubicBezTo>
                    <a:pt x="-20793" y="1752830"/>
                    <a:pt x="-14929" y="1600802"/>
                    <a:pt x="62381" y="1481505"/>
                  </a:cubicBezTo>
                  <a:cubicBezTo>
                    <a:pt x="101036" y="1421857"/>
                    <a:pt x="154456" y="1375169"/>
                    <a:pt x="215929" y="1344762"/>
                  </a:cubicBezTo>
                  <a:lnTo>
                    <a:pt x="307716" y="1313682"/>
                  </a:lnTo>
                  <a:lnTo>
                    <a:pt x="370825" y="1316868"/>
                  </a:lnTo>
                  <a:cubicBezTo>
                    <a:pt x="1065430" y="1316868"/>
                    <a:pt x="1636739" y="788972"/>
                    <a:pt x="1705439" y="112493"/>
                  </a:cubicBezTo>
                  <a:lnTo>
                    <a:pt x="1709142" y="39163"/>
                  </a:lnTo>
                  <a:lnTo>
                    <a:pt x="1718451" y="53001"/>
                  </a:lnTo>
                  <a:cubicBezTo>
                    <a:pt x="1746512" y="84662"/>
                    <a:pt x="1779046" y="112833"/>
                    <a:pt x="1815545" y="136486"/>
                  </a:cubicBezTo>
                  <a:cubicBezTo>
                    <a:pt x="1961542" y="231099"/>
                    <a:pt x="2147595" y="238275"/>
                    <a:pt x="2300446" y="155189"/>
                  </a:cubicBezTo>
                  <a:cubicBezTo>
                    <a:pt x="2338659" y="134418"/>
                    <a:pt x="2373266" y="108837"/>
                    <a:pt x="2403682" y="79431"/>
                  </a:cubicBezTo>
                  <a:lnTo>
                    <a:pt x="2466521" y="0"/>
                  </a:lnTo>
                  <a:lnTo>
                    <a:pt x="2456941" y="189728"/>
                  </a:lnTo>
                  <a:cubicBezTo>
                    <a:pt x="2349556" y="1247124"/>
                    <a:pt x="1456552" y="2072270"/>
                    <a:pt x="370825" y="2072270"/>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90" name="任意多边形 3"/>
            <p:cNvSpPr/>
            <p:nvPr/>
          </p:nvSpPr>
          <p:spPr>
            <a:xfrm rot="10800000">
              <a:off x="6255463" y="2120030"/>
              <a:ext cx="1256688" cy="1620065"/>
            </a:xfrm>
            <a:custGeom>
              <a:avLst/>
              <a:gdLst>
                <a:gd name="connsiteX0" fmla="*/ 1807547 w 1861852"/>
                <a:gd name="connsiteY0" fmla="*/ 2400216 h 2400216"/>
                <a:gd name="connsiteX1" fmla="*/ 1674335 w 1861852"/>
                <a:gd name="connsiteY1" fmla="*/ 2379885 h 2400216"/>
                <a:gd name="connsiteX2" fmla="*/ 0 w 1861852"/>
                <a:gd name="connsiteY2" fmla="*/ 325545 h 2400216"/>
                <a:gd name="connsiteX3" fmla="*/ 1464 w 1861852"/>
                <a:gd name="connsiteY3" fmla="*/ 296556 h 2400216"/>
                <a:gd name="connsiteX4" fmla="*/ 3139 w 1861852"/>
                <a:gd name="connsiteY4" fmla="*/ 284239 h 2400216"/>
                <a:gd name="connsiteX5" fmla="*/ 191693 w 1861852"/>
                <a:gd name="connsiteY5" fmla="*/ 47099 h 2400216"/>
                <a:gd name="connsiteX6" fmla="*/ 587915 w 1861852"/>
                <a:gd name="connsiteY6" fmla="*/ 62381 h 2400216"/>
                <a:gd name="connsiteX7" fmla="*/ 724658 w 1861852"/>
                <a:gd name="connsiteY7" fmla="*/ 215929 h 2400216"/>
                <a:gd name="connsiteX8" fmla="*/ 756229 w 1861852"/>
                <a:gd name="connsiteY8" fmla="*/ 309165 h 2400216"/>
                <a:gd name="connsiteX9" fmla="*/ 755402 w 1861852"/>
                <a:gd name="connsiteY9" fmla="*/ 325545 h 2400216"/>
                <a:gd name="connsiteX10" fmla="*/ 1826575 w 1861852"/>
                <a:gd name="connsiteY10" fmla="*/ 1639830 h 2400216"/>
                <a:gd name="connsiteX11" fmla="*/ 1861852 w 1861852"/>
                <a:gd name="connsiteY11" fmla="*/ 1645214 h 2400216"/>
                <a:gd name="connsiteX12" fmla="*/ 1799125 w 1861852"/>
                <a:gd name="connsiteY12" fmla="*/ 1687413 h 2400216"/>
                <a:gd name="connsiteX13" fmla="*/ 1715640 w 1861852"/>
                <a:gd name="connsiteY13" fmla="*/ 1784507 h 2400216"/>
                <a:gd name="connsiteX14" fmla="*/ 1696937 w 1861852"/>
                <a:gd name="connsiteY14" fmla="*/ 2269408 h 2400216"/>
                <a:gd name="connsiteX15" fmla="*/ 1772695 w 1861852"/>
                <a:gd name="connsiteY15" fmla="*/ 2372644 h 2400216"/>
                <a:gd name="connsiteX16" fmla="*/ 1807547 w 1861852"/>
                <a:gd name="connsiteY16" fmla="*/ 2400216 h 24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852" h="2400216">
                  <a:moveTo>
                    <a:pt x="1807547" y="2400216"/>
                  </a:moveTo>
                  <a:lnTo>
                    <a:pt x="1674335" y="2379885"/>
                  </a:lnTo>
                  <a:cubicBezTo>
                    <a:pt x="718794" y="2184353"/>
                    <a:pt x="0" y="1338891"/>
                    <a:pt x="0" y="325545"/>
                  </a:cubicBezTo>
                  <a:lnTo>
                    <a:pt x="1464" y="296556"/>
                  </a:lnTo>
                  <a:lnTo>
                    <a:pt x="3139" y="284239"/>
                  </a:lnTo>
                  <a:cubicBezTo>
                    <a:pt x="30863" y="184305"/>
                    <a:pt x="98020" y="98017"/>
                    <a:pt x="191693" y="47099"/>
                  </a:cubicBezTo>
                  <a:cubicBezTo>
                    <a:pt x="316590" y="-20793"/>
                    <a:pt x="468618" y="-14929"/>
                    <a:pt x="587915" y="62381"/>
                  </a:cubicBezTo>
                  <a:cubicBezTo>
                    <a:pt x="647564" y="101036"/>
                    <a:pt x="694251" y="154456"/>
                    <a:pt x="724658" y="215929"/>
                  </a:cubicBezTo>
                  <a:lnTo>
                    <a:pt x="756229" y="309165"/>
                  </a:lnTo>
                  <a:lnTo>
                    <a:pt x="755402" y="325545"/>
                  </a:lnTo>
                  <a:cubicBezTo>
                    <a:pt x="755402" y="973843"/>
                    <a:pt x="1215258" y="1514736"/>
                    <a:pt x="1826575" y="1639830"/>
                  </a:cubicBezTo>
                  <a:lnTo>
                    <a:pt x="1861852" y="1645214"/>
                  </a:lnTo>
                  <a:lnTo>
                    <a:pt x="1799125" y="1687413"/>
                  </a:lnTo>
                  <a:cubicBezTo>
                    <a:pt x="1767464" y="1715474"/>
                    <a:pt x="1739293" y="1748008"/>
                    <a:pt x="1715640" y="1784507"/>
                  </a:cubicBezTo>
                  <a:cubicBezTo>
                    <a:pt x="1621027" y="1930504"/>
                    <a:pt x="1613851" y="2116557"/>
                    <a:pt x="1696937" y="2269408"/>
                  </a:cubicBezTo>
                  <a:cubicBezTo>
                    <a:pt x="1717709" y="2307621"/>
                    <a:pt x="1743290" y="2342228"/>
                    <a:pt x="1772695" y="2372644"/>
                  </a:cubicBezTo>
                  <a:lnTo>
                    <a:pt x="1807547" y="2400216"/>
                  </a:lnTo>
                  <a:close/>
                </a:path>
              </a:pathLst>
            </a:custGeom>
            <a:gradFill>
              <a:gsLst>
                <a:gs pos="0">
                  <a:srgbClr val="93683D">
                    <a:alpha val="14000"/>
                  </a:srgbClr>
                </a:gs>
                <a:gs pos="100000">
                  <a:srgbClr val="93683D">
                    <a:alpha val="71000"/>
                  </a:srgb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91" name="任意多边形 4"/>
            <p:cNvSpPr/>
            <p:nvPr/>
          </p:nvSpPr>
          <p:spPr>
            <a:xfrm rot="10800000">
              <a:off x="4680913" y="3419867"/>
              <a:ext cx="1243855" cy="1499149"/>
            </a:xfrm>
            <a:custGeom>
              <a:avLst/>
              <a:gdLst>
                <a:gd name="connsiteX0" fmla="*/ 1444238 w 1842839"/>
                <a:gd name="connsiteY0" fmla="*/ 2220782 h 2221070"/>
                <a:gd name="connsiteX1" fmla="*/ 1248227 w 1842839"/>
                <a:gd name="connsiteY1" fmla="*/ 2158690 h 2221070"/>
                <a:gd name="connsiteX2" fmla="*/ 1111484 w 1842839"/>
                <a:gd name="connsiteY2" fmla="*/ 2005141 h 2221070"/>
                <a:gd name="connsiteX3" fmla="*/ 1091568 w 1842839"/>
                <a:gd name="connsiteY3" fmla="*/ 1946324 h 2221070"/>
                <a:gd name="connsiteX4" fmla="*/ 1090906 w 1842839"/>
                <a:gd name="connsiteY4" fmla="*/ 1933225 h 2221070"/>
                <a:gd name="connsiteX5" fmla="*/ 1073259 w 1842839"/>
                <a:gd name="connsiteY5" fmla="*/ 1817593 h 2221070"/>
                <a:gd name="connsiteX6" fmla="*/ 1072426 w 1842839"/>
                <a:gd name="connsiteY6" fmla="*/ 1803275 h 2221070"/>
                <a:gd name="connsiteX7" fmla="*/ 1071057 w 1842839"/>
                <a:gd name="connsiteY7" fmla="*/ 1803169 h 2221070"/>
                <a:gd name="connsiteX8" fmla="*/ 1070577 w 1842839"/>
                <a:gd name="connsiteY8" fmla="*/ 1800023 h 2221070"/>
                <a:gd name="connsiteX9" fmla="*/ 26659 w 1842839"/>
                <a:gd name="connsiteY9" fmla="*/ 756105 h 2221070"/>
                <a:gd name="connsiteX10" fmla="*/ 0 w 1842839"/>
                <a:gd name="connsiteY10" fmla="*/ 752036 h 2221070"/>
                <a:gd name="connsiteX11" fmla="*/ 71201 w 1842839"/>
                <a:gd name="connsiteY11" fmla="*/ 704136 h 2221070"/>
                <a:gd name="connsiteX12" fmla="*/ 154686 w 1842839"/>
                <a:gd name="connsiteY12" fmla="*/ 607042 h 2221070"/>
                <a:gd name="connsiteX13" fmla="*/ 173389 w 1842839"/>
                <a:gd name="connsiteY13" fmla="*/ 122141 h 2221070"/>
                <a:gd name="connsiteX14" fmla="*/ 97631 w 1842839"/>
                <a:gd name="connsiteY14" fmla="*/ 18905 h 2221070"/>
                <a:gd name="connsiteX15" fmla="*/ 73735 w 1842839"/>
                <a:gd name="connsiteY15" fmla="*/ 0 h 2221070"/>
                <a:gd name="connsiteX16" fmla="*/ 178899 w 1842839"/>
                <a:gd name="connsiteY16" fmla="*/ 16050 h 2221070"/>
                <a:gd name="connsiteX17" fmla="*/ 1842408 w 1842839"/>
                <a:gd name="connsiteY17" fmla="*/ 1855990 h 2221070"/>
                <a:gd name="connsiteX18" fmla="*/ 1842839 w 1842839"/>
                <a:gd name="connsiteY18" fmla="*/ 1864516 h 2221070"/>
                <a:gd name="connsiteX19" fmla="*/ 1833003 w 1842839"/>
                <a:gd name="connsiteY19" fmla="*/ 1936832 h 2221070"/>
                <a:gd name="connsiteX20" fmla="*/ 1644449 w 1842839"/>
                <a:gd name="connsiteY20" fmla="*/ 2173972 h 2221070"/>
                <a:gd name="connsiteX21" fmla="*/ 1444238 w 1842839"/>
                <a:gd name="connsiteY21" fmla="*/ 2220782 h 22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2839" h="2221070">
                  <a:moveTo>
                    <a:pt x="1444238" y="2220782"/>
                  </a:moveTo>
                  <a:cubicBezTo>
                    <a:pt x="1375707" y="2218139"/>
                    <a:pt x="1307876" y="2197345"/>
                    <a:pt x="1248227" y="2158690"/>
                  </a:cubicBezTo>
                  <a:cubicBezTo>
                    <a:pt x="1188579" y="2120035"/>
                    <a:pt x="1141891" y="2066615"/>
                    <a:pt x="1111484" y="2005141"/>
                  </a:cubicBezTo>
                  <a:lnTo>
                    <a:pt x="1091568" y="1946324"/>
                  </a:lnTo>
                  <a:lnTo>
                    <a:pt x="1090906" y="1933225"/>
                  </a:lnTo>
                  <a:lnTo>
                    <a:pt x="1073259" y="1817593"/>
                  </a:lnTo>
                  <a:lnTo>
                    <a:pt x="1072426" y="1803275"/>
                  </a:lnTo>
                  <a:lnTo>
                    <a:pt x="1071057" y="1803169"/>
                  </a:lnTo>
                  <a:lnTo>
                    <a:pt x="1070577" y="1800023"/>
                  </a:lnTo>
                  <a:cubicBezTo>
                    <a:pt x="963354" y="1276037"/>
                    <a:pt x="550645" y="863328"/>
                    <a:pt x="26659" y="756105"/>
                  </a:cubicBezTo>
                  <a:lnTo>
                    <a:pt x="0" y="752036"/>
                  </a:lnTo>
                  <a:lnTo>
                    <a:pt x="71201" y="704136"/>
                  </a:lnTo>
                  <a:cubicBezTo>
                    <a:pt x="102862" y="676075"/>
                    <a:pt x="131033" y="643541"/>
                    <a:pt x="154686" y="607042"/>
                  </a:cubicBezTo>
                  <a:cubicBezTo>
                    <a:pt x="249299" y="461045"/>
                    <a:pt x="256475" y="274992"/>
                    <a:pt x="173389" y="122141"/>
                  </a:cubicBezTo>
                  <a:cubicBezTo>
                    <a:pt x="152618" y="83928"/>
                    <a:pt x="127037" y="49321"/>
                    <a:pt x="97631" y="18905"/>
                  </a:cubicBezTo>
                  <a:lnTo>
                    <a:pt x="73735" y="0"/>
                  </a:lnTo>
                  <a:lnTo>
                    <a:pt x="178899" y="16050"/>
                  </a:lnTo>
                  <a:cubicBezTo>
                    <a:pt x="1066187" y="197616"/>
                    <a:pt x="1749341" y="939580"/>
                    <a:pt x="1842408" y="1855990"/>
                  </a:cubicBezTo>
                  <a:lnTo>
                    <a:pt x="1842839" y="1864516"/>
                  </a:lnTo>
                  <a:lnTo>
                    <a:pt x="1833003" y="1936832"/>
                  </a:lnTo>
                  <a:cubicBezTo>
                    <a:pt x="1805279" y="2036766"/>
                    <a:pt x="1738122" y="2123054"/>
                    <a:pt x="1644449" y="2173972"/>
                  </a:cubicBezTo>
                  <a:cubicBezTo>
                    <a:pt x="1582001" y="2207918"/>
                    <a:pt x="1512769" y="2223425"/>
                    <a:pt x="1444238" y="2220782"/>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92" name="任意多边形 5"/>
            <p:cNvSpPr/>
            <p:nvPr/>
          </p:nvSpPr>
          <p:spPr>
            <a:xfrm rot="10800000">
              <a:off x="5827432" y="3653006"/>
              <a:ext cx="1667483" cy="1283930"/>
            </a:xfrm>
            <a:custGeom>
              <a:avLst/>
              <a:gdLst>
                <a:gd name="connsiteX0" fmla="*/ 756723 w 2470467"/>
                <a:gd name="connsiteY0" fmla="*/ 1902212 h 1902212"/>
                <a:gd name="connsiteX1" fmla="*/ 717833 w 2470467"/>
                <a:gd name="connsiteY1" fmla="*/ 1844405 h 1902212"/>
                <a:gd name="connsiteX2" fmla="*/ 620739 w 2470467"/>
                <a:gd name="connsiteY2" fmla="*/ 1760920 h 1902212"/>
                <a:gd name="connsiteX3" fmla="*/ 135838 w 2470467"/>
                <a:gd name="connsiteY3" fmla="*/ 1742217 h 1902212"/>
                <a:gd name="connsiteX4" fmla="*/ 32602 w 2470467"/>
                <a:gd name="connsiteY4" fmla="*/ 1817975 h 1902212"/>
                <a:gd name="connsiteX5" fmla="*/ 0 w 2470467"/>
                <a:gd name="connsiteY5" fmla="*/ 1859186 h 1902212"/>
                <a:gd name="connsiteX6" fmla="*/ 28211 w 2470467"/>
                <a:gd name="connsiteY6" fmla="*/ 1674335 h 1902212"/>
                <a:gd name="connsiteX7" fmla="*/ 2082551 w 2470467"/>
                <a:gd name="connsiteY7" fmla="*/ 0 h 1902212"/>
                <a:gd name="connsiteX8" fmla="*/ 2195875 w 2470467"/>
                <a:gd name="connsiteY8" fmla="*/ 5722 h 1902212"/>
                <a:gd name="connsiteX9" fmla="*/ 2280810 w 2470467"/>
                <a:gd name="connsiteY9" fmla="*/ 41993 h 1902212"/>
                <a:gd name="connsiteX10" fmla="*/ 2423369 w 2470467"/>
                <a:gd name="connsiteY10" fmla="*/ 190157 h 1902212"/>
                <a:gd name="connsiteX11" fmla="*/ 2408087 w 2470467"/>
                <a:gd name="connsiteY11" fmla="*/ 586379 h 1902212"/>
                <a:gd name="connsiteX12" fmla="*/ 2157128 w 2470467"/>
                <a:gd name="connsiteY12" fmla="*/ 756107 h 1902212"/>
                <a:gd name="connsiteX13" fmla="*/ 2128954 w 2470467"/>
                <a:gd name="connsiteY13" fmla="*/ 757745 h 1902212"/>
                <a:gd name="connsiteX14" fmla="*/ 2082551 w 2470467"/>
                <a:gd name="connsiteY14" fmla="*/ 755402 h 1902212"/>
                <a:gd name="connsiteX15" fmla="*/ 768266 w 2470467"/>
                <a:gd name="connsiteY15" fmla="*/ 1826575 h 1902212"/>
                <a:gd name="connsiteX16" fmla="*/ 756723 w 2470467"/>
                <a:gd name="connsiteY16" fmla="*/ 1902212 h 190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467" h="1902212">
                  <a:moveTo>
                    <a:pt x="756723" y="1902212"/>
                  </a:moveTo>
                  <a:lnTo>
                    <a:pt x="717833" y="1844405"/>
                  </a:lnTo>
                  <a:cubicBezTo>
                    <a:pt x="689772" y="1812744"/>
                    <a:pt x="657238" y="1784573"/>
                    <a:pt x="620739" y="1760920"/>
                  </a:cubicBezTo>
                  <a:cubicBezTo>
                    <a:pt x="474742" y="1666307"/>
                    <a:pt x="288689" y="1659131"/>
                    <a:pt x="135838" y="1742217"/>
                  </a:cubicBezTo>
                  <a:cubicBezTo>
                    <a:pt x="97625" y="1762989"/>
                    <a:pt x="63018" y="1788570"/>
                    <a:pt x="32602" y="1817975"/>
                  </a:cubicBezTo>
                  <a:lnTo>
                    <a:pt x="0" y="1859186"/>
                  </a:lnTo>
                  <a:lnTo>
                    <a:pt x="28211" y="1674335"/>
                  </a:lnTo>
                  <a:cubicBezTo>
                    <a:pt x="223744" y="718794"/>
                    <a:pt x="1069206" y="0"/>
                    <a:pt x="2082551" y="0"/>
                  </a:cubicBezTo>
                  <a:lnTo>
                    <a:pt x="2195875" y="5722"/>
                  </a:lnTo>
                  <a:lnTo>
                    <a:pt x="2280810" y="41993"/>
                  </a:lnTo>
                  <a:cubicBezTo>
                    <a:pt x="2339758" y="77045"/>
                    <a:pt x="2389424" y="127708"/>
                    <a:pt x="2423369" y="190157"/>
                  </a:cubicBezTo>
                  <a:cubicBezTo>
                    <a:pt x="2491261" y="315054"/>
                    <a:pt x="2485397" y="467082"/>
                    <a:pt x="2408087" y="586379"/>
                  </a:cubicBezTo>
                  <a:cubicBezTo>
                    <a:pt x="2350105" y="675852"/>
                    <a:pt x="2258900" y="736163"/>
                    <a:pt x="2157128" y="756107"/>
                  </a:cubicBezTo>
                  <a:lnTo>
                    <a:pt x="2128954" y="757745"/>
                  </a:lnTo>
                  <a:lnTo>
                    <a:pt x="2082551" y="755402"/>
                  </a:lnTo>
                  <a:cubicBezTo>
                    <a:pt x="1434253" y="755402"/>
                    <a:pt x="893360" y="1215258"/>
                    <a:pt x="768266" y="1826575"/>
                  </a:cubicBezTo>
                  <a:lnTo>
                    <a:pt x="756723" y="1902212"/>
                  </a:lnTo>
                  <a:close/>
                </a:path>
              </a:pathLst>
            </a:custGeom>
            <a:gradFill>
              <a:gsLst>
                <a:gs pos="0">
                  <a:srgbClr val="93683D">
                    <a:alpha val="14000"/>
                  </a:srgbClr>
                </a:gs>
                <a:gs pos="100000">
                  <a:srgbClr val="93683D">
                    <a:alpha val="71000"/>
                  </a:srgb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pic>
        <p:nvPicPr>
          <p:cNvPr id="95" name="Picture 2" descr="https://ir.fosun.com/images/logo.png"/>
          <p:cNvPicPr>
            <a:picLocks noChangeAspect="1" noChangeArrowheads="1"/>
          </p:cNvPicPr>
          <p:nvPr/>
        </p:nvPicPr>
        <p:blipFill>
          <a:blip r:embed="rId4" cstate="email"/>
          <a:srcRect/>
          <a:stretch>
            <a:fillRect/>
          </a:stretch>
        </p:blipFill>
        <p:spPr bwMode="auto">
          <a:xfrm>
            <a:off x="5490895" y="3470955"/>
            <a:ext cx="1463949" cy="193941"/>
          </a:xfrm>
          <a:prstGeom prst="rect">
            <a:avLst/>
          </a:prstGeom>
          <a:noFill/>
          <a:extLst>
            <a:ext uri="{909E8E84-426E-40DD-AFC4-6F175D3DCCD1}">
              <a14:hiddenFill xmlns:a14="http://schemas.microsoft.com/office/drawing/2010/main">
                <a:solidFill>
                  <a:srgbClr val="FFFFFF"/>
                </a:solidFill>
              </a14:hiddenFill>
            </a:ext>
          </a:extLst>
        </p:spPr>
      </p:pic>
      <p:sp>
        <p:nvSpPr>
          <p:cNvPr id="85" name="椭圆 54"/>
          <p:cNvSpPr/>
          <p:nvPr/>
        </p:nvSpPr>
        <p:spPr>
          <a:xfrm flipH="1">
            <a:off x="6096000" y="2256632"/>
            <a:ext cx="288237" cy="268809"/>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86" name="椭圆 55"/>
          <p:cNvSpPr/>
          <p:nvPr/>
        </p:nvSpPr>
        <p:spPr>
          <a:xfrm flipH="1">
            <a:off x="6006073" y="4568161"/>
            <a:ext cx="315595" cy="355263"/>
          </a:xfrm>
          <a:custGeom>
            <a:avLst/>
            <a:gdLst>
              <a:gd name="connsiteX0" fmla="*/ 83998 w 298823"/>
              <a:gd name="connsiteY0" fmla="*/ 191940 h 336988"/>
              <a:gd name="connsiteX1" fmla="*/ 75231 w 298823"/>
              <a:gd name="connsiteY1" fmla="*/ 198416 h 336988"/>
              <a:gd name="connsiteX2" fmla="*/ 73932 w 298823"/>
              <a:gd name="connsiteY2" fmla="*/ 208776 h 336988"/>
              <a:gd name="connsiteX3" fmla="*/ 80426 w 298823"/>
              <a:gd name="connsiteY3" fmla="*/ 217842 h 336988"/>
              <a:gd name="connsiteX4" fmla="*/ 115496 w 298823"/>
              <a:gd name="connsiteY4" fmla="*/ 238563 h 336988"/>
              <a:gd name="connsiteX5" fmla="*/ 114197 w 298823"/>
              <a:gd name="connsiteY5" fmla="*/ 233383 h 336988"/>
              <a:gd name="connsiteX6" fmla="*/ 98611 w 298823"/>
              <a:gd name="connsiteY6" fmla="*/ 195826 h 336988"/>
              <a:gd name="connsiteX7" fmla="*/ 94714 w 298823"/>
              <a:gd name="connsiteY7" fmla="*/ 193235 h 336988"/>
              <a:gd name="connsiteX8" fmla="*/ 83998 w 298823"/>
              <a:gd name="connsiteY8" fmla="*/ 191940 h 336988"/>
              <a:gd name="connsiteX9" fmla="*/ 73603 w 298823"/>
              <a:gd name="connsiteY9" fmla="*/ 53869 h 336988"/>
              <a:gd name="connsiteX10" fmla="*/ 65732 w 298823"/>
              <a:gd name="connsiteY10" fmla="*/ 70965 h 336988"/>
              <a:gd name="connsiteX11" fmla="*/ 127388 w 298823"/>
              <a:gd name="connsiteY11" fmla="*/ 227467 h 336988"/>
              <a:gd name="connsiteX12" fmla="*/ 178549 w 298823"/>
              <a:gd name="connsiteY12" fmla="*/ 274812 h 336988"/>
              <a:gd name="connsiteX13" fmla="*/ 183796 w 298823"/>
              <a:gd name="connsiteY13" fmla="*/ 278757 h 336988"/>
              <a:gd name="connsiteX14" fmla="*/ 199538 w 298823"/>
              <a:gd name="connsiteY14" fmla="*/ 319526 h 336988"/>
              <a:gd name="connsiteX15" fmla="*/ 282183 w 298823"/>
              <a:gd name="connsiteY15" fmla="*/ 286648 h 336988"/>
              <a:gd name="connsiteX16" fmla="*/ 266441 w 298823"/>
              <a:gd name="connsiteY16" fmla="*/ 245879 h 336988"/>
              <a:gd name="connsiteX17" fmla="*/ 266441 w 298823"/>
              <a:gd name="connsiteY17" fmla="*/ 239303 h 336988"/>
              <a:gd name="connsiteX18" fmla="*/ 271689 w 298823"/>
              <a:gd name="connsiteY18" fmla="*/ 170916 h 336988"/>
              <a:gd name="connsiteX19" fmla="*/ 244140 w 298823"/>
              <a:gd name="connsiteY19" fmla="*/ 99898 h 336988"/>
              <a:gd name="connsiteX20" fmla="*/ 225775 w 298823"/>
              <a:gd name="connsiteY20" fmla="*/ 92008 h 336988"/>
              <a:gd name="connsiteX21" fmla="*/ 217904 w 298823"/>
              <a:gd name="connsiteY21" fmla="*/ 110419 h 336988"/>
              <a:gd name="connsiteX22" fmla="*/ 229710 w 298823"/>
              <a:gd name="connsiteY22" fmla="*/ 138037 h 336988"/>
              <a:gd name="connsiteX23" fmla="*/ 225775 w 298823"/>
              <a:gd name="connsiteY23" fmla="*/ 147243 h 336988"/>
              <a:gd name="connsiteX24" fmla="*/ 215280 w 298823"/>
              <a:gd name="connsiteY24" fmla="*/ 143298 h 336988"/>
              <a:gd name="connsiteX25" fmla="*/ 204785 w 298823"/>
              <a:gd name="connsiteY25" fmla="*/ 115680 h 336988"/>
              <a:gd name="connsiteX26" fmla="*/ 203474 w 298823"/>
              <a:gd name="connsiteY26" fmla="*/ 113050 h 336988"/>
              <a:gd name="connsiteX27" fmla="*/ 200850 w 298823"/>
              <a:gd name="connsiteY27" fmla="*/ 105159 h 336988"/>
              <a:gd name="connsiteX28" fmla="*/ 192979 w 298823"/>
              <a:gd name="connsiteY28" fmla="*/ 98583 h 336988"/>
              <a:gd name="connsiteX29" fmla="*/ 182484 w 298823"/>
              <a:gd name="connsiteY29" fmla="*/ 97268 h 336988"/>
              <a:gd name="connsiteX30" fmla="*/ 174613 w 298823"/>
              <a:gd name="connsiteY30" fmla="*/ 105159 h 336988"/>
              <a:gd name="connsiteX31" fmla="*/ 174613 w 298823"/>
              <a:gd name="connsiteY31" fmla="*/ 115680 h 336988"/>
              <a:gd name="connsiteX32" fmla="*/ 190355 w 298823"/>
              <a:gd name="connsiteY32" fmla="*/ 155134 h 336988"/>
              <a:gd name="connsiteX33" fmla="*/ 186420 w 298823"/>
              <a:gd name="connsiteY33" fmla="*/ 164340 h 336988"/>
              <a:gd name="connsiteX34" fmla="*/ 177237 w 298823"/>
              <a:gd name="connsiteY34" fmla="*/ 160395 h 336988"/>
              <a:gd name="connsiteX35" fmla="*/ 157560 w 298823"/>
              <a:gd name="connsiteY35" fmla="*/ 111735 h 336988"/>
              <a:gd name="connsiteX36" fmla="*/ 149689 w 298823"/>
              <a:gd name="connsiteY36" fmla="*/ 103844 h 336988"/>
              <a:gd name="connsiteX37" fmla="*/ 139194 w 298823"/>
              <a:gd name="connsiteY37" fmla="*/ 103844 h 336988"/>
              <a:gd name="connsiteX38" fmla="*/ 131323 w 298823"/>
              <a:gd name="connsiteY38" fmla="*/ 122256 h 336988"/>
              <a:gd name="connsiteX39" fmla="*/ 149689 w 298823"/>
              <a:gd name="connsiteY39" fmla="*/ 169601 h 336988"/>
              <a:gd name="connsiteX40" fmla="*/ 145753 w 298823"/>
              <a:gd name="connsiteY40" fmla="*/ 178807 h 336988"/>
              <a:gd name="connsiteX41" fmla="*/ 136570 w 298823"/>
              <a:gd name="connsiteY41" fmla="*/ 174861 h 336988"/>
              <a:gd name="connsiteX42" fmla="*/ 118205 w 298823"/>
              <a:gd name="connsiteY42" fmla="*/ 127516 h 336988"/>
              <a:gd name="connsiteX43" fmla="*/ 91968 w 298823"/>
              <a:gd name="connsiteY43" fmla="*/ 61759 h 336988"/>
              <a:gd name="connsiteX44" fmla="*/ 84753 w 298823"/>
              <a:gd name="connsiteY44" fmla="*/ 53869 h 336988"/>
              <a:gd name="connsiteX45" fmla="*/ 73603 w 298823"/>
              <a:gd name="connsiteY45" fmla="*/ 53869 h 336988"/>
              <a:gd name="connsiteX46" fmla="*/ 56758 w 298823"/>
              <a:gd name="connsiteY46" fmla="*/ 49650 h 336988"/>
              <a:gd name="connsiteX47" fmla="*/ 49954 w 298823"/>
              <a:gd name="connsiteY47" fmla="*/ 55917 h 336988"/>
              <a:gd name="connsiteX48" fmla="*/ 48594 w 298823"/>
              <a:gd name="connsiteY48" fmla="*/ 67197 h 336988"/>
              <a:gd name="connsiteX49" fmla="*/ 51315 w 298823"/>
              <a:gd name="connsiteY49" fmla="*/ 73463 h 336988"/>
              <a:gd name="connsiteX50" fmla="*/ 56758 w 298823"/>
              <a:gd name="connsiteY50" fmla="*/ 49650 h 336988"/>
              <a:gd name="connsiteX51" fmla="*/ 46241 w 298823"/>
              <a:gd name="connsiteY51" fmla="*/ 18716 h 336988"/>
              <a:gd name="connsiteX52" fmla="*/ 18129 w 298823"/>
              <a:gd name="connsiteY52" fmla="*/ 45142 h 336988"/>
              <a:gd name="connsiteX53" fmla="*/ 44588 w 298823"/>
              <a:gd name="connsiteY53" fmla="*/ 109486 h 336988"/>
              <a:gd name="connsiteX54" fmla="*/ 67077 w 298823"/>
              <a:gd name="connsiteY54" fmla="*/ 113425 h 336988"/>
              <a:gd name="connsiteX55" fmla="*/ 59140 w 298823"/>
              <a:gd name="connsiteY55" fmla="*/ 95041 h 336988"/>
              <a:gd name="connsiteX56" fmla="*/ 48556 w 298823"/>
              <a:gd name="connsiteY56" fmla="*/ 91102 h 336988"/>
              <a:gd name="connsiteX57" fmla="*/ 34004 w 298823"/>
              <a:gd name="connsiteY57" fmla="*/ 71405 h 336988"/>
              <a:gd name="connsiteX58" fmla="*/ 37973 w 298823"/>
              <a:gd name="connsiteY58" fmla="*/ 47768 h 336988"/>
              <a:gd name="connsiteX59" fmla="*/ 81629 w 298823"/>
              <a:gd name="connsiteY59" fmla="*/ 37263 h 336988"/>
              <a:gd name="connsiteX60" fmla="*/ 84275 w 298823"/>
              <a:gd name="connsiteY60" fmla="*/ 38577 h 336988"/>
              <a:gd name="connsiteX61" fmla="*/ 105442 w 298823"/>
              <a:gd name="connsiteY61" fmla="*/ 56961 h 336988"/>
              <a:gd name="connsiteX62" fmla="*/ 113379 w 298823"/>
              <a:gd name="connsiteY62" fmla="*/ 75345 h 336988"/>
              <a:gd name="connsiteX63" fmla="*/ 84275 w 298823"/>
              <a:gd name="connsiteY63" fmla="*/ 18880 h 336988"/>
              <a:gd name="connsiteX64" fmla="*/ 46241 w 298823"/>
              <a:gd name="connsiteY64" fmla="*/ 18716 h 336988"/>
              <a:gd name="connsiteX65" fmla="*/ 64058 w 298823"/>
              <a:gd name="connsiteY65" fmla="*/ 0 h 336988"/>
              <a:gd name="connsiteX66" fmla="*/ 89065 w 298823"/>
              <a:gd name="connsiteY66" fmla="*/ 5387 h 336988"/>
              <a:gd name="connsiteX67" fmla="*/ 123284 w 298823"/>
              <a:gd name="connsiteY67" fmla="*/ 89604 h 336988"/>
              <a:gd name="connsiteX68" fmla="*/ 120652 w 298823"/>
              <a:gd name="connsiteY68" fmla="*/ 94867 h 336988"/>
              <a:gd name="connsiteX69" fmla="*/ 121968 w 298823"/>
              <a:gd name="connsiteY69" fmla="*/ 98815 h 336988"/>
              <a:gd name="connsiteX70" fmla="*/ 133813 w 298823"/>
              <a:gd name="connsiteY70" fmla="*/ 90920 h 336988"/>
              <a:gd name="connsiteX71" fmla="*/ 156188 w 298823"/>
              <a:gd name="connsiteY71" fmla="*/ 90920 h 336988"/>
              <a:gd name="connsiteX72" fmla="*/ 164084 w 298823"/>
              <a:gd name="connsiteY72" fmla="*/ 96183 h 336988"/>
              <a:gd name="connsiteX73" fmla="*/ 177246 w 298823"/>
              <a:gd name="connsiteY73" fmla="*/ 84340 h 336988"/>
              <a:gd name="connsiteX74" fmla="*/ 207517 w 298823"/>
              <a:gd name="connsiteY74" fmla="*/ 89604 h 336988"/>
              <a:gd name="connsiteX75" fmla="*/ 220678 w 298823"/>
              <a:gd name="connsiteY75" fmla="*/ 79077 h 336988"/>
              <a:gd name="connsiteX76" fmla="*/ 257530 w 298823"/>
              <a:gd name="connsiteY76" fmla="*/ 94867 h 336988"/>
              <a:gd name="connsiteX77" fmla="*/ 286485 w 298823"/>
              <a:gd name="connsiteY77" fmla="*/ 165925 h 336988"/>
              <a:gd name="connsiteX78" fmla="*/ 281220 w 298823"/>
              <a:gd name="connsiteY78" fmla="*/ 243561 h 336988"/>
              <a:gd name="connsiteX79" fmla="*/ 298330 w 298823"/>
              <a:gd name="connsiteY79" fmla="*/ 289617 h 336988"/>
              <a:gd name="connsiteX80" fmla="*/ 294382 w 298823"/>
              <a:gd name="connsiteY80" fmla="*/ 298828 h 336988"/>
              <a:gd name="connsiteX81" fmla="*/ 198304 w 298823"/>
              <a:gd name="connsiteY81" fmla="*/ 336988 h 336988"/>
              <a:gd name="connsiteX82" fmla="*/ 195672 w 298823"/>
              <a:gd name="connsiteY82" fmla="*/ 336988 h 336988"/>
              <a:gd name="connsiteX83" fmla="*/ 189091 w 298823"/>
              <a:gd name="connsiteY83" fmla="*/ 331725 h 336988"/>
              <a:gd name="connsiteX84" fmla="*/ 170665 w 298823"/>
              <a:gd name="connsiteY84" fmla="*/ 286985 h 336988"/>
              <a:gd name="connsiteX85" fmla="*/ 139078 w 298823"/>
              <a:gd name="connsiteY85" fmla="*/ 269879 h 336988"/>
              <a:gd name="connsiteX86" fmla="*/ 71955 w 298823"/>
              <a:gd name="connsiteY86" fmla="*/ 229087 h 336988"/>
              <a:gd name="connsiteX87" fmla="*/ 58794 w 298823"/>
              <a:gd name="connsiteY87" fmla="*/ 211980 h 336988"/>
              <a:gd name="connsiteX88" fmla="*/ 61426 w 298823"/>
              <a:gd name="connsiteY88" fmla="*/ 189610 h 336988"/>
              <a:gd name="connsiteX89" fmla="*/ 79852 w 298823"/>
              <a:gd name="connsiteY89" fmla="*/ 176452 h 336988"/>
              <a:gd name="connsiteX90" fmla="*/ 90381 w 298823"/>
              <a:gd name="connsiteY90" fmla="*/ 176452 h 336988"/>
              <a:gd name="connsiteX91" fmla="*/ 71955 w 298823"/>
              <a:gd name="connsiteY91" fmla="*/ 127764 h 336988"/>
              <a:gd name="connsiteX92" fmla="*/ 70639 w 298823"/>
              <a:gd name="connsiteY92" fmla="*/ 127764 h 336988"/>
              <a:gd name="connsiteX93" fmla="*/ 64058 w 298823"/>
              <a:gd name="connsiteY93" fmla="*/ 129080 h 336988"/>
              <a:gd name="connsiteX94" fmla="*/ 39052 w 298823"/>
              <a:gd name="connsiteY94" fmla="*/ 123817 h 336988"/>
              <a:gd name="connsiteX95" fmla="*/ 4832 w 298823"/>
              <a:gd name="connsiteY95" fmla="*/ 39600 h 336988"/>
              <a:gd name="connsiteX96" fmla="*/ 64058 w 298823"/>
              <a:gd name="connsiteY96" fmla="*/ 0 h 33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8823" h="336988">
                <a:moveTo>
                  <a:pt x="83998" y="191940"/>
                </a:moveTo>
                <a:cubicBezTo>
                  <a:pt x="80426" y="192912"/>
                  <a:pt x="77179" y="195178"/>
                  <a:pt x="75231" y="198416"/>
                </a:cubicBezTo>
                <a:cubicBezTo>
                  <a:pt x="72633" y="201006"/>
                  <a:pt x="72633" y="204891"/>
                  <a:pt x="73932" y="208776"/>
                </a:cubicBezTo>
                <a:cubicBezTo>
                  <a:pt x="73932" y="212662"/>
                  <a:pt x="76530" y="215252"/>
                  <a:pt x="80426" y="217842"/>
                </a:cubicBezTo>
                <a:lnTo>
                  <a:pt x="115496" y="238563"/>
                </a:lnTo>
                <a:cubicBezTo>
                  <a:pt x="115496" y="237268"/>
                  <a:pt x="114197" y="235973"/>
                  <a:pt x="114197" y="233383"/>
                </a:cubicBezTo>
                <a:cubicBezTo>
                  <a:pt x="114197" y="233383"/>
                  <a:pt x="114197" y="233383"/>
                  <a:pt x="98611" y="195826"/>
                </a:cubicBezTo>
                <a:cubicBezTo>
                  <a:pt x="98611" y="195826"/>
                  <a:pt x="98611" y="195826"/>
                  <a:pt x="94714" y="193235"/>
                </a:cubicBezTo>
                <a:cubicBezTo>
                  <a:pt x="91467" y="191293"/>
                  <a:pt x="87570" y="190969"/>
                  <a:pt x="83998" y="191940"/>
                </a:cubicBezTo>
                <a:close/>
                <a:moveTo>
                  <a:pt x="73603" y="53869"/>
                </a:moveTo>
                <a:cubicBezTo>
                  <a:pt x="65732" y="56499"/>
                  <a:pt x="63108" y="64390"/>
                  <a:pt x="65732" y="70965"/>
                </a:cubicBezTo>
                <a:cubicBezTo>
                  <a:pt x="65732" y="70965"/>
                  <a:pt x="65732" y="70965"/>
                  <a:pt x="127388" y="227467"/>
                </a:cubicBezTo>
                <a:cubicBezTo>
                  <a:pt x="136570" y="251139"/>
                  <a:pt x="154936" y="266921"/>
                  <a:pt x="178549" y="274812"/>
                </a:cubicBezTo>
                <a:cubicBezTo>
                  <a:pt x="181173" y="274812"/>
                  <a:pt x="182484" y="276127"/>
                  <a:pt x="183796" y="278757"/>
                </a:cubicBezTo>
                <a:cubicBezTo>
                  <a:pt x="183796" y="278757"/>
                  <a:pt x="183796" y="278757"/>
                  <a:pt x="199538" y="319526"/>
                </a:cubicBezTo>
                <a:lnTo>
                  <a:pt x="282183" y="286648"/>
                </a:lnTo>
                <a:cubicBezTo>
                  <a:pt x="282183" y="286648"/>
                  <a:pt x="282183" y="286648"/>
                  <a:pt x="266441" y="245879"/>
                </a:cubicBezTo>
                <a:cubicBezTo>
                  <a:pt x="265129" y="243248"/>
                  <a:pt x="265129" y="241933"/>
                  <a:pt x="266441" y="239303"/>
                </a:cubicBezTo>
                <a:cubicBezTo>
                  <a:pt x="279559" y="218261"/>
                  <a:pt x="280871" y="193273"/>
                  <a:pt x="271689" y="170916"/>
                </a:cubicBezTo>
                <a:cubicBezTo>
                  <a:pt x="271689" y="170916"/>
                  <a:pt x="271689" y="170916"/>
                  <a:pt x="244140" y="99898"/>
                </a:cubicBezTo>
                <a:cubicBezTo>
                  <a:pt x="241517" y="92008"/>
                  <a:pt x="233646" y="89377"/>
                  <a:pt x="225775" y="92008"/>
                </a:cubicBezTo>
                <a:cubicBezTo>
                  <a:pt x="219215" y="94638"/>
                  <a:pt x="215280" y="102529"/>
                  <a:pt x="217904" y="110419"/>
                </a:cubicBezTo>
                <a:cubicBezTo>
                  <a:pt x="217904" y="110419"/>
                  <a:pt x="217904" y="110419"/>
                  <a:pt x="229710" y="138037"/>
                </a:cubicBezTo>
                <a:cubicBezTo>
                  <a:pt x="231022" y="141983"/>
                  <a:pt x="228398" y="145928"/>
                  <a:pt x="225775" y="147243"/>
                </a:cubicBezTo>
                <a:cubicBezTo>
                  <a:pt x="221839" y="149874"/>
                  <a:pt x="217904" y="147243"/>
                  <a:pt x="215280" y="143298"/>
                </a:cubicBezTo>
                <a:cubicBezTo>
                  <a:pt x="215280" y="143298"/>
                  <a:pt x="215280" y="143298"/>
                  <a:pt x="204785" y="115680"/>
                </a:cubicBezTo>
                <a:cubicBezTo>
                  <a:pt x="204785" y="114365"/>
                  <a:pt x="204785" y="114365"/>
                  <a:pt x="203474" y="113050"/>
                </a:cubicBezTo>
                <a:cubicBezTo>
                  <a:pt x="203474" y="113050"/>
                  <a:pt x="203474" y="113050"/>
                  <a:pt x="200850" y="105159"/>
                </a:cubicBezTo>
                <a:cubicBezTo>
                  <a:pt x="199538" y="102529"/>
                  <a:pt x="196914" y="99898"/>
                  <a:pt x="192979" y="98583"/>
                </a:cubicBezTo>
                <a:cubicBezTo>
                  <a:pt x="190355" y="95953"/>
                  <a:pt x="186420" y="95953"/>
                  <a:pt x="182484" y="97268"/>
                </a:cubicBezTo>
                <a:cubicBezTo>
                  <a:pt x="178549" y="98583"/>
                  <a:pt x="175925" y="101213"/>
                  <a:pt x="174613" y="105159"/>
                </a:cubicBezTo>
                <a:cubicBezTo>
                  <a:pt x="173302" y="109104"/>
                  <a:pt x="173302" y="113050"/>
                  <a:pt x="174613" y="115680"/>
                </a:cubicBezTo>
                <a:cubicBezTo>
                  <a:pt x="174613" y="115680"/>
                  <a:pt x="174613" y="115680"/>
                  <a:pt x="190355" y="155134"/>
                </a:cubicBezTo>
                <a:cubicBezTo>
                  <a:pt x="191667" y="159080"/>
                  <a:pt x="190355" y="163025"/>
                  <a:pt x="186420" y="164340"/>
                </a:cubicBezTo>
                <a:cubicBezTo>
                  <a:pt x="182484" y="165655"/>
                  <a:pt x="178549" y="164340"/>
                  <a:pt x="177237" y="160395"/>
                </a:cubicBezTo>
                <a:cubicBezTo>
                  <a:pt x="177237" y="160395"/>
                  <a:pt x="177237" y="160395"/>
                  <a:pt x="157560" y="111735"/>
                </a:cubicBezTo>
                <a:cubicBezTo>
                  <a:pt x="156248" y="107789"/>
                  <a:pt x="153624" y="105159"/>
                  <a:pt x="149689" y="103844"/>
                </a:cubicBezTo>
                <a:cubicBezTo>
                  <a:pt x="147065" y="102529"/>
                  <a:pt x="143130" y="102529"/>
                  <a:pt x="139194" y="103844"/>
                </a:cubicBezTo>
                <a:cubicBezTo>
                  <a:pt x="132635" y="106474"/>
                  <a:pt x="128699" y="114365"/>
                  <a:pt x="131323" y="122256"/>
                </a:cubicBezTo>
                <a:cubicBezTo>
                  <a:pt x="131323" y="122256"/>
                  <a:pt x="131323" y="122256"/>
                  <a:pt x="149689" y="169601"/>
                </a:cubicBezTo>
                <a:cubicBezTo>
                  <a:pt x="151000" y="173546"/>
                  <a:pt x="149689" y="177491"/>
                  <a:pt x="145753" y="178807"/>
                </a:cubicBezTo>
                <a:cubicBezTo>
                  <a:pt x="141818" y="180122"/>
                  <a:pt x="137882" y="178807"/>
                  <a:pt x="136570" y="174861"/>
                </a:cubicBezTo>
                <a:cubicBezTo>
                  <a:pt x="136570" y="174861"/>
                  <a:pt x="136570" y="174861"/>
                  <a:pt x="118205" y="127516"/>
                </a:cubicBezTo>
                <a:cubicBezTo>
                  <a:pt x="118205" y="127516"/>
                  <a:pt x="118205" y="127516"/>
                  <a:pt x="91968" y="61759"/>
                </a:cubicBezTo>
                <a:cubicBezTo>
                  <a:pt x="90657" y="57814"/>
                  <a:pt x="88033" y="55184"/>
                  <a:pt x="84753" y="53869"/>
                </a:cubicBezTo>
                <a:cubicBezTo>
                  <a:pt x="81474" y="52554"/>
                  <a:pt x="77538" y="52554"/>
                  <a:pt x="73603" y="53869"/>
                </a:cubicBezTo>
                <a:close/>
                <a:moveTo>
                  <a:pt x="56758" y="49650"/>
                </a:moveTo>
                <a:cubicBezTo>
                  <a:pt x="54036" y="50903"/>
                  <a:pt x="51315" y="53410"/>
                  <a:pt x="49954" y="55917"/>
                </a:cubicBezTo>
                <a:cubicBezTo>
                  <a:pt x="47233" y="59677"/>
                  <a:pt x="47233" y="63437"/>
                  <a:pt x="48594" y="67197"/>
                </a:cubicBezTo>
                <a:cubicBezTo>
                  <a:pt x="48594" y="69703"/>
                  <a:pt x="49954" y="72210"/>
                  <a:pt x="51315" y="73463"/>
                </a:cubicBezTo>
                <a:cubicBezTo>
                  <a:pt x="48594" y="64690"/>
                  <a:pt x="51315" y="55917"/>
                  <a:pt x="56758" y="49650"/>
                </a:cubicBezTo>
                <a:close/>
                <a:moveTo>
                  <a:pt x="46241" y="18716"/>
                </a:moveTo>
                <a:cubicBezTo>
                  <a:pt x="34335" y="23476"/>
                  <a:pt x="24082" y="32668"/>
                  <a:pt x="18129" y="45142"/>
                </a:cubicBezTo>
                <a:cubicBezTo>
                  <a:pt x="7546" y="70092"/>
                  <a:pt x="19452" y="98981"/>
                  <a:pt x="44588" y="109486"/>
                </a:cubicBezTo>
                <a:cubicBezTo>
                  <a:pt x="52525" y="113425"/>
                  <a:pt x="59140" y="114738"/>
                  <a:pt x="67077" y="113425"/>
                </a:cubicBezTo>
                <a:cubicBezTo>
                  <a:pt x="67077" y="113425"/>
                  <a:pt x="67077" y="113425"/>
                  <a:pt x="59140" y="95041"/>
                </a:cubicBezTo>
                <a:cubicBezTo>
                  <a:pt x="55171" y="93728"/>
                  <a:pt x="52525" y="92415"/>
                  <a:pt x="48556" y="91102"/>
                </a:cubicBezTo>
                <a:cubicBezTo>
                  <a:pt x="41942" y="87163"/>
                  <a:pt x="36650" y="79284"/>
                  <a:pt x="34004" y="71405"/>
                </a:cubicBezTo>
                <a:cubicBezTo>
                  <a:pt x="31358" y="63526"/>
                  <a:pt x="32681" y="54335"/>
                  <a:pt x="37973" y="47768"/>
                </a:cubicBezTo>
                <a:cubicBezTo>
                  <a:pt x="47233" y="33324"/>
                  <a:pt x="65754" y="28072"/>
                  <a:pt x="81629" y="37263"/>
                </a:cubicBezTo>
                <a:cubicBezTo>
                  <a:pt x="81629" y="37263"/>
                  <a:pt x="82952" y="37263"/>
                  <a:pt x="84275" y="38577"/>
                </a:cubicBezTo>
                <a:cubicBezTo>
                  <a:pt x="93536" y="41203"/>
                  <a:pt x="101473" y="47768"/>
                  <a:pt x="105442" y="56961"/>
                </a:cubicBezTo>
                <a:cubicBezTo>
                  <a:pt x="105442" y="56961"/>
                  <a:pt x="105442" y="56961"/>
                  <a:pt x="113379" y="75345"/>
                </a:cubicBezTo>
                <a:cubicBezTo>
                  <a:pt x="118671" y="53021"/>
                  <a:pt x="106765" y="28072"/>
                  <a:pt x="84275" y="18880"/>
                </a:cubicBezTo>
                <a:cubicBezTo>
                  <a:pt x="71708" y="13627"/>
                  <a:pt x="58147" y="13956"/>
                  <a:pt x="46241" y="18716"/>
                </a:cubicBezTo>
                <a:close/>
                <a:moveTo>
                  <a:pt x="64058" y="0"/>
                </a:moveTo>
                <a:cubicBezTo>
                  <a:pt x="72366" y="42"/>
                  <a:pt x="80839" y="1769"/>
                  <a:pt x="89065" y="5387"/>
                </a:cubicBezTo>
                <a:cubicBezTo>
                  <a:pt x="121968" y="18546"/>
                  <a:pt x="137762" y="56707"/>
                  <a:pt x="123284" y="89604"/>
                </a:cubicBezTo>
                <a:cubicBezTo>
                  <a:pt x="121968" y="90920"/>
                  <a:pt x="121968" y="93551"/>
                  <a:pt x="120652" y="94867"/>
                </a:cubicBezTo>
                <a:cubicBezTo>
                  <a:pt x="120652" y="94867"/>
                  <a:pt x="120652" y="94867"/>
                  <a:pt x="121968" y="98815"/>
                </a:cubicBezTo>
                <a:cubicBezTo>
                  <a:pt x="124601" y="94867"/>
                  <a:pt x="128549" y="92236"/>
                  <a:pt x="133813" y="90920"/>
                </a:cubicBezTo>
                <a:cubicBezTo>
                  <a:pt x="140394" y="88288"/>
                  <a:pt x="148291" y="88288"/>
                  <a:pt x="156188" y="90920"/>
                </a:cubicBezTo>
                <a:cubicBezTo>
                  <a:pt x="158820" y="92236"/>
                  <a:pt x="161452" y="93551"/>
                  <a:pt x="164084" y="96183"/>
                </a:cubicBezTo>
                <a:cubicBezTo>
                  <a:pt x="166717" y="90920"/>
                  <a:pt x="171981" y="86972"/>
                  <a:pt x="177246" y="84340"/>
                </a:cubicBezTo>
                <a:cubicBezTo>
                  <a:pt x="187775" y="80393"/>
                  <a:pt x="199620" y="83024"/>
                  <a:pt x="207517" y="89604"/>
                </a:cubicBezTo>
                <a:cubicBezTo>
                  <a:pt x="210149" y="85656"/>
                  <a:pt x="215414" y="80393"/>
                  <a:pt x="220678" y="79077"/>
                </a:cubicBezTo>
                <a:cubicBezTo>
                  <a:pt x="235156" y="72497"/>
                  <a:pt x="252265" y="80393"/>
                  <a:pt x="257530" y="94867"/>
                </a:cubicBezTo>
                <a:cubicBezTo>
                  <a:pt x="257530" y="94867"/>
                  <a:pt x="257530" y="94867"/>
                  <a:pt x="286485" y="165925"/>
                </a:cubicBezTo>
                <a:cubicBezTo>
                  <a:pt x="295698" y="190926"/>
                  <a:pt x="294382" y="219875"/>
                  <a:pt x="281220" y="243561"/>
                </a:cubicBezTo>
                <a:cubicBezTo>
                  <a:pt x="281220" y="243561"/>
                  <a:pt x="281220" y="243561"/>
                  <a:pt x="298330" y="289617"/>
                </a:cubicBezTo>
                <a:cubicBezTo>
                  <a:pt x="299646" y="292249"/>
                  <a:pt x="298330" y="297512"/>
                  <a:pt x="294382" y="298828"/>
                </a:cubicBezTo>
                <a:cubicBezTo>
                  <a:pt x="294382" y="298828"/>
                  <a:pt x="294382" y="298828"/>
                  <a:pt x="198304" y="336988"/>
                </a:cubicBezTo>
                <a:cubicBezTo>
                  <a:pt x="196988" y="336988"/>
                  <a:pt x="196988" y="336988"/>
                  <a:pt x="195672" y="336988"/>
                </a:cubicBezTo>
                <a:cubicBezTo>
                  <a:pt x="193039" y="336988"/>
                  <a:pt x="190407" y="335672"/>
                  <a:pt x="189091" y="331725"/>
                </a:cubicBezTo>
                <a:cubicBezTo>
                  <a:pt x="189091" y="331725"/>
                  <a:pt x="189091" y="331725"/>
                  <a:pt x="170665" y="286985"/>
                </a:cubicBezTo>
                <a:cubicBezTo>
                  <a:pt x="158820" y="284353"/>
                  <a:pt x="148291" y="277774"/>
                  <a:pt x="139078" y="269879"/>
                </a:cubicBezTo>
                <a:cubicBezTo>
                  <a:pt x="139078" y="269879"/>
                  <a:pt x="139078" y="269879"/>
                  <a:pt x="71955" y="229087"/>
                </a:cubicBezTo>
                <a:cubicBezTo>
                  <a:pt x="65375" y="225139"/>
                  <a:pt x="60110" y="218560"/>
                  <a:pt x="58794" y="211980"/>
                </a:cubicBezTo>
                <a:cubicBezTo>
                  <a:pt x="57477" y="204085"/>
                  <a:pt x="57477" y="196190"/>
                  <a:pt x="61426" y="189610"/>
                </a:cubicBezTo>
                <a:cubicBezTo>
                  <a:pt x="65375" y="183031"/>
                  <a:pt x="71955" y="179083"/>
                  <a:pt x="79852" y="176452"/>
                </a:cubicBezTo>
                <a:cubicBezTo>
                  <a:pt x="83800" y="176452"/>
                  <a:pt x="87749" y="175136"/>
                  <a:pt x="90381" y="176452"/>
                </a:cubicBezTo>
                <a:cubicBezTo>
                  <a:pt x="90381" y="176452"/>
                  <a:pt x="90381" y="176452"/>
                  <a:pt x="71955" y="127764"/>
                </a:cubicBezTo>
                <a:cubicBezTo>
                  <a:pt x="71955" y="127764"/>
                  <a:pt x="70639" y="127764"/>
                  <a:pt x="70639" y="127764"/>
                </a:cubicBezTo>
                <a:cubicBezTo>
                  <a:pt x="68007" y="129080"/>
                  <a:pt x="66691" y="129080"/>
                  <a:pt x="64058" y="129080"/>
                </a:cubicBezTo>
                <a:cubicBezTo>
                  <a:pt x="56161" y="129080"/>
                  <a:pt x="46948" y="126448"/>
                  <a:pt x="39052" y="123817"/>
                </a:cubicBezTo>
                <a:cubicBezTo>
                  <a:pt x="6148" y="109342"/>
                  <a:pt x="-8329" y="71182"/>
                  <a:pt x="4832" y="39600"/>
                </a:cubicBezTo>
                <a:cubicBezTo>
                  <a:pt x="15690" y="14928"/>
                  <a:pt x="39134" y="-123"/>
                  <a:pt x="64058"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87" name="椭圆 56"/>
          <p:cNvSpPr/>
          <p:nvPr/>
        </p:nvSpPr>
        <p:spPr>
          <a:xfrm flipH="1">
            <a:off x="4855232" y="3311531"/>
            <a:ext cx="287621" cy="300089"/>
          </a:xfrm>
          <a:custGeom>
            <a:avLst/>
            <a:gdLst>
              <a:gd name="connsiteX0" fmla="*/ 150073 w 315913"/>
              <a:gd name="connsiteY0" fmla="*/ 184150 h 330200"/>
              <a:gd name="connsiteX1" fmla="*/ 140442 w 315913"/>
              <a:gd name="connsiteY1" fmla="*/ 188020 h 330200"/>
              <a:gd name="connsiteX2" fmla="*/ 137690 w 315913"/>
              <a:gd name="connsiteY2" fmla="*/ 190599 h 330200"/>
              <a:gd name="connsiteX3" fmla="*/ 137690 w 315913"/>
              <a:gd name="connsiteY3" fmla="*/ 199628 h 330200"/>
              <a:gd name="connsiteX4" fmla="*/ 136314 w 315913"/>
              <a:gd name="connsiteY4" fmla="*/ 200918 h 330200"/>
              <a:gd name="connsiteX5" fmla="*/ 134938 w 315913"/>
              <a:gd name="connsiteY5" fmla="*/ 203498 h 330200"/>
              <a:gd name="connsiteX6" fmla="*/ 137690 w 315913"/>
              <a:gd name="connsiteY6" fmla="*/ 221556 h 330200"/>
              <a:gd name="connsiteX7" fmla="*/ 140442 w 315913"/>
              <a:gd name="connsiteY7" fmla="*/ 225425 h 330200"/>
              <a:gd name="connsiteX8" fmla="*/ 144569 w 315913"/>
              <a:gd name="connsiteY8" fmla="*/ 224135 h 330200"/>
              <a:gd name="connsiteX9" fmla="*/ 154200 w 315913"/>
              <a:gd name="connsiteY9" fmla="*/ 211237 h 330200"/>
              <a:gd name="connsiteX10" fmla="*/ 155576 w 315913"/>
              <a:gd name="connsiteY10" fmla="*/ 208657 h 330200"/>
              <a:gd name="connsiteX11" fmla="*/ 155576 w 315913"/>
              <a:gd name="connsiteY11" fmla="*/ 188020 h 330200"/>
              <a:gd name="connsiteX12" fmla="*/ 152824 w 315913"/>
              <a:gd name="connsiteY12" fmla="*/ 185440 h 330200"/>
              <a:gd name="connsiteX13" fmla="*/ 150073 w 315913"/>
              <a:gd name="connsiteY13" fmla="*/ 184150 h 330200"/>
              <a:gd name="connsiteX14" fmla="*/ 105456 w 315913"/>
              <a:gd name="connsiteY14" fmla="*/ 184150 h 330200"/>
              <a:gd name="connsiteX15" fmla="*/ 101374 w 315913"/>
              <a:gd name="connsiteY15" fmla="*/ 185440 h 330200"/>
              <a:gd name="connsiteX16" fmla="*/ 100013 w 315913"/>
              <a:gd name="connsiteY16" fmla="*/ 188020 h 330200"/>
              <a:gd name="connsiteX17" fmla="*/ 100013 w 315913"/>
              <a:gd name="connsiteY17" fmla="*/ 208657 h 330200"/>
              <a:gd name="connsiteX18" fmla="*/ 100013 w 315913"/>
              <a:gd name="connsiteY18" fmla="*/ 211237 h 330200"/>
              <a:gd name="connsiteX19" fmla="*/ 110899 w 315913"/>
              <a:gd name="connsiteY19" fmla="*/ 224135 h 330200"/>
              <a:gd name="connsiteX20" fmla="*/ 113620 w 315913"/>
              <a:gd name="connsiteY20" fmla="*/ 225425 h 330200"/>
              <a:gd name="connsiteX21" fmla="*/ 114981 w 315913"/>
              <a:gd name="connsiteY21" fmla="*/ 225425 h 330200"/>
              <a:gd name="connsiteX22" fmla="*/ 117702 w 315913"/>
              <a:gd name="connsiteY22" fmla="*/ 221556 h 330200"/>
              <a:gd name="connsiteX23" fmla="*/ 119063 w 315913"/>
              <a:gd name="connsiteY23" fmla="*/ 203498 h 330200"/>
              <a:gd name="connsiteX24" fmla="*/ 117702 w 315913"/>
              <a:gd name="connsiteY24" fmla="*/ 200918 h 330200"/>
              <a:gd name="connsiteX25" fmla="*/ 116342 w 315913"/>
              <a:gd name="connsiteY25" fmla="*/ 199628 h 330200"/>
              <a:gd name="connsiteX26" fmla="*/ 116342 w 315913"/>
              <a:gd name="connsiteY26" fmla="*/ 190599 h 330200"/>
              <a:gd name="connsiteX27" fmla="*/ 113620 w 315913"/>
              <a:gd name="connsiteY27" fmla="*/ 188020 h 330200"/>
              <a:gd name="connsiteX28" fmla="*/ 105456 w 315913"/>
              <a:gd name="connsiteY28" fmla="*/ 184150 h 330200"/>
              <a:gd name="connsiteX29" fmla="*/ 110782 w 315913"/>
              <a:gd name="connsiteY29" fmla="*/ 92075 h 330200"/>
              <a:gd name="connsiteX30" fmla="*/ 85918 w 315913"/>
              <a:gd name="connsiteY30" fmla="*/ 98451 h 330200"/>
              <a:gd name="connsiteX31" fmla="*/ 84610 w 315913"/>
              <a:gd name="connsiteY31" fmla="*/ 101002 h 330200"/>
              <a:gd name="connsiteX32" fmla="*/ 84610 w 315913"/>
              <a:gd name="connsiteY32" fmla="*/ 107378 h 330200"/>
              <a:gd name="connsiteX33" fmla="*/ 81992 w 315913"/>
              <a:gd name="connsiteY33" fmla="*/ 107378 h 330200"/>
              <a:gd name="connsiteX34" fmla="*/ 79375 w 315913"/>
              <a:gd name="connsiteY34" fmla="*/ 111203 h 330200"/>
              <a:gd name="connsiteX35" fmla="*/ 79375 w 315913"/>
              <a:gd name="connsiteY35" fmla="*/ 116304 h 330200"/>
              <a:gd name="connsiteX36" fmla="*/ 80684 w 315913"/>
              <a:gd name="connsiteY36" fmla="*/ 120130 h 330200"/>
              <a:gd name="connsiteX37" fmla="*/ 84610 w 315913"/>
              <a:gd name="connsiteY37" fmla="*/ 121405 h 330200"/>
              <a:gd name="connsiteX38" fmla="*/ 84610 w 315913"/>
              <a:gd name="connsiteY38" fmla="*/ 122680 h 330200"/>
              <a:gd name="connsiteX39" fmla="*/ 96387 w 315913"/>
              <a:gd name="connsiteY39" fmla="*/ 152010 h 330200"/>
              <a:gd name="connsiteX40" fmla="*/ 117325 w 315913"/>
              <a:gd name="connsiteY40" fmla="*/ 169863 h 330200"/>
              <a:gd name="connsiteX41" fmla="*/ 136954 w 315913"/>
              <a:gd name="connsiteY41" fmla="*/ 169863 h 330200"/>
              <a:gd name="connsiteX42" fmla="*/ 157892 w 315913"/>
              <a:gd name="connsiteY42" fmla="*/ 152010 h 330200"/>
              <a:gd name="connsiteX43" fmla="*/ 170979 w 315913"/>
              <a:gd name="connsiteY43" fmla="*/ 122680 h 330200"/>
              <a:gd name="connsiteX44" fmla="*/ 170979 w 315913"/>
              <a:gd name="connsiteY44" fmla="*/ 121405 h 330200"/>
              <a:gd name="connsiteX45" fmla="*/ 173596 w 315913"/>
              <a:gd name="connsiteY45" fmla="*/ 120130 h 330200"/>
              <a:gd name="connsiteX46" fmla="*/ 176213 w 315913"/>
              <a:gd name="connsiteY46" fmla="*/ 116304 h 330200"/>
              <a:gd name="connsiteX47" fmla="*/ 176213 w 315913"/>
              <a:gd name="connsiteY47" fmla="*/ 111203 h 330200"/>
              <a:gd name="connsiteX48" fmla="*/ 172287 w 315913"/>
              <a:gd name="connsiteY48" fmla="*/ 107378 h 330200"/>
              <a:gd name="connsiteX49" fmla="*/ 169670 w 315913"/>
              <a:gd name="connsiteY49" fmla="*/ 107378 h 330200"/>
              <a:gd name="connsiteX50" fmla="*/ 169670 w 315913"/>
              <a:gd name="connsiteY50" fmla="*/ 106102 h 330200"/>
              <a:gd name="connsiteX51" fmla="*/ 165744 w 315913"/>
              <a:gd name="connsiteY51" fmla="*/ 106102 h 330200"/>
              <a:gd name="connsiteX52" fmla="*/ 151349 w 315913"/>
              <a:gd name="connsiteY52" fmla="*/ 108653 h 330200"/>
              <a:gd name="connsiteX53" fmla="*/ 130411 w 315913"/>
              <a:gd name="connsiteY53" fmla="*/ 99726 h 330200"/>
              <a:gd name="connsiteX54" fmla="*/ 110782 w 315913"/>
              <a:gd name="connsiteY54" fmla="*/ 92075 h 330200"/>
              <a:gd name="connsiteX55" fmla="*/ 233216 w 315913"/>
              <a:gd name="connsiteY55" fmla="*/ 38100 h 330200"/>
              <a:gd name="connsiteX56" fmla="*/ 239677 w 315913"/>
              <a:gd name="connsiteY56" fmla="*/ 45893 h 330200"/>
              <a:gd name="connsiteX57" fmla="*/ 239677 w 315913"/>
              <a:gd name="connsiteY57" fmla="*/ 53686 h 330200"/>
              <a:gd name="connsiteX58" fmla="*/ 253890 w 315913"/>
              <a:gd name="connsiteY58" fmla="*/ 60181 h 330200"/>
              <a:gd name="connsiteX59" fmla="*/ 255182 w 315913"/>
              <a:gd name="connsiteY59" fmla="*/ 66675 h 330200"/>
              <a:gd name="connsiteX60" fmla="*/ 250014 w 315913"/>
              <a:gd name="connsiteY60" fmla="*/ 71870 h 330200"/>
              <a:gd name="connsiteX61" fmla="*/ 247429 w 315913"/>
              <a:gd name="connsiteY61" fmla="*/ 73169 h 330200"/>
              <a:gd name="connsiteX62" fmla="*/ 239677 w 315913"/>
              <a:gd name="connsiteY62" fmla="*/ 70572 h 330200"/>
              <a:gd name="connsiteX63" fmla="*/ 231924 w 315913"/>
              <a:gd name="connsiteY63" fmla="*/ 67974 h 330200"/>
              <a:gd name="connsiteX64" fmla="*/ 225463 w 315913"/>
              <a:gd name="connsiteY64" fmla="*/ 71870 h 330200"/>
              <a:gd name="connsiteX65" fmla="*/ 226755 w 315913"/>
              <a:gd name="connsiteY65" fmla="*/ 74468 h 330200"/>
              <a:gd name="connsiteX66" fmla="*/ 233216 w 315913"/>
              <a:gd name="connsiteY66" fmla="*/ 75767 h 330200"/>
              <a:gd name="connsiteX67" fmla="*/ 248722 w 315913"/>
              <a:gd name="connsiteY67" fmla="*/ 80963 h 330200"/>
              <a:gd name="connsiteX68" fmla="*/ 257767 w 315913"/>
              <a:gd name="connsiteY68" fmla="*/ 87457 h 330200"/>
              <a:gd name="connsiteX69" fmla="*/ 260351 w 315913"/>
              <a:gd name="connsiteY69" fmla="*/ 99147 h 330200"/>
              <a:gd name="connsiteX70" fmla="*/ 253890 w 315913"/>
              <a:gd name="connsiteY70" fmla="*/ 113435 h 330200"/>
              <a:gd name="connsiteX71" fmla="*/ 239677 w 315913"/>
              <a:gd name="connsiteY71" fmla="*/ 119929 h 330200"/>
              <a:gd name="connsiteX72" fmla="*/ 239677 w 315913"/>
              <a:gd name="connsiteY72" fmla="*/ 131619 h 330200"/>
              <a:gd name="connsiteX73" fmla="*/ 233216 w 315913"/>
              <a:gd name="connsiteY73" fmla="*/ 138113 h 330200"/>
              <a:gd name="connsiteX74" fmla="*/ 225463 w 315913"/>
              <a:gd name="connsiteY74" fmla="*/ 131619 h 330200"/>
              <a:gd name="connsiteX75" fmla="*/ 225463 w 315913"/>
              <a:gd name="connsiteY75" fmla="*/ 121228 h 330200"/>
              <a:gd name="connsiteX76" fmla="*/ 206080 w 315913"/>
              <a:gd name="connsiteY76" fmla="*/ 109538 h 330200"/>
              <a:gd name="connsiteX77" fmla="*/ 206080 w 315913"/>
              <a:gd name="connsiteY77" fmla="*/ 103044 h 330200"/>
              <a:gd name="connsiteX78" fmla="*/ 211249 w 315913"/>
              <a:gd name="connsiteY78" fmla="*/ 99147 h 330200"/>
              <a:gd name="connsiteX79" fmla="*/ 216418 w 315913"/>
              <a:gd name="connsiteY79" fmla="*/ 97848 h 330200"/>
              <a:gd name="connsiteX80" fmla="*/ 222878 w 315913"/>
              <a:gd name="connsiteY80" fmla="*/ 100446 h 330200"/>
              <a:gd name="connsiteX81" fmla="*/ 233216 w 315913"/>
              <a:gd name="connsiteY81" fmla="*/ 105641 h 330200"/>
              <a:gd name="connsiteX82" fmla="*/ 239677 w 315913"/>
              <a:gd name="connsiteY82" fmla="*/ 101745 h 330200"/>
              <a:gd name="connsiteX83" fmla="*/ 238384 w 315913"/>
              <a:gd name="connsiteY83" fmla="*/ 97848 h 330200"/>
              <a:gd name="connsiteX84" fmla="*/ 231924 w 315913"/>
              <a:gd name="connsiteY84" fmla="*/ 96549 h 330200"/>
              <a:gd name="connsiteX85" fmla="*/ 211249 w 315913"/>
              <a:gd name="connsiteY85" fmla="*/ 87457 h 330200"/>
              <a:gd name="connsiteX86" fmla="*/ 206080 w 315913"/>
              <a:gd name="connsiteY86" fmla="*/ 74468 h 330200"/>
              <a:gd name="connsiteX87" fmla="*/ 211249 w 315913"/>
              <a:gd name="connsiteY87" fmla="*/ 60181 h 330200"/>
              <a:gd name="connsiteX88" fmla="*/ 225463 w 315913"/>
              <a:gd name="connsiteY88" fmla="*/ 53686 h 330200"/>
              <a:gd name="connsiteX89" fmla="*/ 225463 w 315913"/>
              <a:gd name="connsiteY89" fmla="*/ 45893 h 330200"/>
              <a:gd name="connsiteX90" fmla="*/ 233216 w 315913"/>
              <a:gd name="connsiteY90" fmla="*/ 38100 h 330200"/>
              <a:gd name="connsiteX91" fmla="*/ 117793 w 315913"/>
              <a:gd name="connsiteY91" fmla="*/ 25400 h 330200"/>
              <a:gd name="connsiteX92" fmla="*/ 135915 w 315913"/>
              <a:gd name="connsiteY92" fmla="*/ 25400 h 330200"/>
              <a:gd name="connsiteX93" fmla="*/ 190281 w 315913"/>
              <a:gd name="connsiteY93" fmla="*/ 79875 h 330200"/>
              <a:gd name="connsiteX94" fmla="*/ 190281 w 315913"/>
              <a:gd name="connsiteY94" fmla="*/ 96736 h 330200"/>
              <a:gd name="connsiteX95" fmla="*/ 192870 w 315913"/>
              <a:gd name="connsiteY95" fmla="*/ 107112 h 330200"/>
              <a:gd name="connsiteX96" fmla="*/ 192870 w 315913"/>
              <a:gd name="connsiteY96" fmla="*/ 118786 h 330200"/>
              <a:gd name="connsiteX97" fmla="*/ 186397 w 315913"/>
              <a:gd name="connsiteY97" fmla="*/ 131756 h 330200"/>
              <a:gd name="connsiteX98" fmla="*/ 183809 w 315913"/>
              <a:gd name="connsiteY98" fmla="*/ 140835 h 330200"/>
              <a:gd name="connsiteX99" fmla="*/ 172159 w 315913"/>
              <a:gd name="connsiteY99" fmla="*/ 162884 h 330200"/>
              <a:gd name="connsiteX100" fmla="*/ 163098 w 315913"/>
              <a:gd name="connsiteY100" fmla="*/ 173261 h 330200"/>
              <a:gd name="connsiteX101" fmla="*/ 169570 w 315913"/>
              <a:gd name="connsiteY101" fmla="*/ 181043 h 330200"/>
              <a:gd name="connsiteX102" fmla="*/ 208403 w 315913"/>
              <a:gd name="connsiteY102" fmla="*/ 192716 h 330200"/>
              <a:gd name="connsiteX103" fmla="*/ 252413 w 315913"/>
              <a:gd name="connsiteY103" fmla="*/ 319824 h 330200"/>
              <a:gd name="connsiteX104" fmla="*/ 242058 w 315913"/>
              <a:gd name="connsiteY104" fmla="*/ 330200 h 330200"/>
              <a:gd name="connsiteX105" fmla="*/ 10355 w 315913"/>
              <a:gd name="connsiteY105" fmla="*/ 330200 h 330200"/>
              <a:gd name="connsiteX106" fmla="*/ 0 w 315913"/>
              <a:gd name="connsiteY106" fmla="*/ 319824 h 330200"/>
              <a:gd name="connsiteX107" fmla="*/ 1294 w 315913"/>
              <a:gd name="connsiteY107" fmla="*/ 318527 h 330200"/>
              <a:gd name="connsiteX108" fmla="*/ 44010 w 315913"/>
              <a:gd name="connsiteY108" fmla="*/ 192716 h 330200"/>
              <a:gd name="connsiteX109" fmla="*/ 82843 w 315913"/>
              <a:gd name="connsiteY109" fmla="*/ 181043 h 330200"/>
              <a:gd name="connsiteX110" fmla="*/ 89315 w 315913"/>
              <a:gd name="connsiteY110" fmla="*/ 173261 h 330200"/>
              <a:gd name="connsiteX111" fmla="*/ 81549 w 315913"/>
              <a:gd name="connsiteY111" fmla="*/ 162884 h 330200"/>
              <a:gd name="connsiteX112" fmla="*/ 69899 w 315913"/>
              <a:gd name="connsiteY112" fmla="*/ 140835 h 330200"/>
              <a:gd name="connsiteX113" fmla="*/ 66016 w 315913"/>
              <a:gd name="connsiteY113" fmla="*/ 131756 h 330200"/>
              <a:gd name="connsiteX114" fmla="*/ 59543 w 315913"/>
              <a:gd name="connsiteY114" fmla="*/ 118786 h 330200"/>
              <a:gd name="connsiteX115" fmla="*/ 59543 w 315913"/>
              <a:gd name="connsiteY115" fmla="*/ 107112 h 330200"/>
              <a:gd name="connsiteX116" fmla="*/ 63427 w 315913"/>
              <a:gd name="connsiteY116" fmla="*/ 96736 h 330200"/>
              <a:gd name="connsiteX117" fmla="*/ 63427 w 315913"/>
              <a:gd name="connsiteY117" fmla="*/ 79875 h 330200"/>
              <a:gd name="connsiteX118" fmla="*/ 117793 w 315913"/>
              <a:gd name="connsiteY118" fmla="*/ 25400 h 330200"/>
              <a:gd name="connsiteX119" fmla="*/ 226732 w 315913"/>
              <a:gd name="connsiteY119" fmla="*/ 0 h 330200"/>
              <a:gd name="connsiteX120" fmla="*/ 315913 w 315913"/>
              <a:gd name="connsiteY120" fmla="*/ 89549 h 330200"/>
              <a:gd name="connsiteX121" fmla="*/ 226732 w 315913"/>
              <a:gd name="connsiteY121" fmla="*/ 177800 h 330200"/>
              <a:gd name="connsiteX122" fmla="*/ 187958 w 315913"/>
              <a:gd name="connsiteY122" fmla="*/ 170013 h 330200"/>
              <a:gd name="connsiteX123" fmla="*/ 197005 w 315913"/>
              <a:gd name="connsiteY123" fmla="*/ 153142 h 330200"/>
              <a:gd name="connsiteX124" fmla="*/ 226732 w 315913"/>
              <a:gd name="connsiteY124" fmla="*/ 159631 h 330200"/>
              <a:gd name="connsiteX125" fmla="*/ 296526 w 315913"/>
              <a:gd name="connsiteY125" fmla="*/ 89549 h 330200"/>
              <a:gd name="connsiteX126" fmla="*/ 226732 w 315913"/>
              <a:gd name="connsiteY126" fmla="*/ 19467 h 330200"/>
              <a:gd name="connsiteX127" fmla="*/ 185373 w 315913"/>
              <a:gd name="connsiteY127" fmla="*/ 32445 h 330200"/>
              <a:gd name="connsiteX128" fmla="*/ 169863 w 315913"/>
              <a:gd name="connsiteY128" fmla="*/ 20765 h 330200"/>
              <a:gd name="connsiteX129" fmla="*/ 226732 w 315913"/>
              <a:gd name="connsiteY129"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5913" h="330200">
                <a:moveTo>
                  <a:pt x="150073" y="184150"/>
                </a:moveTo>
                <a:cubicBezTo>
                  <a:pt x="147321" y="186730"/>
                  <a:pt x="143193" y="186730"/>
                  <a:pt x="140442" y="188020"/>
                </a:cubicBezTo>
                <a:cubicBezTo>
                  <a:pt x="139066" y="188020"/>
                  <a:pt x="137690" y="189310"/>
                  <a:pt x="137690" y="190599"/>
                </a:cubicBezTo>
                <a:cubicBezTo>
                  <a:pt x="137690" y="190599"/>
                  <a:pt x="137690" y="190599"/>
                  <a:pt x="137690" y="199628"/>
                </a:cubicBezTo>
                <a:cubicBezTo>
                  <a:pt x="137690" y="199628"/>
                  <a:pt x="136314" y="200918"/>
                  <a:pt x="136314" y="200918"/>
                </a:cubicBezTo>
                <a:cubicBezTo>
                  <a:pt x="134938" y="200918"/>
                  <a:pt x="134938" y="202208"/>
                  <a:pt x="134938" y="203498"/>
                </a:cubicBezTo>
                <a:lnTo>
                  <a:pt x="137690" y="221556"/>
                </a:lnTo>
                <a:cubicBezTo>
                  <a:pt x="137690" y="222845"/>
                  <a:pt x="139066" y="224135"/>
                  <a:pt x="140442" y="225425"/>
                </a:cubicBezTo>
                <a:cubicBezTo>
                  <a:pt x="141817" y="225425"/>
                  <a:pt x="143193" y="224135"/>
                  <a:pt x="144569" y="224135"/>
                </a:cubicBezTo>
                <a:cubicBezTo>
                  <a:pt x="144569" y="224135"/>
                  <a:pt x="144569" y="224135"/>
                  <a:pt x="154200" y="211237"/>
                </a:cubicBezTo>
                <a:cubicBezTo>
                  <a:pt x="155576" y="209947"/>
                  <a:pt x="155576" y="209947"/>
                  <a:pt x="155576" y="208657"/>
                </a:cubicBezTo>
                <a:cubicBezTo>
                  <a:pt x="155576" y="208657"/>
                  <a:pt x="155576" y="208657"/>
                  <a:pt x="155576" y="188020"/>
                </a:cubicBezTo>
                <a:cubicBezTo>
                  <a:pt x="155576" y="186730"/>
                  <a:pt x="154200" y="185440"/>
                  <a:pt x="152824" y="185440"/>
                </a:cubicBezTo>
                <a:cubicBezTo>
                  <a:pt x="152824" y="184150"/>
                  <a:pt x="151449" y="184150"/>
                  <a:pt x="150073" y="184150"/>
                </a:cubicBezTo>
                <a:close/>
                <a:moveTo>
                  <a:pt x="105456" y="184150"/>
                </a:moveTo>
                <a:cubicBezTo>
                  <a:pt x="104095" y="184150"/>
                  <a:pt x="102735" y="184150"/>
                  <a:pt x="101374" y="185440"/>
                </a:cubicBezTo>
                <a:cubicBezTo>
                  <a:pt x="100013" y="185440"/>
                  <a:pt x="100013" y="186730"/>
                  <a:pt x="100013" y="188020"/>
                </a:cubicBezTo>
                <a:cubicBezTo>
                  <a:pt x="100013" y="188020"/>
                  <a:pt x="100013" y="188020"/>
                  <a:pt x="100013" y="208657"/>
                </a:cubicBezTo>
                <a:cubicBezTo>
                  <a:pt x="100013" y="209947"/>
                  <a:pt x="100013" y="209947"/>
                  <a:pt x="100013" y="211237"/>
                </a:cubicBezTo>
                <a:cubicBezTo>
                  <a:pt x="100013" y="211237"/>
                  <a:pt x="100013" y="211237"/>
                  <a:pt x="110899" y="224135"/>
                </a:cubicBezTo>
                <a:cubicBezTo>
                  <a:pt x="110899" y="224135"/>
                  <a:pt x="112260" y="225425"/>
                  <a:pt x="113620" y="225425"/>
                </a:cubicBezTo>
                <a:cubicBezTo>
                  <a:pt x="113620" y="225425"/>
                  <a:pt x="113620" y="225425"/>
                  <a:pt x="114981" y="225425"/>
                </a:cubicBezTo>
                <a:cubicBezTo>
                  <a:pt x="116342" y="224135"/>
                  <a:pt x="117702" y="222845"/>
                  <a:pt x="117702" y="221556"/>
                </a:cubicBezTo>
                <a:cubicBezTo>
                  <a:pt x="117702" y="221556"/>
                  <a:pt x="117702" y="221556"/>
                  <a:pt x="119063" y="203498"/>
                </a:cubicBezTo>
                <a:cubicBezTo>
                  <a:pt x="119063" y="202208"/>
                  <a:pt x="119063" y="200918"/>
                  <a:pt x="117702" y="200918"/>
                </a:cubicBezTo>
                <a:cubicBezTo>
                  <a:pt x="117702" y="200918"/>
                  <a:pt x="117702" y="199628"/>
                  <a:pt x="116342" y="199628"/>
                </a:cubicBezTo>
                <a:cubicBezTo>
                  <a:pt x="116342" y="199628"/>
                  <a:pt x="116342" y="199628"/>
                  <a:pt x="116342" y="190599"/>
                </a:cubicBezTo>
                <a:cubicBezTo>
                  <a:pt x="116342" y="189310"/>
                  <a:pt x="114981" y="188020"/>
                  <a:pt x="113620" y="188020"/>
                </a:cubicBezTo>
                <a:cubicBezTo>
                  <a:pt x="110899" y="186730"/>
                  <a:pt x="108177" y="186730"/>
                  <a:pt x="105456" y="184150"/>
                </a:cubicBezTo>
                <a:close/>
                <a:moveTo>
                  <a:pt x="110782" y="92075"/>
                </a:moveTo>
                <a:cubicBezTo>
                  <a:pt x="100313" y="92075"/>
                  <a:pt x="91153" y="95901"/>
                  <a:pt x="85918" y="98451"/>
                </a:cubicBezTo>
                <a:cubicBezTo>
                  <a:pt x="84610" y="98451"/>
                  <a:pt x="84610" y="99726"/>
                  <a:pt x="84610" y="101002"/>
                </a:cubicBezTo>
                <a:cubicBezTo>
                  <a:pt x="84610" y="101002"/>
                  <a:pt x="84610" y="101002"/>
                  <a:pt x="84610" y="107378"/>
                </a:cubicBezTo>
                <a:cubicBezTo>
                  <a:pt x="84610" y="107378"/>
                  <a:pt x="84610" y="107378"/>
                  <a:pt x="81992" y="107378"/>
                </a:cubicBezTo>
                <a:cubicBezTo>
                  <a:pt x="80684" y="107378"/>
                  <a:pt x="79375" y="108653"/>
                  <a:pt x="79375" y="111203"/>
                </a:cubicBezTo>
                <a:cubicBezTo>
                  <a:pt x="79375" y="111203"/>
                  <a:pt x="79375" y="111203"/>
                  <a:pt x="79375" y="116304"/>
                </a:cubicBezTo>
                <a:cubicBezTo>
                  <a:pt x="79375" y="117579"/>
                  <a:pt x="79375" y="118855"/>
                  <a:pt x="80684" y="120130"/>
                </a:cubicBezTo>
                <a:cubicBezTo>
                  <a:pt x="80684" y="120130"/>
                  <a:pt x="80684" y="120130"/>
                  <a:pt x="84610" y="121405"/>
                </a:cubicBezTo>
                <a:cubicBezTo>
                  <a:pt x="84610" y="121405"/>
                  <a:pt x="84610" y="121405"/>
                  <a:pt x="84610" y="122680"/>
                </a:cubicBezTo>
                <a:cubicBezTo>
                  <a:pt x="85918" y="131607"/>
                  <a:pt x="89844" y="141808"/>
                  <a:pt x="96387" y="152010"/>
                </a:cubicBezTo>
                <a:cubicBezTo>
                  <a:pt x="105548" y="163487"/>
                  <a:pt x="113399" y="169863"/>
                  <a:pt x="117325" y="169863"/>
                </a:cubicBezTo>
                <a:cubicBezTo>
                  <a:pt x="117325" y="169863"/>
                  <a:pt x="117325" y="169863"/>
                  <a:pt x="136954" y="169863"/>
                </a:cubicBezTo>
                <a:cubicBezTo>
                  <a:pt x="140880" y="169863"/>
                  <a:pt x="148732" y="163487"/>
                  <a:pt x="157892" y="152010"/>
                </a:cubicBezTo>
                <a:cubicBezTo>
                  <a:pt x="164436" y="141808"/>
                  <a:pt x="169670" y="131607"/>
                  <a:pt x="170979" y="122680"/>
                </a:cubicBezTo>
                <a:cubicBezTo>
                  <a:pt x="170979" y="122680"/>
                  <a:pt x="170979" y="122680"/>
                  <a:pt x="170979" y="121405"/>
                </a:cubicBezTo>
                <a:cubicBezTo>
                  <a:pt x="170979" y="121405"/>
                  <a:pt x="170979" y="121405"/>
                  <a:pt x="173596" y="120130"/>
                </a:cubicBezTo>
                <a:cubicBezTo>
                  <a:pt x="174905" y="118855"/>
                  <a:pt x="176213" y="117579"/>
                  <a:pt x="176213" y="116304"/>
                </a:cubicBezTo>
                <a:cubicBezTo>
                  <a:pt x="176213" y="116304"/>
                  <a:pt x="176213" y="116304"/>
                  <a:pt x="176213" y="111203"/>
                </a:cubicBezTo>
                <a:cubicBezTo>
                  <a:pt x="176213" y="108653"/>
                  <a:pt x="173596" y="107378"/>
                  <a:pt x="172287" y="107378"/>
                </a:cubicBezTo>
                <a:cubicBezTo>
                  <a:pt x="172287" y="107378"/>
                  <a:pt x="172287" y="107378"/>
                  <a:pt x="169670" y="107378"/>
                </a:cubicBezTo>
                <a:cubicBezTo>
                  <a:pt x="169670" y="107378"/>
                  <a:pt x="169670" y="106102"/>
                  <a:pt x="169670" y="106102"/>
                </a:cubicBezTo>
                <a:cubicBezTo>
                  <a:pt x="168361" y="106102"/>
                  <a:pt x="167053" y="106102"/>
                  <a:pt x="165744" y="106102"/>
                </a:cubicBezTo>
                <a:cubicBezTo>
                  <a:pt x="160510" y="108653"/>
                  <a:pt x="156584" y="108653"/>
                  <a:pt x="151349" y="108653"/>
                </a:cubicBezTo>
                <a:cubicBezTo>
                  <a:pt x="143498" y="108653"/>
                  <a:pt x="136954" y="106102"/>
                  <a:pt x="130411" y="99726"/>
                </a:cubicBezTo>
                <a:cubicBezTo>
                  <a:pt x="125177" y="94626"/>
                  <a:pt x="118634" y="92075"/>
                  <a:pt x="110782" y="92075"/>
                </a:cubicBezTo>
                <a:close/>
                <a:moveTo>
                  <a:pt x="233216" y="38100"/>
                </a:moveTo>
                <a:cubicBezTo>
                  <a:pt x="237092" y="38100"/>
                  <a:pt x="239677" y="41996"/>
                  <a:pt x="239677" y="45893"/>
                </a:cubicBezTo>
                <a:cubicBezTo>
                  <a:pt x="239677" y="45893"/>
                  <a:pt x="239677" y="45893"/>
                  <a:pt x="239677" y="53686"/>
                </a:cubicBezTo>
                <a:cubicBezTo>
                  <a:pt x="246137" y="54985"/>
                  <a:pt x="250014" y="56284"/>
                  <a:pt x="253890" y="60181"/>
                </a:cubicBezTo>
                <a:cubicBezTo>
                  <a:pt x="255182" y="62778"/>
                  <a:pt x="256475" y="65376"/>
                  <a:pt x="255182" y="66675"/>
                </a:cubicBezTo>
                <a:cubicBezTo>
                  <a:pt x="255182" y="69273"/>
                  <a:pt x="252598" y="70572"/>
                  <a:pt x="250014" y="71870"/>
                </a:cubicBezTo>
                <a:cubicBezTo>
                  <a:pt x="250014" y="71870"/>
                  <a:pt x="250014" y="71870"/>
                  <a:pt x="247429" y="73169"/>
                </a:cubicBezTo>
                <a:cubicBezTo>
                  <a:pt x="244845" y="74468"/>
                  <a:pt x="242261" y="73169"/>
                  <a:pt x="239677" y="70572"/>
                </a:cubicBezTo>
                <a:cubicBezTo>
                  <a:pt x="238384" y="69273"/>
                  <a:pt x="235800" y="67974"/>
                  <a:pt x="231924" y="67974"/>
                </a:cubicBezTo>
                <a:cubicBezTo>
                  <a:pt x="229339" y="67974"/>
                  <a:pt x="225463" y="69273"/>
                  <a:pt x="225463" y="71870"/>
                </a:cubicBezTo>
                <a:cubicBezTo>
                  <a:pt x="225463" y="73169"/>
                  <a:pt x="226755" y="73169"/>
                  <a:pt x="226755" y="74468"/>
                </a:cubicBezTo>
                <a:cubicBezTo>
                  <a:pt x="228047" y="74468"/>
                  <a:pt x="229339" y="75767"/>
                  <a:pt x="233216" y="75767"/>
                </a:cubicBezTo>
                <a:cubicBezTo>
                  <a:pt x="239677" y="78365"/>
                  <a:pt x="246137" y="79664"/>
                  <a:pt x="248722" y="80963"/>
                </a:cubicBezTo>
                <a:cubicBezTo>
                  <a:pt x="252598" y="82261"/>
                  <a:pt x="255182" y="84859"/>
                  <a:pt x="257767" y="87457"/>
                </a:cubicBezTo>
                <a:cubicBezTo>
                  <a:pt x="259059" y="90055"/>
                  <a:pt x="260351" y="93952"/>
                  <a:pt x="260351" y="99147"/>
                </a:cubicBezTo>
                <a:cubicBezTo>
                  <a:pt x="260351" y="104343"/>
                  <a:pt x="257767" y="109538"/>
                  <a:pt x="253890" y="113435"/>
                </a:cubicBezTo>
                <a:cubicBezTo>
                  <a:pt x="250014" y="117331"/>
                  <a:pt x="246137" y="119929"/>
                  <a:pt x="239677" y="119929"/>
                </a:cubicBezTo>
                <a:cubicBezTo>
                  <a:pt x="239677" y="119929"/>
                  <a:pt x="239677" y="119929"/>
                  <a:pt x="239677" y="131619"/>
                </a:cubicBezTo>
                <a:cubicBezTo>
                  <a:pt x="239677" y="135515"/>
                  <a:pt x="237092" y="138113"/>
                  <a:pt x="233216" y="138113"/>
                </a:cubicBezTo>
                <a:cubicBezTo>
                  <a:pt x="229339" y="138113"/>
                  <a:pt x="225463" y="135515"/>
                  <a:pt x="225463" y="131619"/>
                </a:cubicBezTo>
                <a:cubicBezTo>
                  <a:pt x="225463" y="131619"/>
                  <a:pt x="225463" y="131619"/>
                  <a:pt x="225463" y="121228"/>
                </a:cubicBezTo>
                <a:cubicBezTo>
                  <a:pt x="217710" y="119929"/>
                  <a:pt x="211249" y="116032"/>
                  <a:pt x="206080" y="109538"/>
                </a:cubicBezTo>
                <a:cubicBezTo>
                  <a:pt x="204788" y="108239"/>
                  <a:pt x="204788" y="105641"/>
                  <a:pt x="206080" y="103044"/>
                </a:cubicBezTo>
                <a:cubicBezTo>
                  <a:pt x="207372" y="100446"/>
                  <a:pt x="208665" y="99147"/>
                  <a:pt x="211249" y="99147"/>
                </a:cubicBezTo>
                <a:cubicBezTo>
                  <a:pt x="211249" y="99147"/>
                  <a:pt x="211249" y="99147"/>
                  <a:pt x="216418" y="97848"/>
                </a:cubicBezTo>
                <a:cubicBezTo>
                  <a:pt x="219002" y="97848"/>
                  <a:pt x="221586" y="99147"/>
                  <a:pt x="222878" y="100446"/>
                </a:cubicBezTo>
                <a:cubicBezTo>
                  <a:pt x="225463" y="104343"/>
                  <a:pt x="228047" y="105641"/>
                  <a:pt x="233216" y="105641"/>
                </a:cubicBezTo>
                <a:cubicBezTo>
                  <a:pt x="239677" y="105641"/>
                  <a:pt x="239677" y="101745"/>
                  <a:pt x="239677" y="101745"/>
                </a:cubicBezTo>
                <a:cubicBezTo>
                  <a:pt x="239677" y="100446"/>
                  <a:pt x="239677" y="99147"/>
                  <a:pt x="238384" y="97848"/>
                </a:cubicBezTo>
                <a:cubicBezTo>
                  <a:pt x="237092" y="97848"/>
                  <a:pt x="235800" y="96549"/>
                  <a:pt x="231924" y="96549"/>
                </a:cubicBezTo>
                <a:cubicBezTo>
                  <a:pt x="221586" y="93952"/>
                  <a:pt x="213833" y="91354"/>
                  <a:pt x="211249" y="87457"/>
                </a:cubicBezTo>
                <a:cubicBezTo>
                  <a:pt x="207372" y="83560"/>
                  <a:pt x="206080" y="79664"/>
                  <a:pt x="206080" y="74468"/>
                </a:cubicBezTo>
                <a:cubicBezTo>
                  <a:pt x="206080" y="69273"/>
                  <a:pt x="207372" y="65376"/>
                  <a:pt x="211249" y="60181"/>
                </a:cubicBezTo>
                <a:cubicBezTo>
                  <a:pt x="213833" y="56284"/>
                  <a:pt x="219002" y="53686"/>
                  <a:pt x="225463" y="53686"/>
                </a:cubicBezTo>
                <a:cubicBezTo>
                  <a:pt x="225463" y="53686"/>
                  <a:pt x="225463" y="53686"/>
                  <a:pt x="225463" y="45893"/>
                </a:cubicBezTo>
                <a:cubicBezTo>
                  <a:pt x="225463" y="41996"/>
                  <a:pt x="229339" y="38100"/>
                  <a:pt x="233216" y="38100"/>
                </a:cubicBezTo>
                <a:close/>
                <a:moveTo>
                  <a:pt x="117793" y="25400"/>
                </a:moveTo>
                <a:cubicBezTo>
                  <a:pt x="117793" y="25400"/>
                  <a:pt x="117793" y="25400"/>
                  <a:pt x="135915" y="25400"/>
                </a:cubicBezTo>
                <a:cubicBezTo>
                  <a:pt x="165687" y="25400"/>
                  <a:pt x="190281" y="50043"/>
                  <a:pt x="190281" y="79875"/>
                </a:cubicBezTo>
                <a:cubicBezTo>
                  <a:pt x="190281" y="79875"/>
                  <a:pt x="190281" y="79875"/>
                  <a:pt x="190281" y="96736"/>
                </a:cubicBezTo>
                <a:cubicBezTo>
                  <a:pt x="191575" y="99330"/>
                  <a:pt x="192870" y="103221"/>
                  <a:pt x="192870" y="107112"/>
                </a:cubicBezTo>
                <a:cubicBezTo>
                  <a:pt x="192870" y="107112"/>
                  <a:pt x="192870" y="107112"/>
                  <a:pt x="192870" y="118786"/>
                </a:cubicBezTo>
                <a:cubicBezTo>
                  <a:pt x="192870" y="123974"/>
                  <a:pt x="190281" y="127865"/>
                  <a:pt x="186397" y="131756"/>
                </a:cubicBezTo>
                <a:cubicBezTo>
                  <a:pt x="186397" y="134350"/>
                  <a:pt x="185103" y="138241"/>
                  <a:pt x="183809" y="140835"/>
                </a:cubicBezTo>
                <a:cubicBezTo>
                  <a:pt x="179925" y="148617"/>
                  <a:pt x="176042" y="156399"/>
                  <a:pt x="172159" y="162884"/>
                </a:cubicBezTo>
                <a:cubicBezTo>
                  <a:pt x="169570" y="165478"/>
                  <a:pt x="166981" y="169369"/>
                  <a:pt x="163098" y="173261"/>
                </a:cubicBezTo>
                <a:cubicBezTo>
                  <a:pt x="166981" y="175855"/>
                  <a:pt x="168275" y="177152"/>
                  <a:pt x="169570" y="181043"/>
                </a:cubicBezTo>
                <a:cubicBezTo>
                  <a:pt x="169570" y="181043"/>
                  <a:pt x="169570" y="181043"/>
                  <a:pt x="208403" y="192716"/>
                </a:cubicBezTo>
                <a:cubicBezTo>
                  <a:pt x="235586" y="200498"/>
                  <a:pt x="252413" y="314636"/>
                  <a:pt x="252413" y="319824"/>
                </a:cubicBezTo>
                <a:cubicBezTo>
                  <a:pt x="252413" y="326309"/>
                  <a:pt x="247235" y="330200"/>
                  <a:pt x="242058" y="330200"/>
                </a:cubicBezTo>
                <a:cubicBezTo>
                  <a:pt x="242058" y="330200"/>
                  <a:pt x="242058" y="330200"/>
                  <a:pt x="10355" y="330200"/>
                </a:cubicBezTo>
                <a:cubicBezTo>
                  <a:pt x="5178" y="330200"/>
                  <a:pt x="0" y="326309"/>
                  <a:pt x="0" y="319824"/>
                </a:cubicBezTo>
                <a:cubicBezTo>
                  <a:pt x="0" y="319824"/>
                  <a:pt x="1294" y="318527"/>
                  <a:pt x="1294" y="318527"/>
                </a:cubicBezTo>
                <a:cubicBezTo>
                  <a:pt x="1294" y="318527"/>
                  <a:pt x="16827" y="200498"/>
                  <a:pt x="44010" y="192716"/>
                </a:cubicBezTo>
                <a:cubicBezTo>
                  <a:pt x="44010" y="192716"/>
                  <a:pt x="44010" y="192716"/>
                  <a:pt x="82843" y="181043"/>
                </a:cubicBezTo>
                <a:cubicBezTo>
                  <a:pt x="84138" y="177152"/>
                  <a:pt x="86727" y="175855"/>
                  <a:pt x="89315" y="173261"/>
                </a:cubicBezTo>
                <a:cubicBezTo>
                  <a:pt x="85432" y="169369"/>
                  <a:pt x="82843" y="165478"/>
                  <a:pt x="81549" y="162884"/>
                </a:cubicBezTo>
                <a:cubicBezTo>
                  <a:pt x="76371" y="156399"/>
                  <a:pt x="72488" y="148617"/>
                  <a:pt x="69899" y="140835"/>
                </a:cubicBezTo>
                <a:cubicBezTo>
                  <a:pt x="68604" y="138241"/>
                  <a:pt x="67310" y="134350"/>
                  <a:pt x="66016" y="131756"/>
                </a:cubicBezTo>
                <a:cubicBezTo>
                  <a:pt x="62132" y="127865"/>
                  <a:pt x="59543" y="123974"/>
                  <a:pt x="59543" y="118786"/>
                </a:cubicBezTo>
                <a:cubicBezTo>
                  <a:pt x="59543" y="118786"/>
                  <a:pt x="59543" y="118786"/>
                  <a:pt x="59543" y="107112"/>
                </a:cubicBezTo>
                <a:cubicBezTo>
                  <a:pt x="59543" y="103221"/>
                  <a:pt x="60838" y="99330"/>
                  <a:pt x="63427" y="96736"/>
                </a:cubicBezTo>
                <a:cubicBezTo>
                  <a:pt x="63427" y="96736"/>
                  <a:pt x="63427" y="96736"/>
                  <a:pt x="63427" y="79875"/>
                </a:cubicBezTo>
                <a:cubicBezTo>
                  <a:pt x="63427" y="50043"/>
                  <a:pt x="88021" y="25400"/>
                  <a:pt x="117793" y="25400"/>
                </a:cubicBezTo>
                <a:close/>
                <a:moveTo>
                  <a:pt x="226732" y="0"/>
                </a:moveTo>
                <a:cubicBezTo>
                  <a:pt x="275846" y="0"/>
                  <a:pt x="315913" y="40232"/>
                  <a:pt x="315913" y="89549"/>
                </a:cubicBezTo>
                <a:cubicBezTo>
                  <a:pt x="315913" y="138866"/>
                  <a:pt x="275846" y="177800"/>
                  <a:pt x="226732" y="177800"/>
                </a:cubicBezTo>
                <a:cubicBezTo>
                  <a:pt x="212515" y="177800"/>
                  <a:pt x="199590" y="175205"/>
                  <a:pt x="187958" y="170013"/>
                </a:cubicBezTo>
                <a:cubicBezTo>
                  <a:pt x="191835" y="164822"/>
                  <a:pt x="194420" y="158333"/>
                  <a:pt x="197005" y="153142"/>
                </a:cubicBezTo>
                <a:cubicBezTo>
                  <a:pt x="206053" y="157035"/>
                  <a:pt x="216392" y="159631"/>
                  <a:pt x="226732" y="159631"/>
                </a:cubicBezTo>
                <a:cubicBezTo>
                  <a:pt x="265506" y="159631"/>
                  <a:pt x="296526" y="128483"/>
                  <a:pt x="296526" y="89549"/>
                </a:cubicBezTo>
                <a:cubicBezTo>
                  <a:pt x="296526" y="50614"/>
                  <a:pt x="265506" y="19467"/>
                  <a:pt x="226732" y="19467"/>
                </a:cubicBezTo>
                <a:cubicBezTo>
                  <a:pt x="211222" y="19467"/>
                  <a:pt x="197005" y="24658"/>
                  <a:pt x="185373" y="32445"/>
                </a:cubicBezTo>
                <a:cubicBezTo>
                  <a:pt x="180203" y="27254"/>
                  <a:pt x="176326" y="23360"/>
                  <a:pt x="169863" y="20765"/>
                </a:cubicBezTo>
                <a:cubicBezTo>
                  <a:pt x="185373" y="7787"/>
                  <a:pt x="204760" y="0"/>
                  <a:pt x="22673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88" name="椭圆 57"/>
          <p:cNvSpPr/>
          <p:nvPr/>
        </p:nvSpPr>
        <p:spPr>
          <a:xfrm flipH="1">
            <a:off x="7209668" y="3571486"/>
            <a:ext cx="323745" cy="310852"/>
          </a:xfrm>
          <a:custGeom>
            <a:avLst/>
            <a:gdLst>
              <a:gd name="connsiteX0" fmla="*/ 251409 w 333376"/>
              <a:gd name="connsiteY0" fmla="*/ 227087 h 320675"/>
              <a:gd name="connsiteX1" fmla="*/ 258050 w 333376"/>
              <a:gd name="connsiteY1" fmla="*/ 230742 h 320675"/>
              <a:gd name="connsiteX2" fmla="*/ 256754 w 333376"/>
              <a:gd name="connsiteY2" fmla="*/ 245361 h 320675"/>
              <a:gd name="connsiteX3" fmla="*/ 216581 w 333376"/>
              <a:gd name="connsiteY3" fmla="*/ 279917 h 320675"/>
              <a:gd name="connsiteX4" fmla="*/ 210101 w 333376"/>
              <a:gd name="connsiteY4" fmla="*/ 282575 h 320675"/>
              <a:gd name="connsiteX5" fmla="*/ 202326 w 333376"/>
              <a:gd name="connsiteY5" fmla="*/ 278588 h 320675"/>
              <a:gd name="connsiteX6" fmla="*/ 203622 w 333376"/>
              <a:gd name="connsiteY6" fmla="*/ 263968 h 320675"/>
              <a:gd name="connsiteX7" fmla="*/ 243795 w 333376"/>
              <a:gd name="connsiteY7" fmla="*/ 229412 h 320675"/>
              <a:gd name="connsiteX8" fmla="*/ 251409 w 333376"/>
              <a:gd name="connsiteY8" fmla="*/ 227087 h 320675"/>
              <a:gd name="connsiteX9" fmla="*/ 85142 w 333376"/>
              <a:gd name="connsiteY9" fmla="*/ 227087 h 320675"/>
              <a:gd name="connsiteX10" fmla="*/ 92756 w 333376"/>
              <a:gd name="connsiteY10" fmla="*/ 229412 h 320675"/>
              <a:gd name="connsiteX11" fmla="*/ 132929 w 333376"/>
              <a:gd name="connsiteY11" fmla="*/ 263968 h 320675"/>
              <a:gd name="connsiteX12" fmla="*/ 134225 w 333376"/>
              <a:gd name="connsiteY12" fmla="*/ 278588 h 320675"/>
              <a:gd name="connsiteX13" fmla="*/ 126450 w 333376"/>
              <a:gd name="connsiteY13" fmla="*/ 282575 h 320675"/>
              <a:gd name="connsiteX14" fmla="*/ 119970 w 333376"/>
              <a:gd name="connsiteY14" fmla="*/ 279917 h 320675"/>
              <a:gd name="connsiteX15" fmla="*/ 79797 w 333376"/>
              <a:gd name="connsiteY15" fmla="*/ 245361 h 320675"/>
              <a:gd name="connsiteX16" fmla="*/ 78501 w 333376"/>
              <a:gd name="connsiteY16" fmla="*/ 230742 h 320675"/>
              <a:gd name="connsiteX17" fmla="*/ 85142 w 333376"/>
              <a:gd name="connsiteY17" fmla="*/ 227087 h 320675"/>
              <a:gd name="connsiteX18" fmla="*/ 188006 w 333376"/>
              <a:gd name="connsiteY18" fmla="*/ 147637 h 320675"/>
              <a:gd name="connsiteX19" fmla="*/ 214313 w 333376"/>
              <a:gd name="connsiteY19" fmla="*/ 223669 h 320675"/>
              <a:gd name="connsiteX20" fmla="*/ 205106 w 333376"/>
              <a:gd name="connsiteY20" fmla="*/ 232845 h 320675"/>
              <a:gd name="connsiteX21" fmla="*/ 195898 w 333376"/>
              <a:gd name="connsiteY21" fmla="*/ 223669 h 320675"/>
              <a:gd name="connsiteX22" fmla="*/ 191952 w 333376"/>
              <a:gd name="connsiteY22" fmla="*/ 189586 h 320675"/>
              <a:gd name="connsiteX23" fmla="*/ 191952 w 333376"/>
              <a:gd name="connsiteY23" fmla="*/ 221047 h 320675"/>
              <a:gd name="connsiteX24" fmla="*/ 188006 w 333376"/>
              <a:gd name="connsiteY24" fmla="*/ 232845 h 320675"/>
              <a:gd name="connsiteX25" fmla="*/ 188006 w 333376"/>
              <a:gd name="connsiteY25" fmla="*/ 311499 h 320675"/>
              <a:gd name="connsiteX26" fmla="*/ 178798 w 333376"/>
              <a:gd name="connsiteY26" fmla="*/ 320675 h 320675"/>
              <a:gd name="connsiteX27" fmla="*/ 169591 w 333376"/>
              <a:gd name="connsiteY27" fmla="*/ 311499 h 320675"/>
              <a:gd name="connsiteX28" fmla="*/ 168275 w 333376"/>
              <a:gd name="connsiteY28" fmla="*/ 311499 h 320675"/>
              <a:gd name="connsiteX29" fmla="*/ 159068 w 333376"/>
              <a:gd name="connsiteY29" fmla="*/ 320675 h 320675"/>
              <a:gd name="connsiteX30" fmla="*/ 148545 w 333376"/>
              <a:gd name="connsiteY30" fmla="*/ 311499 h 320675"/>
              <a:gd name="connsiteX31" fmla="*/ 148545 w 333376"/>
              <a:gd name="connsiteY31" fmla="*/ 234156 h 320675"/>
              <a:gd name="connsiteX32" fmla="*/ 145914 w 333376"/>
              <a:gd name="connsiteY32" fmla="*/ 222358 h 320675"/>
              <a:gd name="connsiteX33" fmla="*/ 145914 w 333376"/>
              <a:gd name="connsiteY33" fmla="*/ 192208 h 320675"/>
              <a:gd name="connsiteX34" fmla="*/ 141968 w 333376"/>
              <a:gd name="connsiteY34" fmla="*/ 224980 h 320675"/>
              <a:gd name="connsiteX35" fmla="*/ 132761 w 333376"/>
              <a:gd name="connsiteY35" fmla="*/ 235467 h 320675"/>
              <a:gd name="connsiteX36" fmla="*/ 123553 w 333376"/>
              <a:gd name="connsiteY36" fmla="*/ 224980 h 320675"/>
              <a:gd name="connsiteX37" fmla="*/ 149860 w 333376"/>
              <a:gd name="connsiteY37" fmla="*/ 150259 h 320675"/>
              <a:gd name="connsiteX38" fmla="*/ 168275 w 333376"/>
              <a:gd name="connsiteY38" fmla="*/ 175166 h 320675"/>
              <a:gd name="connsiteX39" fmla="*/ 188006 w 333376"/>
              <a:gd name="connsiteY39" fmla="*/ 147637 h 320675"/>
              <a:gd name="connsiteX40" fmla="*/ 168414 w 333376"/>
              <a:gd name="connsiteY40" fmla="*/ 138112 h 320675"/>
              <a:gd name="connsiteX41" fmla="*/ 174971 w 333376"/>
              <a:gd name="connsiteY41" fmla="*/ 141922 h 320675"/>
              <a:gd name="connsiteX42" fmla="*/ 180217 w 333376"/>
              <a:gd name="connsiteY42" fmla="*/ 139382 h 320675"/>
              <a:gd name="connsiteX43" fmla="*/ 182840 w 333376"/>
              <a:gd name="connsiteY43" fmla="*/ 139382 h 320675"/>
              <a:gd name="connsiteX44" fmla="*/ 184151 w 333376"/>
              <a:gd name="connsiteY44" fmla="*/ 141922 h 320675"/>
              <a:gd name="connsiteX45" fmla="*/ 184151 w 333376"/>
              <a:gd name="connsiteY45" fmla="*/ 148272 h 320675"/>
              <a:gd name="connsiteX46" fmla="*/ 182840 w 333376"/>
              <a:gd name="connsiteY46" fmla="*/ 150812 h 320675"/>
              <a:gd name="connsiteX47" fmla="*/ 180217 w 333376"/>
              <a:gd name="connsiteY47" fmla="*/ 150812 h 320675"/>
              <a:gd name="connsiteX48" fmla="*/ 173659 w 333376"/>
              <a:gd name="connsiteY48" fmla="*/ 149542 h 320675"/>
              <a:gd name="connsiteX49" fmla="*/ 169725 w 333376"/>
              <a:gd name="connsiteY49" fmla="*/ 150812 h 320675"/>
              <a:gd name="connsiteX50" fmla="*/ 164479 w 333376"/>
              <a:gd name="connsiteY50" fmla="*/ 149542 h 320675"/>
              <a:gd name="connsiteX51" fmla="*/ 157922 w 333376"/>
              <a:gd name="connsiteY51" fmla="*/ 150812 h 320675"/>
              <a:gd name="connsiteX52" fmla="*/ 155299 w 333376"/>
              <a:gd name="connsiteY52" fmla="*/ 150812 h 320675"/>
              <a:gd name="connsiteX53" fmla="*/ 153988 w 333376"/>
              <a:gd name="connsiteY53" fmla="*/ 148272 h 320675"/>
              <a:gd name="connsiteX54" fmla="*/ 153988 w 333376"/>
              <a:gd name="connsiteY54" fmla="*/ 141922 h 320675"/>
              <a:gd name="connsiteX55" fmla="*/ 155299 w 333376"/>
              <a:gd name="connsiteY55" fmla="*/ 139382 h 320675"/>
              <a:gd name="connsiteX56" fmla="*/ 157922 w 333376"/>
              <a:gd name="connsiteY56" fmla="*/ 139382 h 320675"/>
              <a:gd name="connsiteX57" fmla="*/ 163168 w 333376"/>
              <a:gd name="connsiteY57" fmla="*/ 141922 h 320675"/>
              <a:gd name="connsiteX58" fmla="*/ 168414 w 333376"/>
              <a:gd name="connsiteY58" fmla="*/ 138112 h 320675"/>
              <a:gd name="connsiteX59" fmla="*/ 307312 w 333376"/>
              <a:gd name="connsiteY59" fmla="*/ 88900 h 320675"/>
              <a:gd name="connsiteX60" fmla="*/ 333376 w 333376"/>
              <a:gd name="connsiteY60" fmla="*/ 161661 h 320675"/>
              <a:gd name="connsiteX61" fmla="*/ 324254 w 333376"/>
              <a:gd name="connsiteY61" fmla="*/ 170921 h 320675"/>
              <a:gd name="connsiteX62" fmla="*/ 315132 w 333376"/>
              <a:gd name="connsiteY62" fmla="*/ 161661 h 320675"/>
              <a:gd name="connsiteX63" fmla="*/ 311222 w 333376"/>
              <a:gd name="connsiteY63" fmla="*/ 129911 h 320675"/>
              <a:gd name="connsiteX64" fmla="*/ 311222 w 333376"/>
              <a:gd name="connsiteY64" fmla="*/ 159015 h 320675"/>
              <a:gd name="connsiteX65" fmla="*/ 308616 w 333376"/>
              <a:gd name="connsiteY65" fmla="*/ 170921 h 320675"/>
              <a:gd name="connsiteX66" fmla="*/ 308616 w 333376"/>
              <a:gd name="connsiteY66" fmla="*/ 246328 h 320675"/>
              <a:gd name="connsiteX67" fmla="*/ 299493 w 333376"/>
              <a:gd name="connsiteY67" fmla="*/ 255588 h 320675"/>
              <a:gd name="connsiteX68" fmla="*/ 290371 w 333376"/>
              <a:gd name="connsiteY68" fmla="*/ 246328 h 320675"/>
              <a:gd name="connsiteX69" fmla="*/ 289068 w 333376"/>
              <a:gd name="connsiteY69" fmla="*/ 246328 h 320675"/>
              <a:gd name="connsiteX70" fmla="*/ 279946 w 333376"/>
              <a:gd name="connsiteY70" fmla="*/ 255588 h 320675"/>
              <a:gd name="connsiteX71" fmla="*/ 270823 w 333376"/>
              <a:gd name="connsiteY71" fmla="*/ 246328 h 320675"/>
              <a:gd name="connsiteX72" fmla="*/ 270823 w 333376"/>
              <a:gd name="connsiteY72" fmla="*/ 172244 h 320675"/>
              <a:gd name="connsiteX73" fmla="*/ 268217 w 333376"/>
              <a:gd name="connsiteY73" fmla="*/ 160338 h 320675"/>
              <a:gd name="connsiteX74" fmla="*/ 268217 w 333376"/>
              <a:gd name="connsiteY74" fmla="*/ 131234 h 320675"/>
              <a:gd name="connsiteX75" fmla="*/ 264308 w 333376"/>
              <a:gd name="connsiteY75" fmla="*/ 164307 h 320675"/>
              <a:gd name="connsiteX76" fmla="*/ 255185 w 333376"/>
              <a:gd name="connsiteY76" fmla="*/ 172244 h 320675"/>
              <a:gd name="connsiteX77" fmla="*/ 246063 w 333376"/>
              <a:gd name="connsiteY77" fmla="*/ 164307 h 320675"/>
              <a:gd name="connsiteX78" fmla="*/ 272127 w 333376"/>
              <a:gd name="connsiteY78" fmla="*/ 91546 h 320675"/>
              <a:gd name="connsiteX79" fmla="*/ 289068 w 333376"/>
              <a:gd name="connsiteY79" fmla="*/ 115359 h 320675"/>
              <a:gd name="connsiteX80" fmla="*/ 307312 w 333376"/>
              <a:gd name="connsiteY80" fmla="*/ 88900 h 320675"/>
              <a:gd name="connsiteX81" fmla="*/ 168276 w 333376"/>
              <a:gd name="connsiteY81" fmla="*/ 88900 h 320675"/>
              <a:gd name="connsiteX82" fmla="*/ 192089 w 333376"/>
              <a:gd name="connsiteY82" fmla="*/ 112713 h 320675"/>
              <a:gd name="connsiteX83" fmla="*/ 168276 w 333376"/>
              <a:gd name="connsiteY83" fmla="*/ 136526 h 320675"/>
              <a:gd name="connsiteX84" fmla="*/ 144463 w 333376"/>
              <a:gd name="connsiteY84" fmla="*/ 112713 h 320675"/>
              <a:gd name="connsiteX85" fmla="*/ 168276 w 333376"/>
              <a:gd name="connsiteY85" fmla="*/ 88900 h 320675"/>
              <a:gd name="connsiteX86" fmla="*/ 62177 w 333376"/>
              <a:gd name="connsiteY86" fmla="*/ 88900 h 320675"/>
              <a:gd name="connsiteX87" fmla="*/ 87313 w 333376"/>
              <a:gd name="connsiteY87" fmla="*/ 161661 h 320675"/>
              <a:gd name="connsiteX88" fmla="*/ 78052 w 333376"/>
              <a:gd name="connsiteY88" fmla="*/ 170921 h 320675"/>
              <a:gd name="connsiteX89" fmla="*/ 70115 w 333376"/>
              <a:gd name="connsiteY89" fmla="*/ 161661 h 320675"/>
              <a:gd name="connsiteX90" fmla="*/ 66146 w 333376"/>
              <a:gd name="connsiteY90" fmla="*/ 129911 h 320675"/>
              <a:gd name="connsiteX91" fmla="*/ 66146 w 333376"/>
              <a:gd name="connsiteY91" fmla="*/ 159015 h 320675"/>
              <a:gd name="connsiteX92" fmla="*/ 63500 w 333376"/>
              <a:gd name="connsiteY92" fmla="*/ 170921 h 320675"/>
              <a:gd name="connsiteX93" fmla="*/ 63500 w 333376"/>
              <a:gd name="connsiteY93" fmla="*/ 246328 h 320675"/>
              <a:gd name="connsiteX94" fmla="*/ 54240 w 333376"/>
              <a:gd name="connsiteY94" fmla="*/ 255588 h 320675"/>
              <a:gd name="connsiteX95" fmla="*/ 44979 w 333376"/>
              <a:gd name="connsiteY95" fmla="*/ 246328 h 320675"/>
              <a:gd name="connsiteX96" fmla="*/ 43656 w 333376"/>
              <a:gd name="connsiteY96" fmla="*/ 246328 h 320675"/>
              <a:gd name="connsiteX97" fmla="*/ 34396 w 333376"/>
              <a:gd name="connsiteY97" fmla="*/ 255588 h 320675"/>
              <a:gd name="connsiteX98" fmla="*/ 25135 w 333376"/>
              <a:gd name="connsiteY98" fmla="*/ 246328 h 320675"/>
              <a:gd name="connsiteX99" fmla="*/ 25135 w 333376"/>
              <a:gd name="connsiteY99" fmla="*/ 172244 h 320675"/>
              <a:gd name="connsiteX100" fmla="*/ 21167 w 333376"/>
              <a:gd name="connsiteY100" fmla="*/ 160338 h 320675"/>
              <a:gd name="connsiteX101" fmla="*/ 21167 w 333376"/>
              <a:gd name="connsiteY101" fmla="*/ 131234 h 320675"/>
              <a:gd name="connsiteX102" fmla="*/ 18521 w 333376"/>
              <a:gd name="connsiteY102" fmla="*/ 164307 h 320675"/>
              <a:gd name="connsiteX103" fmla="*/ 9260 w 333376"/>
              <a:gd name="connsiteY103" fmla="*/ 172244 h 320675"/>
              <a:gd name="connsiteX104" fmla="*/ 0 w 333376"/>
              <a:gd name="connsiteY104" fmla="*/ 164307 h 320675"/>
              <a:gd name="connsiteX105" fmla="*/ 25135 w 333376"/>
              <a:gd name="connsiteY105" fmla="*/ 91546 h 320675"/>
              <a:gd name="connsiteX106" fmla="*/ 43656 w 333376"/>
              <a:gd name="connsiteY106" fmla="*/ 115359 h 320675"/>
              <a:gd name="connsiteX107" fmla="*/ 62177 w 333376"/>
              <a:gd name="connsiteY107" fmla="*/ 88900 h 320675"/>
              <a:gd name="connsiteX108" fmla="*/ 290362 w 333376"/>
              <a:gd name="connsiteY108" fmla="*/ 80962 h 320675"/>
              <a:gd name="connsiteX109" fmla="*/ 295502 w 333376"/>
              <a:gd name="connsiteY109" fmla="*/ 83784 h 320675"/>
              <a:gd name="connsiteX110" fmla="*/ 300643 w 333376"/>
              <a:gd name="connsiteY110" fmla="*/ 82373 h 320675"/>
              <a:gd name="connsiteX111" fmla="*/ 303213 w 333376"/>
              <a:gd name="connsiteY111" fmla="*/ 82373 h 320675"/>
              <a:gd name="connsiteX112" fmla="*/ 303213 w 333376"/>
              <a:gd name="connsiteY112" fmla="*/ 83784 h 320675"/>
              <a:gd name="connsiteX113" fmla="*/ 303213 w 333376"/>
              <a:gd name="connsiteY113" fmla="*/ 90840 h 320675"/>
              <a:gd name="connsiteX114" fmla="*/ 303213 w 333376"/>
              <a:gd name="connsiteY114" fmla="*/ 93662 h 320675"/>
              <a:gd name="connsiteX115" fmla="*/ 300643 w 333376"/>
              <a:gd name="connsiteY115" fmla="*/ 93662 h 320675"/>
              <a:gd name="connsiteX116" fmla="*/ 294217 w 333376"/>
              <a:gd name="connsiteY116" fmla="*/ 92251 h 320675"/>
              <a:gd name="connsiteX117" fmla="*/ 290362 w 333376"/>
              <a:gd name="connsiteY117" fmla="*/ 93662 h 320675"/>
              <a:gd name="connsiteX118" fmla="*/ 285221 w 333376"/>
              <a:gd name="connsiteY118" fmla="*/ 92251 h 320675"/>
              <a:gd name="connsiteX119" fmla="*/ 278795 w 333376"/>
              <a:gd name="connsiteY119" fmla="*/ 93662 h 320675"/>
              <a:gd name="connsiteX120" fmla="*/ 277510 w 333376"/>
              <a:gd name="connsiteY120" fmla="*/ 93662 h 320675"/>
              <a:gd name="connsiteX121" fmla="*/ 276225 w 333376"/>
              <a:gd name="connsiteY121" fmla="*/ 90840 h 320675"/>
              <a:gd name="connsiteX122" fmla="*/ 276225 w 333376"/>
              <a:gd name="connsiteY122" fmla="*/ 83784 h 320675"/>
              <a:gd name="connsiteX123" fmla="*/ 277510 w 333376"/>
              <a:gd name="connsiteY123" fmla="*/ 82373 h 320675"/>
              <a:gd name="connsiteX124" fmla="*/ 278795 w 333376"/>
              <a:gd name="connsiteY124" fmla="*/ 82373 h 320675"/>
              <a:gd name="connsiteX125" fmla="*/ 283936 w 333376"/>
              <a:gd name="connsiteY125" fmla="*/ 83784 h 320675"/>
              <a:gd name="connsiteX126" fmla="*/ 290362 w 333376"/>
              <a:gd name="connsiteY126" fmla="*/ 80962 h 320675"/>
              <a:gd name="connsiteX127" fmla="*/ 43656 w 333376"/>
              <a:gd name="connsiteY127" fmla="*/ 80962 h 320675"/>
              <a:gd name="connsiteX128" fmla="*/ 49141 w 333376"/>
              <a:gd name="connsiteY128" fmla="*/ 83820 h 320675"/>
              <a:gd name="connsiteX129" fmla="*/ 54625 w 333376"/>
              <a:gd name="connsiteY129" fmla="*/ 82391 h 320675"/>
              <a:gd name="connsiteX130" fmla="*/ 57367 w 333376"/>
              <a:gd name="connsiteY130" fmla="*/ 82391 h 320675"/>
              <a:gd name="connsiteX131" fmla="*/ 58738 w 333376"/>
              <a:gd name="connsiteY131" fmla="*/ 83820 h 320675"/>
              <a:gd name="connsiteX132" fmla="*/ 58738 w 333376"/>
              <a:gd name="connsiteY132" fmla="*/ 90964 h 320675"/>
              <a:gd name="connsiteX133" fmla="*/ 57367 w 333376"/>
              <a:gd name="connsiteY133" fmla="*/ 93821 h 320675"/>
              <a:gd name="connsiteX134" fmla="*/ 55996 w 333376"/>
              <a:gd name="connsiteY134" fmla="*/ 93821 h 320675"/>
              <a:gd name="connsiteX135" fmla="*/ 49141 w 333376"/>
              <a:gd name="connsiteY135" fmla="*/ 92393 h 320675"/>
              <a:gd name="connsiteX136" fmla="*/ 43656 w 333376"/>
              <a:gd name="connsiteY136" fmla="*/ 95250 h 320675"/>
              <a:gd name="connsiteX137" fmla="*/ 39543 w 333376"/>
              <a:gd name="connsiteY137" fmla="*/ 92393 h 320675"/>
              <a:gd name="connsiteX138" fmla="*/ 32688 w 333376"/>
              <a:gd name="connsiteY138" fmla="*/ 93821 h 320675"/>
              <a:gd name="connsiteX139" fmla="*/ 29946 w 333376"/>
              <a:gd name="connsiteY139" fmla="*/ 93821 h 320675"/>
              <a:gd name="connsiteX140" fmla="*/ 28575 w 333376"/>
              <a:gd name="connsiteY140" fmla="*/ 90964 h 320675"/>
              <a:gd name="connsiteX141" fmla="*/ 28575 w 333376"/>
              <a:gd name="connsiteY141" fmla="*/ 83820 h 320675"/>
              <a:gd name="connsiteX142" fmla="*/ 29946 w 333376"/>
              <a:gd name="connsiteY142" fmla="*/ 82391 h 320675"/>
              <a:gd name="connsiteX143" fmla="*/ 32688 w 333376"/>
              <a:gd name="connsiteY143" fmla="*/ 82391 h 320675"/>
              <a:gd name="connsiteX144" fmla="*/ 38172 w 333376"/>
              <a:gd name="connsiteY144" fmla="*/ 83820 h 320675"/>
              <a:gd name="connsiteX145" fmla="*/ 43656 w 333376"/>
              <a:gd name="connsiteY145" fmla="*/ 80962 h 320675"/>
              <a:gd name="connsiteX146" fmla="*/ 288925 w 333376"/>
              <a:gd name="connsiteY146" fmla="*/ 34925 h 320675"/>
              <a:gd name="connsiteX147" fmla="*/ 311150 w 333376"/>
              <a:gd name="connsiteY147" fmla="*/ 57150 h 320675"/>
              <a:gd name="connsiteX148" fmla="*/ 288925 w 333376"/>
              <a:gd name="connsiteY148" fmla="*/ 79375 h 320675"/>
              <a:gd name="connsiteX149" fmla="*/ 266700 w 333376"/>
              <a:gd name="connsiteY149" fmla="*/ 57150 h 320675"/>
              <a:gd name="connsiteX150" fmla="*/ 288925 w 333376"/>
              <a:gd name="connsiteY150" fmla="*/ 34925 h 320675"/>
              <a:gd name="connsiteX151" fmla="*/ 44450 w 333376"/>
              <a:gd name="connsiteY151" fmla="*/ 34925 h 320675"/>
              <a:gd name="connsiteX152" fmla="*/ 66675 w 333376"/>
              <a:gd name="connsiteY152" fmla="*/ 57150 h 320675"/>
              <a:gd name="connsiteX153" fmla="*/ 44450 w 333376"/>
              <a:gd name="connsiteY153" fmla="*/ 79375 h 320675"/>
              <a:gd name="connsiteX154" fmla="*/ 22225 w 333376"/>
              <a:gd name="connsiteY154" fmla="*/ 57150 h 320675"/>
              <a:gd name="connsiteX155" fmla="*/ 44450 w 333376"/>
              <a:gd name="connsiteY155" fmla="*/ 34925 h 320675"/>
              <a:gd name="connsiteX156" fmla="*/ 177842 w 333376"/>
              <a:gd name="connsiteY156" fmla="*/ 30162 h 320675"/>
              <a:gd name="connsiteX157" fmla="*/ 192088 w 333376"/>
              <a:gd name="connsiteY157" fmla="*/ 72289 h 320675"/>
              <a:gd name="connsiteX158" fmla="*/ 186908 w 333376"/>
              <a:gd name="connsiteY158" fmla="*/ 77555 h 320675"/>
              <a:gd name="connsiteX159" fmla="*/ 181727 w 333376"/>
              <a:gd name="connsiteY159" fmla="*/ 72289 h 320675"/>
              <a:gd name="connsiteX160" fmla="*/ 180432 w 333376"/>
              <a:gd name="connsiteY160" fmla="*/ 53859 h 320675"/>
              <a:gd name="connsiteX161" fmla="*/ 180432 w 333376"/>
              <a:gd name="connsiteY161" fmla="*/ 70973 h 320675"/>
              <a:gd name="connsiteX162" fmla="*/ 179137 w 333376"/>
              <a:gd name="connsiteY162" fmla="*/ 77555 h 320675"/>
              <a:gd name="connsiteX163" fmla="*/ 179137 w 333376"/>
              <a:gd name="connsiteY163" fmla="*/ 82821 h 320675"/>
              <a:gd name="connsiteX164" fmla="*/ 157121 w 333376"/>
              <a:gd name="connsiteY164" fmla="*/ 84137 h 320675"/>
              <a:gd name="connsiteX165" fmla="*/ 157121 w 333376"/>
              <a:gd name="connsiteY165" fmla="*/ 78871 h 320675"/>
              <a:gd name="connsiteX166" fmla="*/ 155826 w 333376"/>
              <a:gd name="connsiteY166" fmla="*/ 72289 h 320675"/>
              <a:gd name="connsiteX167" fmla="*/ 155826 w 333376"/>
              <a:gd name="connsiteY167" fmla="*/ 55175 h 320675"/>
              <a:gd name="connsiteX168" fmla="*/ 153236 w 333376"/>
              <a:gd name="connsiteY168" fmla="*/ 73606 h 320675"/>
              <a:gd name="connsiteX169" fmla="*/ 148055 w 333376"/>
              <a:gd name="connsiteY169" fmla="*/ 78871 h 320675"/>
              <a:gd name="connsiteX170" fmla="*/ 142875 w 333376"/>
              <a:gd name="connsiteY170" fmla="*/ 73606 h 320675"/>
              <a:gd name="connsiteX171" fmla="*/ 157121 w 333376"/>
              <a:gd name="connsiteY171" fmla="*/ 31479 h 320675"/>
              <a:gd name="connsiteX172" fmla="*/ 167481 w 333376"/>
              <a:gd name="connsiteY172" fmla="*/ 45960 h 320675"/>
              <a:gd name="connsiteX173" fmla="*/ 168777 w 333376"/>
              <a:gd name="connsiteY173" fmla="*/ 43985 h 320675"/>
              <a:gd name="connsiteX174" fmla="*/ 175759 w 333376"/>
              <a:gd name="connsiteY174" fmla="*/ 33338 h 320675"/>
              <a:gd name="connsiteX175" fmla="*/ 176458 w 333376"/>
              <a:gd name="connsiteY175" fmla="*/ 33338 h 320675"/>
              <a:gd name="connsiteX176" fmla="*/ 177801 w 333376"/>
              <a:gd name="connsiteY176" fmla="*/ 31751 h 320675"/>
              <a:gd name="connsiteX177" fmla="*/ 177801 w 333376"/>
              <a:gd name="connsiteY177" fmla="*/ 30225 h 320675"/>
              <a:gd name="connsiteX178" fmla="*/ 208481 w 333376"/>
              <a:gd name="connsiteY178" fmla="*/ 25427 h 320675"/>
              <a:gd name="connsiteX179" fmla="*/ 216581 w 333376"/>
              <a:gd name="connsiteY179" fmla="*/ 27689 h 320675"/>
              <a:gd name="connsiteX180" fmla="*/ 256754 w 333376"/>
              <a:gd name="connsiteY180" fmla="*/ 61285 h 320675"/>
              <a:gd name="connsiteX181" fmla="*/ 258050 w 333376"/>
              <a:gd name="connsiteY181" fmla="*/ 75499 h 320675"/>
              <a:gd name="connsiteX182" fmla="*/ 250275 w 333376"/>
              <a:gd name="connsiteY182" fmla="*/ 79375 h 320675"/>
              <a:gd name="connsiteX183" fmla="*/ 243795 w 333376"/>
              <a:gd name="connsiteY183" fmla="*/ 76791 h 320675"/>
              <a:gd name="connsiteX184" fmla="*/ 203622 w 333376"/>
              <a:gd name="connsiteY184" fmla="*/ 43195 h 320675"/>
              <a:gd name="connsiteX185" fmla="*/ 202326 w 333376"/>
              <a:gd name="connsiteY185" fmla="*/ 28981 h 320675"/>
              <a:gd name="connsiteX186" fmla="*/ 208481 w 333376"/>
              <a:gd name="connsiteY186" fmla="*/ 25427 h 320675"/>
              <a:gd name="connsiteX187" fmla="*/ 127584 w 333376"/>
              <a:gd name="connsiteY187" fmla="*/ 25427 h 320675"/>
              <a:gd name="connsiteX188" fmla="*/ 134225 w 333376"/>
              <a:gd name="connsiteY188" fmla="*/ 28981 h 320675"/>
              <a:gd name="connsiteX189" fmla="*/ 132929 w 333376"/>
              <a:gd name="connsiteY189" fmla="*/ 43195 h 320675"/>
              <a:gd name="connsiteX190" fmla="*/ 92756 w 333376"/>
              <a:gd name="connsiteY190" fmla="*/ 76791 h 320675"/>
              <a:gd name="connsiteX191" fmla="*/ 86276 w 333376"/>
              <a:gd name="connsiteY191" fmla="*/ 79375 h 320675"/>
              <a:gd name="connsiteX192" fmla="*/ 78501 w 333376"/>
              <a:gd name="connsiteY192" fmla="*/ 75499 h 320675"/>
              <a:gd name="connsiteX193" fmla="*/ 79797 w 333376"/>
              <a:gd name="connsiteY193" fmla="*/ 61285 h 320675"/>
              <a:gd name="connsiteX194" fmla="*/ 119970 w 333376"/>
              <a:gd name="connsiteY194" fmla="*/ 27689 h 320675"/>
              <a:gd name="connsiteX195" fmla="*/ 127584 w 333376"/>
              <a:gd name="connsiteY195" fmla="*/ 25427 h 320675"/>
              <a:gd name="connsiteX196" fmla="*/ 161681 w 333376"/>
              <a:gd name="connsiteY196" fmla="*/ 25400 h 320675"/>
              <a:gd name="connsiteX197" fmla="*/ 163025 w 333376"/>
              <a:gd name="connsiteY197" fmla="*/ 25400 h 320675"/>
              <a:gd name="connsiteX198" fmla="*/ 165711 w 333376"/>
              <a:gd name="connsiteY198" fmla="*/ 26988 h 320675"/>
              <a:gd name="connsiteX199" fmla="*/ 168398 w 333376"/>
              <a:gd name="connsiteY199" fmla="*/ 25400 h 320675"/>
              <a:gd name="connsiteX200" fmla="*/ 172428 w 333376"/>
              <a:gd name="connsiteY200" fmla="*/ 26988 h 320675"/>
              <a:gd name="connsiteX201" fmla="*/ 175114 w 333376"/>
              <a:gd name="connsiteY201" fmla="*/ 25400 h 320675"/>
              <a:gd name="connsiteX202" fmla="*/ 176458 w 333376"/>
              <a:gd name="connsiteY202" fmla="*/ 25400 h 320675"/>
              <a:gd name="connsiteX203" fmla="*/ 177801 w 333376"/>
              <a:gd name="connsiteY203" fmla="*/ 26988 h 320675"/>
              <a:gd name="connsiteX204" fmla="*/ 177801 w 333376"/>
              <a:gd name="connsiteY204" fmla="*/ 30225 h 320675"/>
              <a:gd name="connsiteX205" fmla="*/ 175759 w 333376"/>
              <a:gd name="connsiteY205" fmla="*/ 33338 h 320675"/>
              <a:gd name="connsiteX206" fmla="*/ 175114 w 333376"/>
              <a:gd name="connsiteY206" fmla="*/ 33338 h 320675"/>
              <a:gd name="connsiteX207" fmla="*/ 171084 w 333376"/>
              <a:gd name="connsiteY207" fmla="*/ 31751 h 320675"/>
              <a:gd name="connsiteX208" fmla="*/ 168398 w 333376"/>
              <a:gd name="connsiteY208" fmla="*/ 33338 h 320675"/>
              <a:gd name="connsiteX209" fmla="*/ 165711 w 333376"/>
              <a:gd name="connsiteY209" fmla="*/ 31751 h 320675"/>
              <a:gd name="connsiteX210" fmla="*/ 163025 w 333376"/>
              <a:gd name="connsiteY210" fmla="*/ 33338 h 320675"/>
              <a:gd name="connsiteX211" fmla="*/ 161681 w 333376"/>
              <a:gd name="connsiteY211" fmla="*/ 33338 h 320675"/>
              <a:gd name="connsiteX212" fmla="*/ 160338 w 333376"/>
              <a:gd name="connsiteY212" fmla="*/ 31751 h 320675"/>
              <a:gd name="connsiteX213" fmla="*/ 160338 w 333376"/>
              <a:gd name="connsiteY213" fmla="*/ 26988 h 320675"/>
              <a:gd name="connsiteX214" fmla="*/ 161681 w 333376"/>
              <a:gd name="connsiteY214" fmla="*/ 25400 h 320675"/>
              <a:gd name="connsiteX215" fmla="*/ 167482 w 333376"/>
              <a:gd name="connsiteY215" fmla="*/ 0 h 320675"/>
              <a:gd name="connsiteX216" fmla="*/ 180976 w 333376"/>
              <a:gd name="connsiteY216" fmla="*/ 12700 h 320675"/>
              <a:gd name="connsiteX217" fmla="*/ 167482 w 333376"/>
              <a:gd name="connsiteY217" fmla="*/ 25400 h 320675"/>
              <a:gd name="connsiteX218" fmla="*/ 153988 w 333376"/>
              <a:gd name="connsiteY218" fmla="*/ 12700 h 320675"/>
              <a:gd name="connsiteX219" fmla="*/ 167482 w 333376"/>
              <a:gd name="connsiteY219" fmla="*/ 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33376" h="320675">
                <a:moveTo>
                  <a:pt x="251409" y="227087"/>
                </a:moveTo>
                <a:cubicBezTo>
                  <a:pt x="253839" y="227419"/>
                  <a:pt x="256106" y="228748"/>
                  <a:pt x="258050" y="230742"/>
                </a:cubicBezTo>
                <a:cubicBezTo>
                  <a:pt x="261938" y="234729"/>
                  <a:pt x="260642" y="241374"/>
                  <a:pt x="256754" y="245361"/>
                </a:cubicBezTo>
                <a:cubicBezTo>
                  <a:pt x="256754" y="245361"/>
                  <a:pt x="256754" y="245361"/>
                  <a:pt x="216581" y="279917"/>
                </a:cubicBezTo>
                <a:cubicBezTo>
                  <a:pt x="213989" y="281246"/>
                  <a:pt x="211397" y="282575"/>
                  <a:pt x="210101" y="282575"/>
                </a:cubicBezTo>
                <a:cubicBezTo>
                  <a:pt x="206214" y="282575"/>
                  <a:pt x="203622" y="281246"/>
                  <a:pt x="202326" y="278588"/>
                </a:cubicBezTo>
                <a:cubicBezTo>
                  <a:pt x="198438" y="274601"/>
                  <a:pt x="198438" y="267955"/>
                  <a:pt x="203622" y="263968"/>
                </a:cubicBezTo>
                <a:cubicBezTo>
                  <a:pt x="203622" y="263968"/>
                  <a:pt x="203622" y="263968"/>
                  <a:pt x="243795" y="229412"/>
                </a:cubicBezTo>
                <a:cubicBezTo>
                  <a:pt x="246387" y="227419"/>
                  <a:pt x="248979" y="226754"/>
                  <a:pt x="251409" y="227087"/>
                </a:cubicBezTo>
                <a:close/>
                <a:moveTo>
                  <a:pt x="85142" y="227087"/>
                </a:moveTo>
                <a:cubicBezTo>
                  <a:pt x="87572" y="226754"/>
                  <a:pt x="90164" y="227419"/>
                  <a:pt x="92756" y="229412"/>
                </a:cubicBezTo>
                <a:cubicBezTo>
                  <a:pt x="92756" y="229412"/>
                  <a:pt x="92756" y="229412"/>
                  <a:pt x="132929" y="263968"/>
                </a:cubicBezTo>
                <a:cubicBezTo>
                  <a:pt x="136817" y="267955"/>
                  <a:pt x="138113" y="274601"/>
                  <a:pt x="134225" y="278588"/>
                </a:cubicBezTo>
                <a:cubicBezTo>
                  <a:pt x="132929" y="281246"/>
                  <a:pt x="129042" y="282575"/>
                  <a:pt x="126450" y="282575"/>
                </a:cubicBezTo>
                <a:cubicBezTo>
                  <a:pt x="125154" y="282575"/>
                  <a:pt x="122562" y="281246"/>
                  <a:pt x="119970" y="279917"/>
                </a:cubicBezTo>
                <a:cubicBezTo>
                  <a:pt x="119970" y="279917"/>
                  <a:pt x="119970" y="279917"/>
                  <a:pt x="79797" y="245361"/>
                </a:cubicBezTo>
                <a:cubicBezTo>
                  <a:pt x="75909" y="241374"/>
                  <a:pt x="74613" y="234729"/>
                  <a:pt x="78501" y="230742"/>
                </a:cubicBezTo>
                <a:cubicBezTo>
                  <a:pt x="80445" y="228748"/>
                  <a:pt x="82712" y="227419"/>
                  <a:pt x="85142" y="227087"/>
                </a:cubicBezTo>
                <a:close/>
                <a:moveTo>
                  <a:pt x="188006" y="147637"/>
                </a:moveTo>
                <a:cubicBezTo>
                  <a:pt x="198529" y="155503"/>
                  <a:pt x="214313" y="175166"/>
                  <a:pt x="214313" y="223669"/>
                </a:cubicBezTo>
                <a:cubicBezTo>
                  <a:pt x="214313" y="228913"/>
                  <a:pt x="210367" y="232845"/>
                  <a:pt x="205106" y="232845"/>
                </a:cubicBezTo>
                <a:cubicBezTo>
                  <a:pt x="199844" y="232845"/>
                  <a:pt x="195898" y="228913"/>
                  <a:pt x="195898" y="223669"/>
                </a:cubicBezTo>
                <a:cubicBezTo>
                  <a:pt x="195898" y="209249"/>
                  <a:pt x="194583" y="198762"/>
                  <a:pt x="191952" y="189586"/>
                </a:cubicBezTo>
                <a:cubicBezTo>
                  <a:pt x="191952" y="189586"/>
                  <a:pt x="191952" y="189586"/>
                  <a:pt x="191952" y="221047"/>
                </a:cubicBezTo>
                <a:cubicBezTo>
                  <a:pt x="191952" y="224980"/>
                  <a:pt x="190637" y="228913"/>
                  <a:pt x="188006" y="232845"/>
                </a:cubicBezTo>
                <a:cubicBezTo>
                  <a:pt x="188006" y="232845"/>
                  <a:pt x="188006" y="232845"/>
                  <a:pt x="188006" y="311499"/>
                </a:cubicBezTo>
                <a:cubicBezTo>
                  <a:pt x="188006" y="316743"/>
                  <a:pt x="184060" y="320675"/>
                  <a:pt x="178798" y="320675"/>
                </a:cubicBezTo>
                <a:cubicBezTo>
                  <a:pt x="173537" y="320675"/>
                  <a:pt x="169591" y="316743"/>
                  <a:pt x="169591" y="311499"/>
                </a:cubicBezTo>
                <a:cubicBezTo>
                  <a:pt x="169591" y="311499"/>
                  <a:pt x="169591" y="311499"/>
                  <a:pt x="168275" y="311499"/>
                </a:cubicBezTo>
                <a:cubicBezTo>
                  <a:pt x="168275" y="316743"/>
                  <a:pt x="164329" y="320675"/>
                  <a:pt x="159068" y="320675"/>
                </a:cubicBezTo>
                <a:cubicBezTo>
                  <a:pt x="153807" y="320675"/>
                  <a:pt x="148545" y="316743"/>
                  <a:pt x="148545" y="311499"/>
                </a:cubicBezTo>
                <a:cubicBezTo>
                  <a:pt x="148545" y="311499"/>
                  <a:pt x="148545" y="311499"/>
                  <a:pt x="148545" y="234156"/>
                </a:cubicBezTo>
                <a:cubicBezTo>
                  <a:pt x="147230" y="231534"/>
                  <a:pt x="145914" y="226291"/>
                  <a:pt x="145914" y="222358"/>
                </a:cubicBezTo>
                <a:cubicBezTo>
                  <a:pt x="145914" y="222358"/>
                  <a:pt x="145914" y="222358"/>
                  <a:pt x="145914" y="192208"/>
                </a:cubicBezTo>
                <a:cubicBezTo>
                  <a:pt x="143284" y="200073"/>
                  <a:pt x="141968" y="211871"/>
                  <a:pt x="141968" y="224980"/>
                </a:cubicBezTo>
                <a:cubicBezTo>
                  <a:pt x="141968" y="230224"/>
                  <a:pt x="138022" y="235467"/>
                  <a:pt x="132761" y="235467"/>
                </a:cubicBezTo>
                <a:cubicBezTo>
                  <a:pt x="127499" y="235467"/>
                  <a:pt x="123553" y="230224"/>
                  <a:pt x="123553" y="224980"/>
                </a:cubicBezTo>
                <a:cubicBezTo>
                  <a:pt x="122238" y="176477"/>
                  <a:pt x="138022" y="156814"/>
                  <a:pt x="149860" y="150259"/>
                </a:cubicBezTo>
                <a:cubicBezTo>
                  <a:pt x="149860" y="150259"/>
                  <a:pt x="149860" y="150259"/>
                  <a:pt x="168275" y="175166"/>
                </a:cubicBezTo>
                <a:cubicBezTo>
                  <a:pt x="168275" y="175166"/>
                  <a:pt x="168275" y="175166"/>
                  <a:pt x="188006" y="147637"/>
                </a:cubicBezTo>
                <a:close/>
                <a:moveTo>
                  <a:pt x="168414" y="138112"/>
                </a:moveTo>
                <a:cubicBezTo>
                  <a:pt x="171037" y="138112"/>
                  <a:pt x="173659" y="139382"/>
                  <a:pt x="174971" y="141922"/>
                </a:cubicBezTo>
                <a:cubicBezTo>
                  <a:pt x="174971" y="141922"/>
                  <a:pt x="174971" y="141922"/>
                  <a:pt x="180217" y="139382"/>
                </a:cubicBezTo>
                <a:cubicBezTo>
                  <a:pt x="181528" y="139382"/>
                  <a:pt x="181528" y="139382"/>
                  <a:pt x="182840" y="139382"/>
                </a:cubicBezTo>
                <a:cubicBezTo>
                  <a:pt x="182840" y="140652"/>
                  <a:pt x="184151" y="140652"/>
                  <a:pt x="184151" y="141922"/>
                </a:cubicBezTo>
                <a:cubicBezTo>
                  <a:pt x="184151" y="141922"/>
                  <a:pt x="184151" y="141922"/>
                  <a:pt x="184151" y="148272"/>
                </a:cubicBezTo>
                <a:cubicBezTo>
                  <a:pt x="184151" y="149542"/>
                  <a:pt x="184151" y="150812"/>
                  <a:pt x="182840" y="150812"/>
                </a:cubicBezTo>
                <a:cubicBezTo>
                  <a:pt x="182840" y="150812"/>
                  <a:pt x="181528" y="150812"/>
                  <a:pt x="180217" y="150812"/>
                </a:cubicBezTo>
                <a:cubicBezTo>
                  <a:pt x="178905" y="150812"/>
                  <a:pt x="174971" y="149542"/>
                  <a:pt x="173659" y="149542"/>
                </a:cubicBezTo>
                <a:cubicBezTo>
                  <a:pt x="172348" y="150812"/>
                  <a:pt x="171037" y="150812"/>
                  <a:pt x="169725" y="150812"/>
                </a:cubicBezTo>
                <a:cubicBezTo>
                  <a:pt x="167102" y="150812"/>
                  <a:pt x="165791" y="150812"/>
                  <a:pt x="164479" y="149542"/>
                </a:cubicBezTo>
                <a:cubicBezTo>
                  <a:pt x="161857" y="149542"/>
                  <a:pt x="159234" y="150812"/>
                  <a:pt x="157922" y="150812"/>
                </a:cubicBezTo>
                <a:cubicBezTo>
                  <a:pt x="156611" y="150812"/>
                  <a:pt x="155299" y="150812"/>
                  <a:pt x="155299" y="150812"/>
                </a:cubicBezTo>
                <a:cubicBezTo>
                  <a:pt x="153988" y="149542"/>
                  <a:pt x="153988" y="149542"/>
                  <a:pt x="153988" y="148272"/>
                </a:cubicBezTo>
                <a:cubicBezTo>
                  <a:pt x="153988" y="148272"/>
                  <a:pt x="153988" y="148272"/>
                  <a:pt x="153988" y="141922"/>
                </a:cubicBezTo>
                <a:cubicBezTo>
                  <a:pt x="153988" y="140652"/>
                  <a:pt x="153988" y="140652"/>
                  <a:pt x="155299" y="139382"/>
                </a:cubicBezTo>
                <a:cubicBezTo>
                  <a:pt x="156611" y="139382"/>
                  <a:pt x="156611" y="139382"/>
                  <a:pt x="157922" y="139382"/>
                </a:cubicBezTo>
                <a:cubicBezTo>
                  <a:pt x="157922" y="139382"/>
                  <a:pt x="157922" y="139382"/>
                  <a:pt x="163168" y="141922"/>
                </a:cubicBezTo>
                <a:cubicBezTo>
                  <a:pt x="164479" y="139382"/>
                  <a:pt x="167102" y="138112"/>
                  <a:pt x="168414" y="138112"/>
                </a:cubicBezTo>
                <a:close/>
                <a:moveTo>
                  <a:pt x="307312" y="88900"/>
                </a:moveTo>
                <a:cubicBezTo>
                  <a:pt x="317738" y="96838"/>
                  <a:pt x="333376" y="115359"/>
                  <a:pt x="333376" y="161661"/>
                </a:cubicBezTo>
                <a:cubicBezTo>
                  <a:pt x="333376" y="166953"/>
                  <a:pt x="328163" y="170921"/>
                  <a:pt x="324254" y="170921"/>
                </a:cubicBezTo>
                <a:cubicBezTo>
                  <a:pt x="319041" y="170921"/>
                  <a:pt x="315132" y="166953"/>
                  <a:pt x="315132" y="161661"/>
                </a:cubicBezTo>
                <a:cubicBezTo>
                  <a:pt x="315132" y="148432"/>
                  <a:pt x="313828" y="137848"/>
                  <a:pt x="311222" y="129911"/>
                </a:cubicBezTo>
                <a:cubicBezTo>
                  <a:pt x="311222" y="129911"/>
                  <a:pt x="311222" y="129911"/>
                  <a:pt x="311222" y="159015"/>
                </a:cubicBezTo>
                <a:cubicBezTo>
                  <a:pt x="311222" y="162984"/>
                  <a:pt x="309919" y="166953"/>
                  <a:pt x="308616" y="170921"/>
                </a:cubicBezTo>
                <a:cubicBezTo>
                  <a:pt x="308616" y="170921"/>
                  <a:pt x="308616" y="170921"/>
                  <a:pt x="308616" y="246328"/>
                </a:cubicBezTo>
                <a:cubicBezTo>
                  <a:pt x="308616" y="251619"/>
                  <a:pt x="304706" y="255588"/>
                  <a:pt x="299493" y="255588"/>
                </a:cubicBezTo>
                <a:cubicBezTo>
                  <a:pt x="294281" y="255588"/>
                  <a:pt x="290371" y="251619"/>
                  <a:pt x="290371" y="246328"/>
                </a:cubicBezTo>
                <a:cubicBezTo>
                  <a:pt x="290371" y="246328"/>
                  <a:pt x="290371" y="246328"/>
                  <a:pt x="289068" y="246328"/>
                </a:cubicBezTo>
                <a:cubicBezTo>
                  <a:pt x="289068" y="251619"/>
                  <a:pt x="285158" y="255588"/>
                  <a:pt x="279946" y="255588"/>
                </a:cubicBezTo>
                <a:cubicBezTo>
                  <a:pt x="274733" y="255588"/>
                  <a:pt x="270823" y="251619"/>
                  <a:pt x="270823" y="246328"/>
                </a:cubicBezTo>
                <a:cubicBezTo>
                  <a:pt x="270823" y="246328"/>
                  <a:pt x="270823" y="246328"/>
                  <a:pt x="270823" y="172244"/>
                </a:cubicBezTo>
                <a:cubicBezTo>
                  <a:pt x="269520" y="169598"/>
                  <a:pt x="268217" y="165630"/>
                  <a:pt x="268217" y="160338"/>
                </a:cubicBezTo>
                <a:cubicBezTo>
                  <a:pt x="268217" y="160338"/>
                  <a:pt x="268217" y="160338"/>
                  <a:pt x="268217" y="131234"/>
                </a:cubicBezTo>
                <a:cubicBezTo>
                  <a:pt x="264308" y="139171"/>
                  <a:pt x="264308" y="149755"/>
                  <a:pt x="264308" y="164307"/>
                </a:cubicBezTo>
                <a:cubicBezTo>
                  <a:pt x="264308" y="168275"/>
                  <a:pt x="260398" y="172244"/>
                  <a:pt x="255185" y="172244"/>
                </a:cubicBezTo>
                <a:cubicBezTo>
                  <a:pt x="249973" y="172244"/>
                  <a:pt x="246063" y="168275"/>
                  <a:pt x="246063" y="164307"/>
                </a:cubicBezTo>
                <a:cubicBezTo>
                  <a:pt x="246063" y="116682"/>
                  <a:pt x="261701" y="98161"/>
                  <a:pt x="272127" y="91546"/>
                </a:cubicBezTo>
                <a:cubicBezTo>
                  <a:pt x="272127" y="91546"/>
                  <a:pt x="272127" y="91546"/>
                  <a:pt x="289068" y="115359"/>
                </a:cubicBezTo>
                <a:cubicBezTo>
                  <a:pt x="289068" y="115359"/>
                  <a:pt x="289068" y="115359"/>
                  <a:pt x="307312" y="88900"/>
                </a:cubicBezTo>
                <a:close/>
                <a:moveTo>
                  <a:pt x="168276" y="88900"/>
                </a:moveTo>
                <a:cubicBezTo>
                  <a:pt x="181428" y="88900"/>
                  <a:pt x="192089" y="99561"/>
                  <a:pt x="192089" y="112713"/>
                </a:cubicBezTo>
                <a:cubicBezTo>
                  <a:pt x="192089" y="125865"/>
                  <a:pt x="181428" y="136526"/>
                  <a:pt x="168276" y="136526"/>
                </a:cubicBezTo>
                <a:cubicBezTo>
                  <a:pt x="155124" y="136526"/>
                  <a:pt x="144463" y="125865"/>
                  <a:pt x="144463" y="112713"/>
                </a:cubicBezTo>
                <a:cubicBezTo>
                  <a:pt x="144463" y="99561"/>
                  <a:pt x="155124" y="88900"/>
                  <a:pt x="168276" y="88900"/>
                </a:cubicBezTo>
                <a:close/>
                <a:moveTo>
                  <a:pt x="62177" y="88900"/>
                </a:moveTo>
                <a:cubicBezTo>
                  <a:pt x="72761" y="96838"/>
                  <a:pt x="87313" y="115359"/>
                  <a:pt x="87313" y="161661"/>
                </a:cubicBezTo>
                <a:cubicBezTo>
                  <a:pt x="87313" y="166953"/>
                  <a:pt x="83344" y="170921"/>
                  <a:pt x="78052" y="170921"/>
                </a:cubicBezTo>
                <a:cubicBezTo>
                  <a:pt x="74084" y="170921"/>
                  <a:pt x="70115" y="166953"/>
                  <a:pt x="70115" y="161661"/>
                </a:cubicBezTo>
                <a:cubicBezTo>
                  <a:pt x="70115" y="148432"/>
                  <a:pt x="68792" y="137848"/>
                  <a:pt x="66146" y="129911"/>
                </a:cubicBezTo>
                <a:cubicBezTo>
                  <a:pt x="66146" y="129911"/>
                  <a:pt x="66146" y="129911"/>
                  <a:pt x="66146" y="159015"/>
                </a:cubicBezTo>
                <a:cubicBezTo>
                  <a:pt x="66146" y="162984"/>
                  <a:pt x="64823" y="166953"/>
                  <a:pt x="63500" y="170921"/>
                </a:cubicBezTo>
                <a:cubicBezTo>
                  <a:pt x="63500" y="170921"/>
                  <a:pt x="63500" y="170921"/>
                  <a:pt x="63500" y="246328"/>
                </a:cubicBezTo>
                <a:cubicBezTo>
                  <a:pt x="63500" y="251619"/>
                  <a:pt x="58209" y="255588"/>
                  <a:pt x="54240" y="255588"/>
                </a:cubicBezTo>
                <a:cubicBezTo>
                  <a:pt x="48948" y="255588"/>
                  <a:pt x="44979" y="251619"/>
                  <a:pt x="44979" y="246328"/>
                </a:cubicBezTo>
                <a:cubicBezTo>
                  <a:pt x="44979" y="246328"/>
                  <a:pt x="44979" y="246328"/>
                  <a:pt x="43656" y="246328"/>
                </a:cubicBezTo>
                <a:cubicBezTo>
                  <a:pt x="43656" y="251619"/>
                  <a:pt x="39688" y="255588"/>
                  <a:pt x="34396" y="255588"/>
                </a:cubicBezTo>
                <a:cubicBezTo>
                  <a:pt x="29104" y="255588"/>
                  <a:pt x="25135" y="251619"/>
                  <a:pt x="25135" y="246328"/>
                </a:cubicBezTo>
                <a:cubicBezTo>
                  <a:pt x="25135" y="246328"/>
                  <a:pt x="25135" y="246328"/>
                  <a:pt x="25135" y="172244"/>
                </a:cubicBezTo>
                <a:cubicBezTo>
                  <a:pt x="23813" y="169598"/>
                  <a:pt x="21167" y="165630"/>
                  <a:pt x="21167" y="160338"/>
                </a:cubicBezTo>
                <a:cubicBezTo>
                  <a:pt x="21167" y="160338"/>
                  <a:pt x="21167" y="160338"/>
                  <a:pt x="21167" y="131234"/>
                </a:cubicBezTo>
                <a:cubicBezTo>
                  <a:pt x="18521" y="139171"/>
                  <a:pt x="18521" y="149755"/>
                  <a:pt x="18521" y="164307"/>
                </a:cubicBezTo>
                <a:cubicBezTo>
                  <a:pt x="18521" y="168275"/>
                  <a:pt x="14552" y="172244"/>
                  <a:pt x="9260" y="172244"/>
                </a:cubicBezTo>
                <a:cubicBezTo>
                  <a:pt x="3969" y="172244"/>
                  <a:pt x="0" y="168275"/>
                  <a:pt x="0" y="164307"/>
                </a:cubicBezTo>
                <a:cubicBezTo>
                  <a:pt x="0" y="116682"/>
                  <a:pt x="14552" y="98161"/>
                  <a:pt x="25135" y="91546"/>
                </a:cubicBezTo>
                <a:cubicBezTo>
                  <a:pt x="25135" y="91546"/>
                  <a:pt x="25135" y="91546"/>
                  <a:pt x="43656" y="115359"/>
                </a:cubicBezTo>
                <a:cubicBezTo>
                  <a:pt x="43656" y="115359"/>
                  <a:pt x="43656" y="115359"/>
                  <a:pt x="62177" y="88900"/>
                </a:cubicBezTo>
                <a:close/>
                <a:moveTo>
                  <a:pt x="290362" y="80962"/>
                </a:moveTo>
                <a:cubicBezTo>
                  <a:pt x="291647" y="80962"/>
                  <a:pt x="294217" y="82373"/>
                  <a:pt x="295502" y="83784"/>
                </a:cubicBezTo>
                <a:cubicBezTo>
                  <a:pt x="295502" y="83784"/>
                  <a:pt x="295502" y="83784"/>
                  <a:pt x="300643" y="82373"/>
                </a:cubicBezTo>
                <a:cubicBezTo>
                  <a:pt x="300643" y="80962"/>
                  <a:pt x="301928" y="80962"/>
                  <a:pt x="303213" y="82373"/>
                </a:cubicBezTo>
                <a:cubicBezTo>
                  <a:pt x="303213" y="82373"/>
                  <a:pt x="303213" y="83784"/>
                  <a:pt x="303213" y="83784"/>
                </a:cubicBezTo>
                <a:cubicBezTo>
                  <a:pt x="303213" y="83784"/>
                  <a:pt x="303213" y="83784"/>
                  <a:pt x="303213" y="90840"/>
                </a:cubicBezTo>
                <a:cubicBezTo>
                  <a:pt x="303213" y="92251"/>
                  <a:pt x="303213" y="93662"/>
                  <a:pt x="303213" y="93662"/>
                </a:cubicBezTo>
                <a:cubicBezTo>
                  <a:pt x="301928" y="93662"/>
                  <a:pt x="300643" y="93662"/>
                  <a:pt x="300643" y="93662"/>
                </a:cubicBezTo>
                <a:cubicBezTo>
                  <a:pt x="298072" y="93662"/>
                  <a:pt x="295502" y="92251"/>
                  <a:pt x="294217" y="92251"/>
                </a:cubicBezTo>
                <a:cubicBezTo>
                  <a:pt x="292932" y="93662"/>
                  <a:pt x="291647" y="93662"/>
                  <a:pt x="290362" y="93662"/>
                </a:cubicBezTo>
                <a:cubicBezTo>
                  <a:pt x="287791" y="93662"/>
                  <a:pt x="286506" y="93662"/>
                  <a:pt x="285221" y="92251"/>
                </a:cubicBezTo>
                <a:cubicBezTo>
                  <a:pt x="283936" y="92251"/>
                  <a:pt x="281366" y="93662"/>
                  <a:pt x="278795" y="93662"/>
                </a:cubicBezTo>
                <a:cubicBezTo>
                  <a:pt x="278795" y="93662"/>
                  <a:pt x="277510" y="93662"/>
                  <a:pt x="277510" y="93662"/>
                </a:cubicBezTo>
                <a:cubicBezTo>
                  <a:pt x="276225" y="92251"/>
                  <a:pt x="276225" y="92251"/>
                  <a:pt x="276225" y="90840"/>
                </a:cubicBezTo>
                <a:cubicBezTo>
                  <a:pt x="276225" y="90840"/>
                  <a:pt x="276225" y="90840"/>
                  <a:pt x="276225" y="83784"/>
                </a:cubicBezTo>
                <a:cubicBezTo>
                  <a:pt x="276225" y="83784"/>
                  <a:pt x="276225" y="82373"/>
                  <a:pt x="277510" y="82373"/>
                </a:cubicBezTo>
                <a:cubicBezTo>
                  <a:pt x="277510" y="80962"/>
                  <a:pt x="278795" y="80962"/>
                  <a:pt x="278795" y="82373"/>
                </a:cubicBezTo>
                <a:cubicBezTo>
                  <a:pt x="278795" y="82373"/>
                  <a:pt x="278795" y="82373"/>
                  <a:pt x="283936" y="83784"/>
                </a:cubicBezTo>
                <a:cubicBezTo>
                  <a:pt x="285221" y="82373"/>
                  <a:pt x="287791" y="80962"/>
                  <a:pt x="290362" y="80962"/>
                </a:cubicBezTo>
                <a:close/>
                <a:moveTo>
                  <a:pt x="43656" y="80962"/>
                </a:moveTo>
                <a:cubicBezTo>
                  <a:pt x="46399" y="80962"/>
                  <a:pt x="49141" y="82391"/>
                  <a:pt x="49141" y="83820"/>
                </a:cubicBezTo>
                <a:cubicBezTo>
                  <a:pt x="49141" y="83820"/>
                  <a:pt x="49141" y="83820"/>
                  <a:pt x="54625" y="82391"/>
                </a:cubicBezTo>
                <a:cubicBezTo>
                  <a:pt x="55996" y="80962"/>
                  <a:pt x="57367" y="80962"/>
                  <a:pt x="57367" y="82391"/>
                </a:cubicBezTo>
                <a:cubicBezTo>
                  <a:pt x="58738" y="82391"/>
                  <a:pt x="58738" y="83820"/>
                  <a:pt x="58738" y="83820"/>
                </a:cubicBezTo>
                <a:cubicBezTo>
                  <a:pt x="58738" y="83820"/>
                  <a:pt x="58738" y="83820"/>
                  <a:pt x="58738" y="90964"/>
                </a:cubicBezTo>
                <a:cubicBezTo>
                  <a:pt x="58738" y="92393"/>
                  <a:pt x="58738" y="93821"/>
                  <a:pt x="57367" y="93821"/>
                </a:cubicBezTo>
                <a:cubicBezTo>
                  <a:pt x="57367" y="93821"/>
                  <a:pt x="55996" y="93821"/>
                  <a:pt x="55996" y="93821"/>
                </a:cubicBezTo>
                <a:cubicBezTo>
                  <a:pt x="53254" y="93821"/>
                  <a:pt x="50512" y="92393"/>
                  <a:pt x="49141" y="92393"/>
                </a:cubicBezTo>
                <a:cubicBezTo>
                  <a:pt x="47770" y="93821"/>
                  <a:pt x="46399" y="95250"/>
                  <a:pt x="43656" y="95250"/>
                </a:cubicBezTo>
                <a:cubicBezTo>
                  <a:pt x="42285" y="95250"/>
                  <a:pt x="39543" y="93821"/>
                  <a:pt x="39543" y="92393"/>
                </a:cubicBezTo>
                <a:cubicBezTo>
                  <a:pt x="36801" y="92393"/>
                  <a:pt x="35430" y="93821"/>
                  <a:pt x="32688" y="93821"/>
                </a:cubicBezTo>
                <a:cubicBezTo>
                  <a:pt x="31317" y="93821"/>
                  <a:pt x="31317" y="93821"/>
                  <a:pt x="29946" y="93821"/>
                </a:cubicBezTo>
                <a:cubicBezTo>
                  <a:pt x="29946" y="93821"/>
                  <a:pt x="28575" y="92393"/>
                  <a:pt x="28575" y="90964"/>
                </a:cubicBezTo>
                <a:cubicBezTo>
                  <a:pt x="28575" y="90964"/>
                  <a:pt x="28575" y="90964"/>
                  <a:pt x="28575" y="83820"/>
                </a:cubicBezTo>
                <a:cubicBezTo>
                  <a:pt x="28575" y="83820"/>
                  <a:pt x="29946" y="82391"/>
                  <a:pt x="29946" y="82391"/>
                </a:cubicBezTo>
                <a:cubicBezTo>
                  <a:pt x="31317" y="80962"/>
                  <a:pt x="32688" y="80962"/>
                  <a:pt x="32688" y="82391"/>
                </a:cubicBezTo>
                <a:cubicBezTo>
                  <a:pt x="32688" y="82391"/>
                  <a:pt x="32688" y="82391"/>
                  <a:pt x="38172" y="83820"/>
                </a:cubicBezTo>
                <a:cubicBezTo>
                  <a:pt x="39543" y="82391"/>
                  <a:pt x="42285" y="80962"/>
                  <a:pt x="43656" y="80962"/>
                </a:cubicBezTo>
                <a:close/>
                <a:moveTo>
                  <a:pt x="288925" y="34925"/>
                </a:moveTo>
                <a:cubicBezTo>
                  <a:pt x="301200" y="34925"/>
                  <a:pt x="311150" y="44875"/>
                  <a:pt x="311150" y="57150"/>
                </a:cubicBezTo>
                <a:cubicBezTo>
                  <a:pt x="311150" y="69425"/>
                  <a:pt x="301200" y="79375"/>
                  <a:pt x="288925" y="79375"/>
                </a:cubicBezTo>
                <a:cubicBezTo>
                  <a:pt x="276650" y="79375"/>
                  <a:pt x="266700" y="69425"/>
                  <a:pt x="266700" y="57150"/>
                </a:cubicBezTo>
                <a:cubicBezTo>
                  <a:pt x="266700" y="44875"/>
                  <a:pt x="276650" y="34925"/>
                  <a:pt x="288925" y="34925"/>
                </a:cubicBezTo>
                <a:close/>
                <a:moveTo>
                  <a:pt x="44450" y="34925"/>
                </a:moveTo>
                <a:cubicBezTo>
                  <a:pt x="56725" y="34925"/>
                  <a:pt x="66675" y="44875"/>
                  <a:pt x="66675" y="57150"/>
                </a:cubicBezTo>
                <a:cubicBezTo>
                  <a:pt x="66675" y="69425"/>
                  <a:pt x="56725" y="79375"/>
                  <a:pt x="44450" y="79375"/>
                </a:cubicBezTo>
                <a:cubicBezTo>
                  <a:pt x="32175" y="79375"/>
                  <a:pt x="22225" y="69425"/>
                  <a:pt x="22225" y="57150"/>
                </a:cubicBezTo>
                <a:cubicBezTo>
                  <a:pt x="22225" y="44875"/>
                  <a:pt x="32175" y="34925"/>
                  <a:pt x="44450" y="34925"/>
                </a:cubicBezTo>
                <a:close/>
                <a:moveTo>
                  <a:pt x="177842" y="30162"/>
                </a:moveTo>
                <a:cubicBezTo>
                  <a:pt x="184317" y="35428"/>
                  <a:pt x="192088" y="45960"/>
                  <a:pt x="192088" y="72289"/>
                </a:cubicBezTo>
                <a:cubicBezTo>
                  <a:pt x="192088" y="74922"/>
                  <a:pt x="190793" y="77555"/>
                  <a:pt x="186908" y="77555"/>
                </a:cubicBezTo>
                <a:cubicBezTo>
                  <a:pt x="184317" y="77555"/>
                  <a:pt x="181727" y="74922"/>
                  <a:pt x="181727" y="72289"/>
                </a:cubicBezTo>
                <a:cubicBezTo>
                  <a:pt x="181727" y="64390"/>
                  <a:pt x="181727" y="59124"/>
                  <a:pt x="180432" y="53859"/>
                </a:cubicBezTo>
                <a:cubicBezTo>
                  <a:pt x="180432" y="53859"/>
                  <a:pt x="180432" y="53859"/>
                  <a:pt x="180432" y="70973"/>
                </a:cubicBezTo>
                <a:cubicBezTo>
                  <a:pt x="180432" y="73606"/>
                  <a:pt x="179137" y="74922"/>
                  <a:pt x="179137" y="77555"/>
                </a:cubicBezTo>
                <a:cubicBezTo>
                  <a:pt x="179137" y="77555"/>
                  <a:pt x="179137" y="77555"/>
                  <a:pt x="179137" y="82821"/>
                </a:cubicBezTo>
                <a:cubicBezTo>
                  <a:pt x="171367" y="82821"/>
                  <a:pt x="164891" y="82821"/>
                  <a:pt x="157121" y="84137"/>
                </a:cubicBezTo>
                <a:cubicBezTo>
                  <a:pt x="157121" y="84137"/>
                  <a:pt x="157121" y="84137"/>
                  <a:pt x="157121" y="78871"/>
                </a:cubicBezTo>
                <a:cubicBezTo>
                  <a:pt x="155826" y="76238"/>
                  <a:pt x="155826" y="73606"/>
                  <a:pt x="155826" y="72289"/>
                </a:cubicBezTo>
                <a:cubicBezTo>
                  <a:pt x="155826" y="72289"/>
                  <a:pt x="155826" y="72289"/>
                  <a:pt x="155826" y="55175"/>
                </a:cubicBezTo>
                <a:cubicBezTo>
                  <a:pt x="153236" y="59124"/>
                  <a:pt x="153236" y="65707"/>
                  <a:pt x="153236" y="73606"/>
                </a:cubicBezTo>
                <a:cubicBezTo>
                  <a:pt x="153236" y="76238"/>
                  <a:pt x="150645" y="78871"/>
                  <a:pt x="148055" y="78871"/>
                </a:cubicBezTo>
                <a:cubicBezTo>
                  <a:pt x="145465" y="78871"/>
                  <a:pt x="142875" y="76238"/>
                  <a:pt x="142875" y="73606"/>
                </a:cubicBezTo>
                <a:cubicBezTo>
                  <a:pt x="142875" y="47276"/>
                  <a:pt x="151940" y="35428"/>
                  <a:pt x="157121" y="31479"/>
                </a:cubicBezTo>
                <a:cubicBezTo>
                  <a:pt x="157121" y="31479"/>
                  <a:pt x="157121" y="31479"/>
                  <a:pt x="167481" y="45960"/>
                </a:cubicBezTo>
                <a:cubicBezTo>
                  <a:pt x="167481" y="45960"/>
                  <a:pt x="167481" y="45960"/>
                  <a:pt x="168777" y="43985"/>
                </a:cubicBezTo>
                <a:lnTo>
                  <a:pt x="175759" y="33338"/>
                </a:lnTo>
                <a:lnTo>
                  <a:pt x="176458" y="33338"/>
                </a:lnTo>
                <a:cubicBezTo>
                  <a:pt x="177801" y="33338"/>
                  <a:pt x="177801" y="31751"/>
                  <a:pt x="177801" y="31751"/>
                </a:cubicBezTo>
                <a:lnTo>
                  <a:pt x="177801" y="30225"/>
                </a:lnTo>
                <a:close/>
                <a:moveTo>
                  <a:pt x="208481" y="25427"/>
                </a:moveTo>
                <a:cubicBezTo>
                  <a:pt x="211073" y="25104"/>
                  <a:pt x="213989" y="25751"/>
                  <a:pt x="216581" y="27689"/>
                </a:cubicBezTo>
                <a:cubicBezTo>
                  <a:pt x="216581" y="27689"/>
                  <a:pt x="216581" y="27689"/>
                  <a:pt x="256754" y="61285"/>
                </a:cubicBezTo>
                <a:cubicBezTo>
                  <a:pt x="260642" y="65161"/>
                  <a:pt x="261938" y="71622"/>
                  <a:pt x="258050" y="75499"/>
                </a:cubicBezTo>
                <a:cubicBezTo>
                  <a:pt x="256754" y="78083"/>
                  <a:pt x="252867" y="79375"/>
                  <a:pt x="250275" y="79375"/>
                </a:cubicBezTo>
                <a:cubicBezTo>
                  <a:pt x="247683" y="79375"/>
                  <a:pt x="246387" y="78083"/>
                  <a:pt x="243795" y="76791"/>
                </a:cubicBezTo>
                <a:cubicBezTo>
                  <a:pt x="243795" y="76791"/>
                  <a:pt x="243795" y="76791"/>
                  <a:pt x="203622" y="43195"/>
                </a:cubicBezTo>
                <a:cubicBezTo>
                  <a:pt x="198438" y="39318"/>
                  <a:pt x="198438" y="32857"/>
                  <a:pt x="202326" y="28981"/>
                </a:cubicBezTo>
                <a:cubicBezTo>
                  <a:pt x="203622" y="27043"/>
                  <a:pt x="205890" y="25750"/>
                  <a:pt x="208481" y="25427"/>
                </a:cubicBezTo>
                <a:close/>
                <a:moveTo>
                  <a:pt x="127584" y="25427"/>
                </a:moveTo>
                <a:cubicBezTo>
                  <a:pt x="130013" y="25750"/>
                  <a:pt x="132281" y="27043"/>
                  <a:pt x="134225" y="28981"/>
                </a:cubicBezTo>
                <a:cubicBezTo>
                  <a:pt x="138113" y="32857"/>
                  <a:pt x="136817" y="39318"/>
                  <a:pt x="132929" y="43195"/>
                </a:cubicBezTo>
                <a:cubicBezTo>
                  <a:pt x="132929" y="43195"/>
                  <a:pt x="132929" y="43195"/>
                  <a:pt x="92756" y="76791"/>
                </a:cubicBezTo>
                <a:cubicBezTo>
                  <a:pt x="90164" y="78083"/>
                  <a:pt x="87572" y="79375"/>
                  <a:pt x="86276" y="79375"/>
                </a:cubicBezTo>
                <a:cubicBezTo>
                  <a:pt x="82388" y="79375"/>
                  <a:pt x="79797" y="78083"/>
                  <a:pt x="78501" y="75499"/>
                </a:cubicBezTo>
                <a:cubicBezTo>
                  <a:pt x="74613" y="71622"/>
                  <a:pt x="75909" y="65161"/>
                  <a:pt x="79797" y="61285"/>
                </a:cubicBezTo>
                <a:cubicBezTo>
                  <a:pt x="79797" y="61285"/>
                  <a:pt x="79797" y="61285"/>
                  <a:pt x="119970" y="27689"/>
                </a:cubicBezTo>
                <a:cubicBezTo>
                  <a:pt x="122562" y="25751"/>
                  <a:pt x="125154" y="25104"/>
                  <a:pt x="127584" y="25427"/>
                </a:cubicBezTo>
                <a:close/>
                <a:moveTo>
                  <a:pt x="161681" y="25400"/>
                </a:moveTo>
                <a:cubicBezTo>
                  <a:pt x="161681" y="25400"/>
                  <a:pt x="161681" y="25400"/>
                  <a:pt x="163025" y="25400"/>
                </a:cubicBezTo>
                <a:cubicBezTo>
                  <a:pt x="163025" y="25400"/>
                  <a:pt x="163025" y="25400"/>
                  <a:pt x="165711" y="26988"/>
                </a:cubicBezTo>
                <a:cubicBezTo>
                  <a:pt x="165711" y="25400"/>
                  <a:pt x="167054" y="25400"/>
                  <a:pt x="168398" y="25400"/>
                </a:cubicBezTo>
                <a:cubicBezTo>
                  <a:pt x="169741" y="25400"/>
                  <a:pt x="171084" y="25400"/>
                  <a:pt x="172428" y="26988"/>
                </a:cubicBezTo>
                <a:cubicBezTo>
                  <a:pt x="172428" y="26988"/>
                  <a:pt x="172428" y="26988"/>
                  <a:pt x="175114" y="25400"/>
                </a:cubicBezTo>
                <a:cubicBezTo>
                  <a:pt x="175114" y="25400"/>
                  <a:pt x="176458" y="25400"/>
                  <a:pt x="176458" y="25400"/>
                </a:cubicBezTo>
                <a:cubicBezTo>
                  <a:pt x="176458" y="25400"/>
                  <a:pt x="177801" y="26988"/>
                  <a:pt x="177801" y="26988"/>
                </a:cubicBezTo>
                <a:lnTo>
                  <a:pt x="177801" y="30225"/>
                </a:lnTo>
                <a:lnTo>
                  <a:pt x="175759" y="33338"/>
                </a:lnTo>
                <a:lnTo>
                  <a:pt x="175114" y="33338"/>
                </a:lnTo>
                <a:cubicBezTo>
                  <a:pt x="173771" y="33338"/>
                  <a:pt x="172428" y="33338"/>
                  <a:pt x="171084" y="31751"/>
                </a:cubicBezTo>
                <a:cubicBezTo>
                  <a:pt x="171084" y="33338"/>
                  <a:pt x="169741" y="33338"/>
                  <a:pt x="168398" y="33338"/>
                </a:cubicBezTo>
                <a:cubicBezTo>
                  <a:pt x="168398" y="33338"/>
                  <a:pt x="167054" y="33338"/>
                  <a:pt x="165711" y="31751"/>
                </a:cubicBezTo>
                <a:cubicBezTo>
                  <a:pt x="165711" y="31751"/>
                  <a:pt x="163025" y="33338"/>
                  <a:pt x="163025" y="33338"/>
                </a:cubicBezTo>
                <a:cubicBezTo>
                  <a:pt x="161681" y="33338"/>
                  <a:pt x="161681" y="33338"/>
                  <a:pt x="161681" y="33338"/>
                </a:cubicBezTo>
                <a:cubicBezTo>
                  <a:pt x="160338" y="33338"/>
                  <a:pt x="160338" y="31751"/>
                  <a:pt x="160338" y="31751"/>
                </a:cubicBezTo>
                <a:cubicBezTo>
                  <a:pt x="160338" y="31751"/>
                  <a:pt x="160338" y="31751"/>
                  <a:pt x="160338" y="26988"/>
                </a:cubicBezTo>
                <a:cubicBezTo>
                  <a:pt x="160338" y="26988"/>
                  <a:pt x="160338" y="25400"/>
                  <a:pt x="161681" y="25400"/>
                </a:cubicBezTo>
                <a:close/>
                <a:moveTo>
                  <a:pt x="167482" y="0"/>
                </a:moveTo>
                <a:cubicBezTo>
                  <a:pt x="174935" y="0"/>
                  <a:pt x="180976" y="5686"/>
                  <a:pt x="180976" y="12700"/>
                </a:cubicBezTo>
                <a:cubicBezTo>
                  <a:pt x="180976" y="19714"/>
                  <a:pt x="174935" y="25400"/>
                  <a:pt x="167482" y="25400"/>
                </a:cubicBezTo>
                <a:cubicBezTo>
                  <a:pt x="160029" y="25400"/>
                  <a:pt x="153988" y="19714"/>
                  <a:pt x="153988" y="12700"/>
                </a:cubicBezTo>
                <a:cubicBezTo>
                  <a:pt x="153988" y="5686"/>
                  <a:pt x="160029" y="0"/>
                  <a:pt x="16748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 name="矩形 4"/>
          <p:cNvSpPr/>
          <p:nvPr/>
        </p:nvSpPr>
        <p:spPr>
          <a:xfrm>
            <a:off x="654946" y="438247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矩形 57"/>
          <p:cNvSpPr/>
          <p:nvPr/>
        </p:nvSpPr>
        <p:spPr>
          <a:xfrm>
            <a:off x="7912089" y="4357937"/>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矩形 58"/>
          <p:cNvSpPr/>
          <p:nvPr/>
        </p:nvSpPr>
        <p:spPr>
          <a:xfrm>
            <a:off x="654946" y="1244470"/>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矩形 80"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565394" y="5019818"/>
            <a:ext cx="3886329" cy="74738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完善</a:t>
            </a:r>
            <a:r>
              <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C2M</a:t>
            </a: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能力，打造物种</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marL="0" marR="0" lvl="0" indent="0" algn="r" defTabSz="914400" rtl="0" eaLnBrk="1" fontAlgn="auto" latinLnBrk="0" hangingPunct="1">
              <a:lnSpc>
                <a:spcPct val="120000"/>
              </a:lnSpc>
              <a:spcBef>
                <a:spcPts val="0"/>
              </a:spcBef>
              <a:spcAft>
                <a:spcPts val="0"/>
              </a:spcAft>
              <a:buClrTx/>
              <a:buSzTx/>
              <a:buFontTx/>
              <a:buNone/>
              <a:defRPr/>
            </a:pPr>
            <a:r>
              <a:rPr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链接物种，构建生态，乘数增长</a:t>
            </a:r>
            <a:endPar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通过全面数智化提升产业能力，打通生态</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6" name="圆角矩形 5"/>
          <p:cNvSpPr/>
          <p:nvPr/>
        </p:nvSpPr>
        <p:spPr>
          <a:xfrm>
            <a:off x="7652993" y="1202880"/>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 name="矩形 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7844204" y="1936980"/>
            <a:ext cx="1509980" cy="74738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产品创新引领</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数智化创新引领</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管理创新引领</a:t>
            </a:r>
            <a:endParaRPr kumimoji="0" lang="en-US" altLang="zh-CN" sz="12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8" name="TextBox 1"/>
          <p:cNvSpPr txBox="1"/>
          <p:nvPr/>
        </p:nvSpPr>
        <p:spPr>
          <a:xfrm>
            <a:off x="7844203" y="1452762"/>
            <a:ext cx="1504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创新驱动</a:t>
            </a:r>
            <a:endParaRPr kumimoji="0" lang="zh-CN" altLang="en-US" sz="2400" b="1"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
        <p:nvSpPr>
          <p:cNvPr id="9" name="矩形 8"/>
          <p:cNvSpPr/>
          <p:nvPr/>
        </p:nvSpPr>
        <p:spPr>
          <a:xfrm>
            <a:off x="7912089" y="119978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51"/>
          <p:cNvSpPr txBox="1"/>
          <p:nvPr/>
        </p:nvSpPr>
        <p:spPr>
          <a:xfrm>
            <a:off x="3151698" y="4650697"/>
            <a:ext cx="159657" cy="230830"/>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altLang="zh-CN" sz="900" dirty="0">
                <a:solidFill>
                  <a:schemeClr val="tx1">
                    <a:lumMod val="65000"/>
                    <a:lumOff val="35000"/>
                  </a:schemeClr>
                </a:solidFill>
                <a:latin typeface="HYQIHEIX1-55W BOOK" panose="020F0502020204030204" pitchFamily="18" charset="-122"/>
                <a:ea typeface="HYQIHEIX1-55W BOOK" panose="020F0502020204030204" pitchFamily="18" charset="-122"/>
                <a:cs typeface="Arial" panose="020B0604020202020204" pitchFamily="34" charset="0"/>
              </a:rPr>
              <a:t>1</a:t>
            </a:r>
            <a:endParaRPr lang="zh-CN" altLang="en-US" sz="900" dirty="0">
              <a:solidFill>
                <a:schemeClr val="tx1">
                  <a:lumMod val="65000"/>
                  <a:lumOff val="35000"/>
                </a:schemeClr>
              </a:solidFill>
              <a:latin typeface="HYQIHEIX1-55W BOOK" panose="020F0502020204030204" pitchFamily="18" charset="-122"/>
              <a:ea typeface="HYQIHEIX1-55W BOOK" panose="020F0502020204030204" pitchFamily="18" charset="-122"/>
              <a:cs typeface="Arial" panose="020B0604020202020204" pitchFamily="34" charset="0"/>
            </a:endParaRPr>
          </a:p>
        </p:txBody>
      </p:sp>
      <p:sp>
        <p:nvSpPr>
          <p:cNvPr id="11" name="文本框 6"/>
          <p:cNvSpPr txBox="1"/>
          <p:nvPr/>
        </p:nvSpPr>
        <p:spPr>
          <a:xfrm>
            <a:off x="150939" y="6596579"/>
            <a:ext cx="4300553"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1</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 </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FC2M</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F</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”既代表</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Fosun</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复星，也代表</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Family</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家庭，</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C2M</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指</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Client</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 </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to</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 </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Maker</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（客户到智造端）</a:t>
            </a:r>
            <a:endPar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endParaRPr>
          </a:p>
        </p:txBody>
      </p:sp>
      <p:pic>
        <p:nvPicPr>
          <p:cNvPr id="13" name="图片 12" descr="/Users/jerrymiao/Desktop/复星Jerry/LOGO系列 杂/复星logo1-01.png复星logo1-01"/>
          <p:cNvPicPr>
            <a:picLocks noChangeAspect="1"/>
          </p:cNvPicPr>
          <p:nvPr/>
        </p:nvPicPr>
        <p:blipFill>
          <a:blip r:embed="rId5"/>
          <a:srcRect/>
          <a:stretch>
            <a:fillRect/>
          </a:stretch>
        </p:blipFill>
        <p:spPr>
          <a:xfrm>
            <a:off x="10302558" y="255905"/>
            <a:ext cx="1664335" cy="475615"/>
          </a:xfrm>
          <a:prstGeom prst="rect">
            <a:avLst/>
          </a:prstGeom>
        </p:spPr>
      </p:pic>
      <p:sp>
        <p:nvSpPr>
          <p:cNvPr id="41" name="Title 1"/>
          <p:cNvSpPr txBox="1"/>
          <p:nvPr/>
        </p:nvSpPr>
        <p:spPr>
          <a:xfrm>
            <a:off x="533924" y="218003"/>
            <a:ext cx="7978066" cy="48974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zh-CN" altLang="en-US" b="0" spc="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聚焦发展 稳健升级：四大核心能力助力企业成长</a:t>
            </a:r>
            <a:endParaRPr lang="zh-CN" altLang="en-US" b="0" spc="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3" name="矩形 42"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1467341" y="1972254"/>
            <a:ext cx="3003836" cy="968983"/>
          </a:xfrm>
          <a:prstGeom prst="rect">
            <a:avLst/>
          </a:prstGeom>
        </p:spPr>
        <p:txBody>
          <a:bodyPr wrap="square">
            <a:spAutoFit/>
          </a:bodyPr>
          <a:lstStyle/>
          <a:p>
            <a:pPr lvl="0" algn="r">
              <a:lnSpc>
                <a:spcPct val="120000"/>
              </a:lnSpc>
              <a:defRPr/>
            </a:pPr>
            <a:r>
              <a:rPr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全球组织</a:t>
            </a:r>
            <a:r>
              <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a:t>
            </a:r>
            <a:r>
              <a:rPr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本地运营模式成熟</a:t>
            </a:r>
            <a:endPar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lvl="0" algn="r">
              <a:lnSpc>
                <a:spcPct val="120000"/>
              </a:lnSpc>
              <a:defRPr/>
            </a:pPr>
            <a:r>
              <a:rPr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核心产业全球深耕</a:t>
            </a:r>
            <a:endPar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lvl="0" algn="r">
              <a:lnSpc>
                <a:spcPct val="120000"/>
              </a:lnSpc>
              <a:defRPr/>
            </a:pPr>
            <a:r>
              <a:rPr lang="zh-CN" altLang="en-US"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rPr>
              <a:t>全球资源服务全球客户</a:t>
            </a:r>
            <a:endParaRPr lang="en-US" altLang="zh-CN" sz="1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a:p>
            <a:pPr lvl="0" algn="r">
              <a:lnSpc>
                <a:spcPct val="120000"/>
              </a:lnSpc>
              <a:defRPr/>
            </a:pPr>
            <a:endParaRPr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Users/jerrymiao/Desktop/复星Jerry/产业图片合集/海外/28 Liberty 2023/Dine Around Downtown/IMG_9900.jpgIMG_9900"/>
          <p:cNvPicPr>
            <a:picLocks noChangeAspect="1"/>
          </p:cNvPicPr>
          <p:nvPr/>
        </p:nvPicPr>
        <p:blipFill>
          <a:blip r:embed="rId1"/>
          <a:srcRect/>
          <a:stretch>
            <a:fillRect/>
          </a:stretch>
        </p:blipFill>
        <p:spPr>
          <a:xfrm>
            <a:off x="-3175" y="-8255"/>
            <a:ext cx="12200255" cy="6865620"/>
          </a:xfrm>
          <a:prstGeom prst="rect">
            <a:avLst/>
          </a:prstGeom>
        </p:spPr>
      </p:pic>
      <p:sp>
        <p:nvSpPr>
          <p:cNvPr id="10" name="矩形 9"/>
          <p:cNvSpPr/>
          <p:nvPr/>
        </p:nvSpPr>
        <p:spPr>
          <a:xfrm>
            <a:off x="0" y="-8255"/>
            <a:ext cx="12197079" cy="686625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7" name="组合 16"/>
          <p:cNvGrpSpPr/>
          <p:nvPr/>
        </p:nvGrpSpPr>
        <p:grpSpPr>
          <a:xfrm>
            <a:off x="656010" y="834770"/>
            <a:ext cx="10788384" cy="5811468"/>
            <a:chOff x="602566" y="1098775"/>
            <a:chExt cx="10986868" cy="4817380"/>
          </a:xfrm>
        </p:grpSpPr>
        <p:sp>
          <p:nvSpPr>
            <p:cNvPr id="70" name="矩形 1"/>
            <p:cNvSpPr/>
            <p:nvPr/>
          </p:nvSpPr>
          <p:spPr>
            <a:xfrm>
              <a:off x="615244" y="1099828"/>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64000"/>
                  </a:schemeClr>
                </a:gs>
                <a:gs pos="100000">
                  <a:srgbClr val="C4AD8F">
                    <a:alpha val="80000"/>
                  </a:srgbClr>
                </a:gs>
                <a:gs pos="50000">
                  <a:schemeClr val="accent1">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1" name="椭圆 70"/>
            <p:cNvSpPr/>
            <p:nvPr/>
          </p:nvSpPr>
          <p:spPr>
            <a:xfrm rot="10800000">
              <a:off x="602566" y="1098775"/>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2" name="椭圆 71"/>
            <p:cNvSpPr/>
            <p:nvPr/>
          </p:nvSpPr>
          <p:spPr>
            <a:xfrm>
              <a:off x="602566" y="5064394"/>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pic>
        <p:nvPicPr>
          <p:cNvPr id="3"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210889"/>
            <a:ext cx="9982283" cy="4887748"/>
          </a:xfrm>
          <a:prstGeom prst="rect">
            <a:avLst/>
          </a:prstGeom>
        </p:spPr>
      </p:pic>
      <p:sp>
        <p:nvSpPr>
          <p:cNvPr id="48" name="object 58"/>
          <p:cNvSpPr txBox="1"/>
          <p:nvPr/>
        </p:nvSpPr>
        <p:spPr>
          <a:xfrm>
            <a:off x="1752567" y="2746118"/>
            <a:ext cx="864057" cy="112755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美国</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28 Liberty</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anose="00020600040101010101" pitchFamily="18" charset="-122"/>
                <a:cs typeface="Arial" panose="020B0604020202020204" pitchFamily="34" charset="0"/>
              </a:rPr>
              <a:t>Fourtrees</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anose="00020600040101010101" pitchFamily="18" charset="-122"/>
                <a:cs typeface="Arial" panose="020B0604020202020204" pitchFamily="34" charset="0"/>
              </a:rPr>
              <a:t>Everest</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err="1">
                <a:latin typeface="Politica" panose="02000503000000000000" pitchFamily="2" charset="0"/>
                <a:ea typeface="HYQIHEIX1-45W EXTRALIGHT" panose="00020600040101010101" pitchFamily="18" charset="-122"/>
                <a:cs typeface="Arial" panose="020B0604020202020204" pitchFamily="34" charset="0"/>
              </a:rPr>
              <a:t>St.John</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WEI</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49" name="object 59"/>
          <p:cNvSpPr txBox="1"/>
          <p:nvPr/>
        </p:nvSpPr>
        <p:spPr>
          <a:xfrm>
            <a:off x="1772526" y="1130371"/>
            <a:ext cx="976719" cy="131991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法国</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Club Med</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LANVIN</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TRIDEM</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PAREF</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DJULA</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St Hubert</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0" name="object 69"/>
          <p:cNvSpPr txBox="1"/>
          <p:nvPr/>
        </p:nvSpPr>
        <p:spPr>
          <a:xfrm>
            <a:off x="3143061" y="5257453"/>
            <a:ext cx="853365"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巴西</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Rio Bravo </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Guide</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1" name="object 70"/>
          <p:cNvSpPr txBox="1"/>
          <p:nvPr/>
        </p:nvSpPr>
        <p:spPr>
          <a:xfrm>
            <a:off x="1750569" y="4442802"/>
            <a:ext cx="829683"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秘鲁</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La </a:t>
            </a:r>
            <a:r>
              <a:rPr dirty="0" err="1">
                <a:latin typeface="Politica" panose="02000503000000000000" pitchFamily="2" charset="0"/>
                <a:ea typeface="HYQIHEIX1-45W EXTRALIGHT" panose="00020600040101010101" pitchFamily="18" charset="-122"/>
                <a:cs typeface="Arial" panose="020B0604020202020204" pitchFamily="34" charset="0"/>
              </a:rPr>
              <a:t>Positiva</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2" name="object 73"/>
          <p:cNvSpPr txBox="1"/>
          <p:nvPr/>
        </p:nvSpPr>
        <p:spPr>
          <a:xfrm>
            <a:off x="3135175" y="1130371"/>
            <a:ext cx="1291541" cy="703847"/>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英国</a:t>
            </a:r>
            <a:endParaRPr dirty="0">
              <a:latin typeface="Politica" panose="02000503000000000000" pitchFamily="2" charset="0"/>
              <a:ea typeface="HYQIHEIX1-45W EXTRALIGHT" panose="00020600040101010101" pitchFamily="18" charset="-122"/>
              <a:cs typeface="Arial" panose="020B0604020202020204" pitchFamily="34" charset="0"/>
            </a:endParaRPr>
          </a:p>
          <a:p>
            <a:pPr indent="12700">
              <a:lnSpc>
                <a:spcPts val="1400"/>
              </a:lnSpc>
              <a:defRPr sz="1000" spc="9">
                <a:solidFill>
                  <a:srgbClr val="5C5D5D"/>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狼队</a:t>
            </a:r>
            <a:endParaRPr dirty="0">
              <a:latin typeface="Politica" panose="02000503000000000000" pitchFamily="2" charset="0"/>
              <a:ea typeface="HYQIHEIX1-45W EXTRALIGHT" panose="00020600040101010101" pitchFamily="18" charset="-122"/>
              <a:cs typeface="Arial" panose="020B0604020202020204" pitchFamily="34" charset="0"/>
            </a:endParaRPr>
          </a:p>
          <a:p>
            <a:pPr indent="12700">
              <a:lnSpc>
                <a:spcPts val="1400"/>
              </a:lnSpc>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Resolution Property</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indent="12700">
              <a:lnSpc>
                <a:spcPts val="1400"/>
              </a:lnSpc>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Silver</a:t>
            </a:r>
            <a:r>
              <a:rPr lang="en-US" altLang="zh-CN" spc="25" dirty="0">
                <a:latin typeface="Politica" panose="02000503000000000000" pitchFamily="2" charset="0"/>
                <a:ea typeface="HYQIHEIX1-45W EXTRALIGHT" panose="00020600040101010101" pitchFamily="18" charset="-122"/>
                <a:cs typeface="Arial" panose="020B0604020202020204" pitchFamily="34" charset="0"/>
              </a:rPr>
              <a:t> </a:t>
            </a:r>
            <a:r>
              <a:rPr lang="en-US" altLang="zh-CN" dirty="0">
                <a:latin typeface="Politica" panose="02000503000000000000" pitchFamily="2" charset="0"/>
                <a:ea typeface="HYQIHEIX1-45W EXTRALIGHT" panose="00020600040101010101" pitchFamily="18" charset="-122"/>
                <a:cs typeface="Arial" panose="020B0604020202020204" pitchFamily="34" charset="0"/>
              </a:rPr>
              <a:t>Cross</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3" name="object 55"/>
          <p:cNvSpPr txBox="1"/>
          <p:nvPr/>
        </p:nvSpPr>
        <p:spPr>
          <a:xfrm>
            <a:off x="5986730" y="5257453"/>
            <a:ext cx="1270110" cy="935192"/>
          </a:xfrm>
          <a:prstGeom prst="rect">
            <a:avLst/>
          </a:prstGeom>
          <a:ln w="12700">
            <a:miter lim="400000"/>
          </a:ln>
        </p:spPr>
        <p:txBody>
          <a:bodyPr wrap="square" lIns="0" tIns="0" rIns="0" bIns="0">
            <a:spAutoFit/>
          </a:bodyPr>
          <a:lstStyle/>
          <a:p>
            <a:pPr indent="12700" algn="just">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葡萄牙</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Fidelidade</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BCP</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Luz </a:t>
            </a:r>
            <a:r>
              <a:rPr dirty="0" err="1">
                <a:latin typeface="Politica" panose="02000503000000000000" pitchFamily="2" charset="0"/>
                <a:ea typeface="HYQIHEIX1-45W EXTRALIGHT" panose="00020600040101010101" pitchFamily="18" charset="-122"/>
                <a:cs typeface="Arial" panose="020B0604020202020204" pitchFamily="34" charset="0"/>
              </a:rPr>
              <a:t>Saúde</a:t>
            </a:r>
            <a:r>
              <a:rPr dirty="0">
                <a:latin typeface="Politica" panose="02000503000000000000" pitchFamily="2" charset="0"/>
                <a:ea typeface="HYQIHEIX1-45W EXTRALIGHT" panose="00020600040101010101" pitchFamily="18" charset="-122"/>
                <a:cs typeface="Arial" panose="020B0604020202020204" pitchFamily="34" charset="0"/>
              </a:rPr>
              <a:t>  </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anose="00020600040101010101" pitchFamily="18" charset="-122"/>
                <a:cs typeface="Arial" panose="020B0604020202020204" pitchFamily="34" charset="0"/>
              </a:rPr>
              <a:t>Fosun</a:t>
            </a:r>
            <a:r>
              <a:rPr lang="en-US" dirty="0">
                <a:latin typeface="Politica" panose="02000503000000000000" pitchFamily="2" charset="0"/>
                <a:ea typeface="HYQIHEIX1-45W EXTRALIGHT" panose="00020600040101010101" pitchFamily="18" charset="-122"/>
                <a:cs typeface="Arial" panose="020B0604020202020204" pitchFamily="34" charset="0"/>
              </a:rPr>
              <a:t> Hive Iberia</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4" name="object 60"/>
          <p:cNvSpPr txBox="1"/>
          <p:nvPr/>
        </p:nvSpPr>
        <p:spPr>
          <a:xfrm>
            <a:off x="7335255" y="1130371"/>
            <a:ext cx="598600"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奥地利</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Wolford</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6" name="object 62"/>
          <p:cNvSpPr txBox="1"/>
          <p:nvPr/>
        </p:nvSpPr>
        <p:spPr>
          <a:xfrm>
            <a:off x="4630742" y="1130371"/>
            <a:ext cx="881048" cy="934679"/>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德国</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HAL</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FFT</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NAGA</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Tom Tailor </a:t>
            </a:r>
            <a:endParaRPr lang="en-US"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7" name="object 63"/>
          <p:cNvSpPr txBox="1"/>
          <p:nvPr/>
        </p:nvSpPr>
        <p:spPr>
          <a:xfrm>
            <a:off x="5887873" y="1130371"/>
            <a:ext cx="1270110"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以色列</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Sisram</a:t>
            </a:r>
            <a:r>
              <a:rPr dirty="0">
                <a:latin typeface="Politica" panose="02000503000000000000" pitchFamily="2" charset="0"/>
                <a:ea typeface="HYQIHEIX1-45W EXTRALIGHT" panose="00020600040101010101" pitchFamily="18" charset="-122"/>
                <a:cs typeface="Arial" panose="020B0604020202020204" pitchFamily="34" charset="0"/>
              </a:rPr>
              <a:t> Med</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AHAVA</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8" name="object 65"/>
          <p:cNvSpPr txBox="1"/>
          <p:nvPr/>
        </p:nvSpPr>
        <p:spPr>
          <a:xfrm>
            <a:off x="8372516" y="1130371"/>
            <a:ext cx="1289043" cy="935192"/>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日本</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IDERA</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Tomamu</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The Court</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anose="00020600040101010101" pitchFamily="18" charset="-122"/>
                <a:cs typeface="Arial" panose="020B0604020202020204" pitchFamily="34" charset="0"/>
              </a:rPr>
              <a:t>MIRAI</a:t>
            </a:r>
            <a:endParaRPr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59" name="object 67"/>
          <p:cNvSpPr txBox="1"/>
          <p:nvPr/>
        </p:nvSpPr>
        <p:spPr>
          <a:xfrm>
            <a:off x="8283849" y="5257453"/>
            <a:ext cx="903758" cy="363305"/>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澳大利亚</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思源黑体 CN Light" panose="020B0300000000000000" pitchFamily="34" charset="-128"/>
                <a:ea typeface="思源黑体 CN Light" panose="020B0300000000000000" pitchFamily="34" charset="-128"/>
                <a:cs typeface="Arial" panose="020B0604020202020204" pitchFamily="34" charset="0"/>
              </a:rPr>
              <a:t>洛克石油</a:t>
            </a:r>
            <a:endParaRPr dirty="0">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0" name="object 68"/>
          <p:cNvSpPr txBox="1"/>
          <p:nvPr/>
        </p:nvSpPr>
        <p:spPr>
          <a:xfrm>
            <a:off x="7335254" y="5257453"/>
            <a:ext cx="1161602" cy="357598"/>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印度</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Gland Pharma </a:t>
            </a:r>
            <a:endParaRPr lang="en-US"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61" name="object 64"/>
          <p:cNvSpPr txBox="1"/>
          <p:nvPr/>
        </p:nvSpPr>
        <p:spPr>
          <a:xfrm>
            <a:off x="9425383" y="1089522"/>
            <a:ext cx="2170431" cy="5557034"/>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中国</a:t>
            </a:r>
            <a:endParaRPr dirty="0">
              <a:latin typeface="Politica" panose="02000503000000000000" pitchFamily="2" charset="0"/>
              <a:ea typeface="HYQIHEIX1-45W EXTRALIGHT" panose="00020600040101010101"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复星医药</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复星凯特</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复宏汉霖</a:t>
            </a:r>
            <a:r>
              <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 </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国药控股</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复星杏脉</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复星健康</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佛山复星禅城医院</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豫园股份</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豫园商城</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老庙</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舍得酒业</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汉辰表业</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童涵春堂</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复星旅文</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三亚亚特兰蒂斯</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复朗集团</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复星保德信人寿</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鼎睿再保险</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复星创富</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复星锐正</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复星财富</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BFC</a:t>
            </a: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外滩金融中心</a:t>
            </a:r>
            <a:endPar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海南矿业</a:t>
            </a:r>
            <a:endParaRPr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翌耀科技</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捷威动力</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zh-CN" alt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复睿智行</a:t>
            </a:r>
            <a:endParaRPr lang="en-US" altLang="zh-CN"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a:p>
            <a:pPr marR="5080" indent="12700">
              <a:lnSpc>
                <a:spcPts val="1400"/>
              </a:lnSpc>
              <a:spcBef>
                <a:spcPts val="100"/>
              </a:spcBef>
              <a:defRPr sz="1000" spc="9">
                <a:solidFill>
                  <a:srgbClr val="5C5D5D"/>
                </a:solidFill>
              </a:defRPr>
            </a:pPr>
            <a:r>
              <a:rPr lang="en-US" sz="1000" spc="9" dirty="0" err="1">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rPr>
              <a:t>万盛股份</a:t>
            </a:r>
            <a:endParaRPr lang="en-US" sz="1000" spc="9" dirty="0">
              <a:solidFill>
                <a:srgbClr val="5C5D5D"/>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3" name="object 55"/>
          <p:cNvSpPr txBox="1"/>
          <p:nvPr/>
        </p:nvSpPr>
        <p:spPr>
          <a:xfrm>
            <a:off x="1750569" y="5257453"/>
            <a:ext cx="1508372" cy="704360"/>
          </a:xfrm>
          <a:prstGeom prst="rect">
            <a:avLst/>
          </a:prstGeom>
          <a:ln w="12700">
            <a:miter lim="400000"/>
          </a:ln>
        </p:spPr>
        <p:txBody>
          <a:bodyPr lIns="0" tIns="0" rIns="0" bIns="0">
            <a:spAutoFit/>
          </a:bodyPr>
          <a:lstStyle/>
          <a:p>
            <a:pPr indent="12700" algn="just">
              <a:lnSpc>
                <a:spcPts val="1400"/>
              </a:lnSpc>
              <a:defRPr sz="1100" spc="90">
                <a:solidFill>
                  <a:srgbClr val="92673C"/>
                </a:solidFill>
              </a:defRPr>
            </a:pPr>
            <a:r>
              <a:rPr dirty="0" err="1">
                <a:latin typeface="Politica" panose="02000503000000000000" pitchFamily="2" charset="0"/>
                <a:ea typeface="HYQIHEIX1-45W EXTRALIGHT" panose="00020600040101010101" pitchFamily="18" charset="-122"/>
                <a:cs typeface="Arial" panose="020B0604020202020204" pitchFamily="34" charset="0"/>
              </a:rPr>
              <a:t>意大利</a:t>
            </a:r>
            <a:endParaRPr dirty="0">
              <a:latin typeface="Politica" panose="02000503000000000000" pitchFamily="2" charset="0"/>
              <a:ea typeface="HYQIHEIX1-45W EXTRALIGHT" panose="00020600040101010101" pitchFamily="18" charset="-122"/>
              <a:cs typeface="Arial" panose="020B0604020202020204" pitchFamily="34" charset="0"/>
            </a:endParaRPr>
          </a:p>
          <a:p>
            <a:pPr indent="12700" algn="just">
              <a:lnSpc>
                <a:spcPts val="1400"/>
              </a:lnSpc>
              <a:defRPr sz="1000" spc="9">
                <a:solidFill>
                  <a:srgbClr val="5C5D5D"/>
                </a:solidFill>
              </a:defRPr>
            </a:pPr>
            <a:r>
              <a:rPr dirty="0">
                <a:latin typeface="Politica" panose="02000503000000000000" pitchFamily="2" charset="0"/>
                <a:ea typeface="HYQIHEIX1-45W EXTRALIGHT" panose="00020600040101010101" pitchFamily="18" charset="-122"/>
                <a:cs typeface="Arial" panose="020B0604020202020204" pitchFamily="34" charset="0"/>
              </a:rPr>
              <a:t>The </a:t>
            </a:r>
            <a:r>
              <a:rPr dirty="0" err="1">
                <a:latin typeface="Politica" panose="02000503000000000000" pitchFamily="2" charset="0"/>
                <a:ea typeface="HYQIHEIX1-45W EXTRALIGHT" panose="00020600040101010101" pitchFamily="18" charset="-122"/>
                <a:cs typeface="Arial" panose="020B0604020202020204" pitchFamily="34" charset="0"/>
              </a:rPr>
              <a:t>Medelan</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indent="12700" algn="just">
              <a:lnSpc>
                <a:spcPts val="1400"/>
              </a:lnSpc>
              <a:defRPr sz="1000" spc="9">
                <a:solidFill>
                  <a:srgbClr val="5C5D5D"/>
                </a:solidFill>
              </a:defRPr>
            </a:pPr>
            <a:r>
              <a:rPr lang="en-US" dirty="0">
                <a:latin typeface="Politica" panose="02000503000000000000" pitchFamily="2" charset="0"/>
                <a:ea typeface="HYQIHEIX1-45W EXTRALIGHT" panose="00020600040101010101" pitchFamily="18" charset="-122"/>
                <a:cs typeface="Arial" panose="020B0604020202020204" pitchFamily="34" charset="0"/>
              </a:rPr>
              <a:t>Sergio Rossi</a:t>
            </a:r>
            <a:endParaRPr lang="en-US" dirty="0">
              <a:latin typeface="Politica" panose="02000503000000000000" pitchFamily="2" charset="0"/>
              <a:ea typeface="HYQIHEIX1-45W EXTRALIGHT" panose="00020600040101010101" pitchFamily="18" charset="-122"/>
              <a:cs typeface="Arial" panose="020B0604020202020204" pitchFamily="34" charset="0"/>
            </a:endParaRPr>
          </a:p>
          <a:p>
            <a:pPr indent="12700" algn="just">
              <a:lnSpc>
                <a:spcPts val="1400"/>
              </a:lnSpc>
              <a:defRPr sz="1000" spc="9">
                <a:solidFill>
                  <a:srgbClr val="5C5D5D"/>
                </a:solidFill>
              </a:defRPr>
            </a:pPr>
            <a:r>
              <a:rPr lang="en-US" altLang="zh-CN" dirty="0">
                <a:latin typeface="Politica" panose="02000503000000000000" pitchFamily="2" charset="0"/>
                <a:ea typeface="HYQIHEIX1-45W EXTRALIGHT" panose="00020600040101010101" pitchFamily="18" charset="-122"/>
                <a:cs typeface="Arial" panose="020B0604020202020204" pitchFamily="34" charset="0"/>
              </a:rPr>
              <a:t>Caruso</a:t>
            </a:r>
            <a:endParaRPr lang="en-US" altLang="zh-CN" dirty="0">
              <a:latin typeface="Politica" panose="02000503000000000000" pitchFamily="2" charset="0"/>
              <a:ea typeface="HYQIHEIX1-45W EXTRALIGHT" panose="00020600040101010101" pitchFamily="18" charset="-122"/>
              <a:cs typeface="Arial" panose="020B0604020202020204" pitchFamily="34" charset="0"/>
            </a:endParaRPr>
          </a:p>
        </p:txBody>
      </p:sp>
      <p:sp>
        <p:nvSpPr>
          <p:cNvPr id="67" name="矩形 66"/>
          <p:cNvSpPr/>
          <p:nvPr/>
        </p:nvSpPr>
        <p:spPr>
          <a:xfrm>
            <a:off x="4010740" y="5241056"/>
            <a:ext cx="1785238" cy="437107"/>
          </a:xfrm>
          <a:prstGeom prst="rect">
            <a:avLst/>
          </a:prstGeom>
        </p:spPr>
        <p:txBody>
          <a:bodyPr wrap="square">
            <a:spAutoFit/>
          </a:bodyPr>
          <a:lstStyle/>
          <a:p>
            <a:pPr lvl="0" indent="12700" algn="just">
              <a:lnSpc>
                <a:spcPts val="1400"/>
              </a:lnSpc>
              <a:defRPr sz="1100" spc="90">
                <a:solidFill>
                  <a:srgbClr val="92673C"/>
                </a:solidFill>
              </a:defRPr>
            </a:pPr>
            <a:r>
              <a:rPr lang="zh-CN" altLang="en-US" sz="1100" spc="90" dirty="0">
                <a:solidFill>
                  <a:srgbClr val="92673C"/>
                </a:solidFill>
                <a:latin typeface="Politica" panose="02000503000000000000" pitchFamily="2" charset="0"/>
                <a:ea typeface="HYQIHEIX1-45W EXTRALIGHT" panose="00020600040101010101" pitchFamily="18" charset="-122"/>
                <a:cs typeface="Arial" panose="020B0604020202020204" pitchFamily="34" charset="0"/>
              </a:rPr>
              <a:t>新加坡</a:t>
            </a:r>
            <a:endParaRPr lang="en-US" altLang="zh-CN" sz="1100" spc="90" dirty="0">
              <a:solidFill>
                <a:srgbClr val="92673C"/>
              </a:solidFill>
              <a:latin typeface="Politica" panose="02000503000000000000" pitchFamily="2" charset="0"/>
              <a:ea typeface="HYQIHEIX1-45W EXTRALIGHT" panose="00020600040101010101" pitchFamily="18" charset="-122"/>
              <a:cs typeface="Arial" panose="020B0604020202020204" pitchFamily="34" charset="0"/>
            </a:endParaRPr>
          </a:p>
          <a:p>
            <a:pPr lvl="0" indent="12700" algn="just">
              <a:lnSpc>
                <a:spcPts val="1400"/>
              </a:lnSpc>
              <a:defRPr sz="1100" spc="90">
                <a:solidFill>
                  <a:srgbClr val="92673C"/>
                </a:solidFill>
              </a:defRPr>
            </a:pPr>
            <a:r>
              <a:rPr lang="en-US" altLang="zh-CN" sz="1000" spc="9" dirty="0" err="1">
                <a:solidFill>
                  <a:srgbClr val="5C5D5D"/>
                </a:solidFill>
                <a:latin typeface="Politica" panose="02000503000000000000" pitchFamily="2" charset="0"/>
                <a:ea typeface="HYQIHEIX1-45W EXTRALIGHT" panose="00020600040101010101" pitchFamily="18" charset="-122"/>
                <a:cs typeface="Arial" panose="020B0604020202020204" pitchFamily="34" charset="0"/>
              </a:rPr>
              <a:t>Fosun</a:t>
            </a:r>
            <a:r>
              <a:rPr lang="en-US" altLang="zh-CN" sz="1000" spc="9" dirty="0">
                <a:solidFill>
                  <a:srgbClr val="5C5D5D"/>
                </a:solidFill>
                <a:latin typeface="Politica" panose="02000503000000000000" pitchFamily="2" charset="0"/>
                <a:ea typeface="HYQIHEIX1-45W EXTRALIGHT" panose="00020600040101010101" pitchFamily="18" charset="-122"/>
                <a:cs typeface="Arial" panose="020B0604020202020204" pitchFamily="34" charset="0"/>
              </a:rPr>
              <a:t> Hive Capital Management</a:t>
            </a:r>
            <a:endParaRPr lang="en-US" altLang="zh-CN" sz="1000" spc="9" dirty="0">
              <a:solidFill>
                <a:srgbClr val="5C5D5D"/>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65" name="圆角矩形 64"/>
          <p:cNvSpPr/>
          <p:nvPr/>
        </p:nvSpPr>
        <p:spPr>
          <a:xfrm>
            <a:off x="3143061"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2" name="标题 1"/>
          <p:cNvSpPr txBox="1"/>
          <p:nvPr/>
        </p:nvSpPr>
        <p:spPr>
          <a:xfrm>
            <a:off x="3294481" y="3785404"/>
            <a:ext cx="1123473" cy="624145"/>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sz="1000" dirty="0" err="1">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在全球五大洲</a:t>
            </a:r>
            <a:r>
              <a:rPr lang="zh-CN" altLang="en-US"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近</a:t>
            </a:r>
            <a:r>
              <a:rPr lang="en-US" altLang="zh-CN"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35</a:t>
            </a:r>
            <a:r>
              <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个国家和地区拥有深度产业布局</a:t>
            </a:r>
            <a:endPar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5" name="全球化布局"/>
          <p:cNvSpPr txBox="1"/>
          <p:nvPr/>
        </p:nvSpPr>
        <p:spPr>
          <a:xfrm>
            <a:off x="3250640" y="3237505"/>
            <a:ext cx="1130935"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全球化布局</a:t>
            </a:r>
            <a:endParaRPr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7" name="图形 6"/>
          <p:cNvPicPr>
            <a:picLocks noChangeAspect="1"/>
          </p:cNvPicPr>
          <p:nvPr/>
        </p:nvPicPr>
        <p:blipFill>
          <a:blip r:embed="rId4" cstate="email">
            <a:extLst>
              <a:ext uri="{96DAC541-7B7A-43D3-8B79-37D633B846F1}">
                <asvg:svgBlip xmlns:asvg="http://schemas.microsoft.com/office/drawing/2016/SVG/main" r:embed="rId5"/>
              </a:ext>
            </a:extLst>
          </a:blip>
          <a:stretch>
            <a:fillRect/>
          </a:stretch>
        </p:blipFill>
        <p:spPr>
          <a:xfrm>
            <a:off x="3512613" y="2605774"/>
            <a:ext cx="567476" cy="567476"/>
          </a:xfrm>
          <a:prstGeom prst="rect">
            <a:avLst/>
          </a:prstGeom>
        </p:spPr>
      </p:pic>
      <p:sp>
        <p:nvSpPr>
          <p:cNvPr id="66" name="圆角矩形 65"/>
          <p:cNvSpPr/>
          <p:nvPr/>
        </p:nvSpPr>
        <p:spPr>
          <a:xfrm>
            <a:off x="4642677"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8" name="圆角矩形 67"/>
          <p:cNvSpPr/>
          <p:nvPr/>
        </p:nvSpPr>
        <p:spPr>
          <a:xfrm>
            <a:off x="6142293"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9" name="圆角矩形 68"/>
          <p:cNvSpPr/>
          <p:nvPr/>
        </p:nvSpPr>
        <p:spPr>
          <a:xfrm>
            <a:off x="7641909"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8" name="全球化人才"/>
          <p:cNvSpPr txBox="1"/>
          <p:nvPr/>
        </p:nvSpPr>
        <p:spPr>
          <a:xfrm>
            <a:off x="7779460" y="3197500"/>
            <a:ext cx="1123315"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dirty="0" err="1">
                <a:latin typeface="思源黑体 CN Normal" panose="020B0400000000000000" pitchFamily="34" charset="-128"/>
                <a:ea typeface="思源黑体 CN Normal" panose="020B0400000000000000" pitchFamily="34" charset="-128"/>
                <a:cs typeface="Arial" panose="020B0604020202020204" pitchFamily="34" charset="0"/>
              </a:rPr>
              <a:t>全球化人才</a:t>
            </a:r>
            <a:endParaRPr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9" name="标题 1"/>
          <p:cNvSpPr txBox="1"/>
          <p:nvPr/>
        </p:nvSpPr>
        <p:spPr>
          <a:xfrm>
            <a:off x="7768897" y="3785404"/>
            <a:ext cx="1058024" cy="624145"/>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1</a:t>
            </a:r>
            <a:r>
              <a:rPr lang="en-US" altLang="zh-CN"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5</a:t>
            </a:r>
            <a:r>
              <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0多位全球合伙人中有</a:t>
            </a:r>
            <a:r>
              <a:rPr lang="en-US" altLang="zh-CN"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2</a:t>
            </a:r>
            <a:r>
              <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0</a:t>
            </a:r>
            <a:r>
              <a:rPr lang="zh-CN" altLang="en-US"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余</a:t>
            </a:r>
            <a:r>
              <a:rPr sz="1000" dirty="0" err="1">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位海外</a:t>
            </a:r>
            <a:r>
              <a:rPr lang="zh-CN" altLang="en-US"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全球</a:t>
            </a:r>
            <a:r>
              <a:rPr sz="1000" dirty="0" err="1">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合伙人</a:t>
            </a:r>
            <a:endPar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2" name="全球化创新"/>
          <p:cNvSpPr txBox="1"/>
          <p:nvPr/>
        </p:nvSpPr>
        <p:spPr>
          <a:xfrm>
            <a:off x="6258635" y="3215915"/>
            <a:ext cx="1123315"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dirty="0" err="1">
                <a:latin typeface="思源黑体 CN Normal" panose="020B0400000000000000" pitchFamily="34" charset="-128"/>
                <a:ea typeface="思源黑体 CN Normal" panose="020B0400000000000000" pitchFamily="34" charset="-128"/>
                <a:cs typeface="Arial" panose="020B0604020202020204" pitchFamily="34" charset="0"/>
              </a:rPr>
              <a:t>全球化创新</a:t>
            </a:r>
            <a:endParaRPr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3" name="标题 1"/>
          <p:cNvSpPr txBox="1"/>
          <p:nvPr/>
        </p:nvSpPr>
        <p:spPr>
          <a:xfrm>
            <a:off x="6304227" y="3785404"/>
            <a:ext cx="982326" cy="624145"/>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zh-CN" altLang="en-US"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聚焦美非印欧，打造差异化的区域国际化能力</a:t>
            </a:r>
            <a:endPar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4" name="标题 1"/>
          <p:cNvSpPr txBox="1"/>
          <p:nvPr/>
        </p:nvSpPr>
        <p:spPr>
          <a:xfrm>
            <a:off x="4818741" y="3785404"/>
            <a:ext cx="1000271" cy="624145"/>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sz="1000" dirty="0" err="1">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公司超四成收入来自中国以外国家</a:t>
            </a:r>
            <a:r>
              <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a:t>
            </a:r>
            <a:r>
              <a:rPr sz="1000" dirty="0" err="1">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地区</a:t>
            </a:r>
            <a:endParaRPr sz="1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7" name="全球化业务"/>
          <p:cNvSpPr txBox="1"/>
          <p:nvPr/>
        </p:nvSpPr>
        <p:spPr>
          <a:xfrm>
            <a:off x="4769560" y="3238140"/>
            <a:ext cx="1113155"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dirty="0" err="1">
                <a:latin typeface="思源黑体 CN Normal" panose="020B0400000000000000" pitchFamily="34" charset="-128"/>
                <a:ea typeface="思源黑体 CN Normal" panose="020B0400000000000000" pitchFamily="34" charset="-128"/>
                <a:cs typeface="Arial" panose="020B0604020202020204" pitchFamily="34" charset="0"/>
              </a:rPr>
              <a:t>全球化业务</a:t>
            </a:r>
            <a:endParaRPr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 name="图形 4"/>
          <p:cNvPicPr>
            <a:picLocks noChangeAspect="1"/>
          </p:cNvPicPr>
          <p:nvPr/>
        </p:nvPicPr>
        <p:blipFill>
          <a:blip r:embed="rId6" cstate="email">
            <a:extLst>
              <a:ext uri="{96DAC541-7B7A-43D3-8B79-37D633B846F1}">
                <asvg:svgBlip xmlns:asvg="http://schemas.microsoft.com/office/drawing/2016/SVG/main" r:embed="rId7"/>
              </a:ext>
            </a:extLst>
          </a:blip>
          <a:stretch>
            <a:fillRect/>
          </a:stretch>
        </p:blipFill>
        <p:spPr>
          <a:xfrm>
            <a:off x="5031626" y="2612377"/>
            <a:ext cx="554270" cy="554270"/>
          </a:xfrm>
          <a:prstGeom prst="rect">
            <a:avLst/>
          </a:prstGeom>
        </p:spPr>
      </p:pic>
      <p:pic>
        <p:nvPicPr>
          <p:cNvPr id="9" name="图形 8"/>
          <p:cNvPicPr>
            <a:picLocks noChangeAspect="1"/>
          </p:cNvPicPr>
          <p:nvPr/>
        </p:nvPicPr>
        <p:blipFill>
          <a:blip r:embed="rId8" cstate="email">
            <a:extLst>
              <a:ext uri="{96DAC541-7B7A-43D3-8B79-37D633B846F1}">
                <asvg:svgBlip xmlns:asvg="http://schemas.microsoft.com/office/drawing/2016/SVG/main" r:embed="rId9"/>
              </a:ext>
            </a:extLst>
          </a:blip>
          <a:stretch>
            <a:fillRect/>
          </a:stretch>
        </p:blipFill>
        <p:spPr>
          <a:xfrm>
            <a:off x="6492182" y="2590232"/>
            <a:ext cx="598561" cy="598561"/>
          </a:xfrm>
          <a:prstGeom prst="rect">
            <a:avLst/>
          </a:prstGeom>
        </p:spPr>
      </p:pic>
      <p:grpSp>
        <p:nvGrpSpPr>
          <p:cNvPr id="13" name="组合 12"/>
          <p:cNvGrpSpPr/>
          <p:nvPr/>
        </p:nvGrpSpPr>
        <p:grpSpPr>
          <a:xfrm>
            <a:off x="8041407" y="2632643"/>
            <a:ext cx="513739" cy="513739"/>
            <a:chOff x="895605" y="4478465"/>
            <a:chExt cx="513739" cy="513739"/>
          </a:xfrm>
        </p:grpSpPr>
        <p:pic>
          <p:nvPicPr>
            <p:cNvPr id="11" name="图形 10"/>
            <p:cNvPicPr>
              <a:picLocks noChangeAspect="1"/>
            </p:cNvPicPr>
            <p:nvPr/>
          </p:nvPicPr>
          <p:blipFill>
            <a:blip r:embed="rId10" cstate="email">
              <a:extLst>
                <a:ext uri="{96DAC541-7B7A-43D3-8B79-37D633B846F1}">
                  <asvg:svgBlip xmlns:asvg="http://schemas.microsoft.com/office/drawing/2016/SVG/main" r:embed="rId11"/>
                </a:ext>
              </a:extLst>
            </a:blip>
            <a:stretch>
              <a:fillRect/>
            </a:stretch>
          </p:blipFill>
          <p:spPr>
            <a:xfrm>
              <a:off x="947005" y="4520963"/>
              <a:ext cx="392241" cy="392241"/>
            </a:xfrm>
            <a:prstGeom prst="rect">
              <a:avLst/>
            </a:prstGeom>
          </p:spPr>
        </p:pic>
        <p:sp>
          <p:nvSpPr>
            <p:cNvPr id="12" name="椭圆 11"/>
            <p:cNvSpPr/>
            <p:nvPr/>
          </p:nvSpPr>
          <p:spPr>
            <a:xfrm>
              <a:off x="895605" y="4478465"/>
              <a:ext cx="513739" cy="51373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3" name="组合 72"/>
          <p:cNvGrpSpPr/>
          <p:nvPr/>
        </p:nvGrpSpPr>
        <p:grpSpPr>
          <a:xfrm>
            <a:off x="2915965" y="3717631"/>
            <a:ext cx="6259363" cy="1560525"/>
            <a:chOff x="871521" y="2727916"/>
            <a:chExt cx="10646609" cy="4565797"/>
          </a:xfrm>
        </p:grpSpPr>
        <p:sp>
          <p:nvSpPr>
            <p:cNvPr id="76" name="椭圆 7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sp>
        <p:nvSpPr>
          <p:cNvPr id="15" name="矩形 14"/>
          <p:cNvSpPr/>
          <p:nvPr/>
        </p:nvSpPr>
        <p:spPr>
          <a:xfrm>
            <a:off x="-317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Title 1"/>
          <p:cNvSpPr txBox="1"/>
          <p:nvPr/>
        </p:nvSpPr>
        <p:spPr>
          <a:xfrm>
            <a:off x="654946" y="203077"/>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深度全球运营</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6" name="图片 5" descr="/Users/jerrymiao/Desktop/复星Jerry/LOGO系列 杂/复星logo1-01.png复星logo1-01"/>
          <p:cNvPicPr>
            <a:picLocks noChangeAspect="1"/>
          </p:cNvPicPr>
          <p:nvPr/>
        </p:nvPicPr>
        <p:blipFill>
          <a:blip r:embed="rId12"/>
          <a:srcRect/>
          <a:stretch>
            <a:fillRect/>
          </a:stretch>
        </p:blipFill>
        <p:spPr>
          <a:xfrm>
            <a:off x="10302558" y="255905"/>
            <a:ext cx="1664335" cy="4756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Users/jerrymiao/Desktop/复星Jerry/产业图片合集/快乐/cm/KANC/KANC_LUXE_J118_019.jpgKANC_LUXE_J118_019"/>
          <p:cNvPicPr>
            <a:picLocks noChangeAspect="1"/>
          </p:cNvPicPr>
          <p:nvPr/>
        </p:nvPicPr>
        <p:blipFill>
          <a:blip r:embed="rId1"/>
          <a:srcRect/>
          <a:stretch>
            <a:fillRect/>
          </a:stretch>
        </p:blipFill>
        <p:spPr>
          <a:xfrm>
            <a:off x="0" y="0"/>
            <a:ext cx="12192635" cy="6860540"/>
          </a:xfrm>
          <a:prstGeom prst="rect">
            <a:avLst/>
          </a:prstGeom>
        </p:spPr>
      </p:pic>
      <p:sp>
        <p:nvSpPr>
          <p:cNvPr id="14" name="矩形 13"/>
          <p:cNvSpPr/>
          <p:nvPr/>
        </p:nvSpPr>
        <p:spPr>
          <a:xfrm>
            <a:off x="0" y="0"/>
            <a:ext cx="12193270" cy="685863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 name="矩形 1"/>
          <p:cNvSpPr/>
          <p:nvPr/>
        </p:nvSpPr>
        <p:spPr>
          <a:xfrm>
            <a:off x="654946" y="1345155"/>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71000"/>
                </a:schemeClr>
              </a:gs>
              <a:gs pos="100000">
                <a:srgbClr val="C4AD8F">
                  <a:alpha val="69000"/>
                </a:srgbClr>
              </a:gs>
              <a:gs pos="53000">
                <a:schemeClr val="accent1">
                  <a:lumMod val="20000"/>
                  <a:lumOff val="80000"/>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grpSp>
        <p:nvGrpSpPr>
          <p:cNvPr id="10" name="组合 9"/>
          <p:cNvGrpSpPr/>
          <p:nvPr/>
        </p:nvGrpSpPr>
        <p:grpSpPr>
          <a:xfrm>
            <a:off x="2080211" y="5066416"/>
            <a:ext cx="9081459" cy="509565"/>
            <a:chOff x="2979275" y="5066416"/>
            <a:chExt cx="7950544" cy="509565"/>
          </a:xfrm>
        </p:grpSpPr>
        <p:sp>
          <p:nvSpPr>
            <p:cNvPr id="55" name="燕尾形 54"/>
            <p:cNvSpPr/>
            <p:nvPr/>
          </p:nvSpPr>
          <p:spPr>
            <a:xfrm>
              <a:off x="4655487" y="5066416"/>
              <a:ext cx="2801463"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3" name="燕尾形 52"/>
            <p:cNvSpPr/>
            <p:nvPr/>
          </p:nvSpPr>
          <p:spPr>
            <a:xfrm>
              <a:off x="2979275" y="5066416"/>
              <a:ext cx="2702668"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4" name="燕尾形 53"/>
            <p:cNvSpPr/>
            <p:nvPr/>
          </p:nvSpPr>
          <p:spPr>
            <a:xfrm>
              <a:off x="5142780" y="5066416"/>
              <a:ext cx="4210627"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 name="燕尾形 2"/>
            <p:cNvSpPr/>
            <p:nvPr/>
          </p:nvSpPr>
          <p:spPr>
            <a:xfrm>
              <a:off x="8167478" y="5066416"/>
              <a:ext cx="2762341"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sp>
        <p:nvSpPr>
          <p:cNvPr id="11" name="燕尾形 10"/>
          <p:cNvSpPr/>
          <p:nvPr/>
        </p:nvSpPr>
        <p:spPr>
          <a:xfrm>
            <a:off x="846765" y="1884461"/>
            <a:ext cx="3339988"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0" name="燕尾形 49"/>
          <p:cNvSpPr/>
          <p:nvPr/>
        </p:nvSpPr>
        <p:spPr>
          <a:xfrm>
            <a:off x="2601079" y="1884461"/>
            <a:ext cx="495640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1" name="燕尾形 50"/>
          <p:cNvSpPr/>
          <p:nvPr/>
        </p:nvSpPr>
        <p:spPr>
          <a:xfrm>
            <a:off x="5652711" y="1884461"/>
            <a:ext cx="5091132"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 name="文本框 4"/>
          <p:cNvSpPr txBox="1"/>
          <p:nvPr/>
        </p:nvSpPr>
        <p:spPr>
          <a:xfrm>
            <a:off x="1416833" y="1889261"/>
            <a:ext cx="2553905" cy="538609"/>
          </a:xfrm>
          <a:prstGeom prst="rect">
            <a:avLst/>
          </a:prstGeom>
          <a:noFill/>
        </p:spPr>
        <p:txBody>
          <a:bodyPr wrap="none" rtlCol="0">
            <a:spAutoFit/>
          </a:bodyPr>
          <a:lstStyle/>
          <a:p>
            <a:pPr lvl="0" algn="ctr">
              <a:defRPr/>
            </a:pP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2010-</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启航</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 </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全球运营</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1.0</a:t>
            </a:r>
            <a:endPar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a:p>
            <a:pPr lvl="0" algn="ctr">
              <a:defRPr/>
            </a:pPr>
            <a:r>
              <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中国动力嫁接全球资源</a:t>
            </a:r>
            <a:endPar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 name="文本框 5"/>
          <p:cNvSpPr txBox="1"/>
          <p:nvPr/>
        </p:nvSpPr>
        <p:spPr>
          <a:xfrm>
            <a:off x="4858750" y="1889458"/>
            <a:ext cx="2553905" cy="538609"/>
          </a:xfrm>
          <a:prstGeom prst="rect">
            <a:avLst/>
          </a:prstGeom>
          <a:noFill/>
        </p:spPr>
        <p:txBody>
          <a:bodyPr wrap="none" rtlCol="0">
            <a:spAutoFit/>
          </a:bodyPr>
          <a:lstStyle/>
          <a:p>
            <a:pPr lvl="0" algn="ctr">
              <a:defRPr/>
            </a:pP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2017-</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深化</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 </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全球运营</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2.0</a:t>
            </a:r>
            <a:endPar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a:p>
            <a:pPr lvl="0" algn="ctr">
              <a:defRPr/>
            </a:pPr>
            <a:r>
              <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中国</a:t>
            </a:r>
            <a:r>
              <a:rPr lang="en-US" altLang="zh-CN"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a:t>
            </a:r>
            <a:r>
              <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全球 双向对接</a:t>
            </a:r>
            <a:endPar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7" name="文本框 6"/>
          <p:cNvSpPr txBox="1"/>
          <p:nvPr/>
        </p:nvSpPr>
        <p:spPr>
          <a:xfrm>
            <a:off x="7949964" y="1887538"/>
            <a:ext cx="2553905" cy="538609"/>
          </a:xfrm>
          <a:prstGeom prst="rect">
            <a:avLst/>
          </a:prstGeom>
          <a:noFill/>
        </p:spPr>
        <p:txBody>
          <a:bodyPr wrap="none" rtlCol="0">
            <a:spAutoFit/>
          </a:bodyPr>
          <a:lstStyle/>
          <a:p>
            <a:pPr lvl="0" algn="ctr">
              <a:defRPr/>
            </a:pP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进化</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 </a:t>
            </a:r>
            <a:r>
              <a:rPr lang="zh-CN" altLang="en-US"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全球运营</a:t>
            </a:r>
            <a:r>
              <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3.0</a:t>
            </a:r>
            <a:endParaRPr lang="en-US" altLang="zh-CN"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a:p>
            <a:pPr lvl="0" algn="ctr">
              <a:defRPr/>
            </a:pPr>
            <a:r>
              <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全球组织</a:t>
            </a:r>
            <a:r>
              <a:rPr lang="en-US" altLang="zh-CN"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a:t>
            </a:r>
            <a:r>
              <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rPr>
              <a:t>本地运营</a:t>
            </a:r>
            <a:endParaRPr lang="zh-CN" altLang="en-US" sz="1100" dirty="0">
              <a:solidFill>
                <a:srgbClr val="93683D"/>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52" name="燕尾形 51"/>
          <p:cNvSpPr/>
          <p:nvPr/>
        </p:nvSpPr>
        <p:spPr>
          <a:xfrm>
            <a:off x="702645" y="5066416"/>
            <a:ext cx="247023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6" name="矩形 54"/>
          <p:cNvSpPr txBox="1"/>
          <p:nvPr/>
        </p:nvSpPr>
        <p:spPr>
          <a:xfrm>
            <a:off x="7236460" y="5155565"/>
            <a:ext cx="1924050" cy="33591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全球化创新执行能力</a:t>
            </a:r>
            <a:endParaRPr kumimoji="0" lang="en-US" altLang="zh-CN" sz="1600"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77" name="矩形 54"/>
          <p:cNvSpPr txBox="1"/>
          <p:nvPr/>
        </p:nvSpPr>
        <p:spPr>
          <a:xfrm>
            <a:off x="3310195" y="5155714"/>
            <a:ext cx="1764948" cy="338552"/>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数智化信息能力</a:t>
            </a:r>
            <a:endParaRPr kumimoji="0" lang="en-US" altLang="zh-CN" sz="1600"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78" name="矩形 54"/>
          <p:cNvSpPr txBox="1"/>
          <p:nvPr/>
        </p:nvSpPr>
        <p:spPr>
          <a:xfrm>
            <a:off x="1333086" y="5161912"/>
            <a:ext cx="1730868" cy="338552"/>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跨文化组织能力</a:t>
            </a:r>
            <a:endParaRPr kumimoji="0" lang="en-US" altLang="zh-CN"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79" name="矩形 54"/>
          <p:cNvSpPr txBox="1"/>
          <p:nvPr/>
        </p:nvSpPr>
        <p:spPr>
          <a:xfrm>
            <a:off x="5167630" y="5155565"/>
            <a:ext cx="2118995" cy="33591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FES</a:t>
            </a:r>
            <a:r>
              <a:rPr lang="zh-CN" altLang="en-US" sz="1600" dirty="0">
                <a:latin typeface="思源黑体 CN Normal" panose="020B0400000000000000" pitchFamily="34" charset="-128"/>
                <a:ea typeface="思源黑体 CN Normal" panose="020B0400000000000000" pitchFamily="34" charset="-128"/>
                <a:cs typeface="Arial" panose="020B0604020202020204" pitchFamily="34" charset="0"/>
              </a:rPr>
              <a:t>全球管理运营体系</a:t>
            </a:r>
            <a:endParaRPr kumimoji="0" lang="en-US" altLang="zh-CN"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43" name="椭圆 42"/>
          <p:cNvSpPr/>
          <p:nvPr/>
        </p:nvSpPr>
        <p:spPr>
          <a:xfrm rot="10800000">
            <a:off x="642268" y="1344102"/>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6" name="椭圆 55"/>
          <p:cNvSpPr/>
          <p:nvPr/>
        </p:nvSpPr>
        <p:spPr>
          <a:xfrm>
            <a:off x="642268" y="5309721"/>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nvGrpSpPr>
          <p:cNvPr id="12" name="组合 11"/>
          <p:cNvGrpSpPr/>
          <p:nvPr/>
        </p:nvGrpSpPr>
        <p:grpSpPr>
          <a:xfrm>
            <a:off x="1646516" y="4118982"/>
            <a:ext cx="1430458" cy="730815"/>
            <a:chOff x="871521" y="1854402"/>
            <a:chExt cx="10646609" cy="5439311"/>
          </a:xfrm>
        </p:grpSpPr>
        <p:sp>
          <p:nvSpPr>
            <p:cNvPr id="5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60" name="椭圆 5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61" name="椭圆 6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63"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3439337" y="4118982"/>
            <a:ext cx="1430458" cy="730815"/>
            <a:chOff x="871521" y="1854402"/>
            <a:chExt cx="10646609" cy="5439311"/>
          </a:xfrm>
        </p:grpSpPr>
        <p:sp>
          <p:nvSpPr>
            <p:cNvPr id="6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1" name="椭圆 8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83" name="组合 82"/>
          <p:cNvGrpSpPr/>
          <p:nvPr/>
        </p:nvGrpSpPr>
        <p:grpSpPr>
          <a:xfrm>
            <a:off x="5296128" y="4118982"/>
            <a:ext cx="1430458" cy="730815"/>
            <a:chOff x="871521" y="1854402"/>
            <a:chExt cx="10646609" cy="5439311"/>
          </a:xfrm>
        </p:grpSpPr>
        <p:sp>
          <p:nvSpPr>
            <p:cNvPr id="84"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5" name="椭圆 84"/>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6" name="椭圆 8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88" name="组合 87"/>
          <p:cNvGrpSpPr/>
          <p:nvPr/>
        </p:nvGrpSpPr>
        <p:grpSpPr>
          <a:xfrm>
            <a:off x="7125573" y="4118982"/>
            <a:ext cx="1430458" cy="730815"/>
            <a:chOff x="871521" y="1854402"/>
            <a:chExt cx="10646609" cy="5439311"/>
          </a:xfrm>
        </p:grpSpPr>
        <p:sp>
          <p:nvSpPr>
            <p:cNvPr id="8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1" name="椭圆 9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94" name="组合 93"/>
          <p:cNvGrpSpPr/>
          <p:nvPr/>
        </p:nvGrpSpPr>
        <p:grpSpPr>
          <a:xfrm>
            <a:off x="8955018" y="4118982"/>
            <a:ext cx="1430458" cy="730815"/>
            <a:chOff x="871521" y="1854402"/>
            <a:chExt cx="10646609" cy="5439311"/>
          </a:xfrm>
        </p:grpSpPr>
        <p:sp>
          <p:nvSpPr>
            <p:cNvPr id="9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6" name="椭圆 95"/>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7" name="椭圆 96"/>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8"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sp>
        <p:nvSpPr>
          <p:cNvPr id="9" name="矩形 54"/>
          <p:cNvSpPr txBox="1"/>
          <p:nvPr/>
        </p:nvSpPr>
        <p:spPr>
          <a:xfrm>
            <a:off x="9498337" y="5161912"/>
            <a:ext cx="1924591" cy="338552"/>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全球化投资能力</a:t>
            </a:r>
            <a:endParaRPr kumimoji="0" lang="en-US" altLang="zh-CN" sz="16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15" name="矩形 14"/>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4" name="图片 3" descr="/Users/jerrymiao/Desktop/复星Jerry/LOGO系列 杂/复星logo1-01.png复星logo1-01"/>
          <p:cNvPicPr>
            <a:picLocks noChangeAspect="1"/>
          </p:cNvPicPr>
          <p:nvPr/>
        </p:nvPicPr>
        <p:blipFill>
          <a:blip r:embed="rId2"/>
          <a:srcRect/>
          <a:stretch>
            <a:fillRect/>
          </a:stretch>
        </p:blipFill>
        <p:spPr>
          <a:xfrm>
            <a:off x="10302558" y="255905"/>
            <a:ext cx="1664335" cy="475615"/>
          </a:xfrm>
          <a:prstGeom prst="rect">
            <a:avLst/>
          </a:prstGeom>
        </p:spPr>
      </p:pic>
      <p:sp>
        <p:nvSpPr>
          <p:cNvPr id="70" name="矩形 69"/>
          <p:cNvSpPr/>
          <p:nvPr/>
        </p:nvSpPr>
        <p:spPr>
          <a:xfrm>
            <a:off x="1667929" y="2505997"/>
            <a:ext cx="1441420" cy="1631216"/>
          </a:xfrm>
          <a:prstGeom prst="rect">
            <a:avLst/>
          </a:prstGeom>
        </p:spPr>
        <p:txBody>
          <a:bodyPr wrap="none">
            <a:spAutoFit/>
          </a:bodyPr>
          <a:lstStyle/>
          <a:p>
            <a:pPr algn="ctr">
              <a:defRPr/>
            </a:pPr>
            <a:r>
              <a:rPr lang="en-US" altLang="zh-CN" sz="7200" dirty="0">
                <a:solidFill>
                  <a:schemeClr val="tx1">
                    <a:lumMod val="65000"/>
                    <a:lumOff val="35000"/>
                  </a:schemeClr>
                </a:solidFill>
                <a:latin typeface="Politica" panose="02000503000000000000" pitchFamily="2" charset="0"/>
                <a:ea typeface="HYQIHEIX1-45W EXTRALIGHT" panose="00020600040101010101" pitchFamily="18" charset="-122"/>
                <a:cs typeface="Arial" panose="020B0604020202020204" pitchFamily="34" charset="0"/>
              </a:rPr>
              <a:t>45</a:t>
            </a:r>
            <a:r>
              <a:rPr kumimoji="0" lang="en-US" altLang="zh-CN"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cs typeface="Arial" panose="020B0604020202020204" pitchFamily="34" charset="0"/>
                <a:sym typeface="微软雅黑" panose="020B0503020204020204" charset="-122"/>
              </a:rPr>
              <a:t>%</a:t>
            </a:r>
            <a:endParaRPr kumimoji="0" lang="en-US" altLang="zh-CN"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cs typeface="Arial" panose="020B0604020202020204" pitchFamily="34" charset="0"/>
              <a:sym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销售收入来自</a:t>
            </a:r>
            <a:endParaRPr kumimoji="0" lang="en-US" altLang="zh-CN"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海外国家和地区</a:t>
            </a:r>
            <a:endParaRPr kumimoji="0" lang="zh-CN" altLang="en-US"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1" name="矩形 70"/>
          <p:cNvSpPr/>
          <p:nvPr/>
        </p:nvSpPr>
        <p:spPr>
          <a:xfrm>
            <a:off x="7063741" y="2505997"/>
            <a:ext cx="1620958"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dirty="0">
                <a:solidFill>
                  <a:srgbClr val="A77646"/>
                </a:solidFill>
                <a:latin typeface="Politica" panose="02000503000000000000" pitchFamily="2" charset="0"/>
                <a:ea typeface="HYQIHEIX1-45W EXTRALIGHT" panose="00020600040101010101" pitchFamily="18" charset="-122"/>
                <a:cs typeface="Arial" panose="020B0604020202020204" pitchFamily="34" charset="0"/>
                <a:sym typeface="微软雅黑" panose="020B0503020204020204" charset="-122"/>
              </a:rPr>
              <a:t>30</a:t>
            </a:r>
            <a:r>
              <a:rPr lang="zh-CN" altLang="en-US"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位</a:t>
            </a:r>
            <a:r>
              <a:rPr lang="en-US" altLang="zh-CN"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a:t>
            </a:r>
            <a:endParaRPr lang="en-US" altLang="zh-CN"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u="none" strike="noStrike" kern="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海外的全球合伙人</a:t>
            </a:r>
            <a:endParaRPr kumimoji="0" lang="zh-CN" altLang="en-US" sz="1400" u="none" strike="noStrike" kern="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2" name="矩形 71"/>
          <p:cNvSpPr/>
          <p:nvPr/>
        </p:nvSpPr>
        <p:spPr>
          <a:xfrm>
            <a:off x="8967486" y="2505997"/>
            <a:ext cx="1585690"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dirty="0">
                <a:solidFill>
                  <a:schemeClr val="tx1">
                    <a:lumMod val="65000"/>
                    <a:lumOff val="35000"/>
                  </a:schemeClr>
                </a:solidFill>
                <a:latin typeface="Politica" panose="02000503000000000000" pitchFamily="2" charset="0"/>
                <a:ea typeface="HYQIHEIX1-45W EXTRALIGHT" panose="00020600040101010101" pitchFamily="18" charset="-122"/>
                <a:cs typeface="Arial" panose="020B0604020202020204" pitchFamily="34" charset="0"/>
                <a:sym typeface="微软雅黑" panose="020B0503020204020204" charset="-122"/>
              </a:rPr>
              <a:t>4.4</a:t>
            </a:r>
            <a:r>
              <a:rPr kumimoji="0" lang="zh-CN" altLang="en-US" sz="1865"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万</a:t>
            </a:r>
            <a:r>
              <a:rPr kumimoji="0" lang="en-US" altLang="zh-CN" sz="1865"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a:t>
            </a:r>
            <a:endParaRPr kumimoji="0" lang="en-US" altLang="zh-CN" sz="1865"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 海外员工</a:t>
            </a:r>
            <a:endParaRPr kumimoji="0" lang="zh-CN" altLang="en-US" sz="1400" u="none" strike="noStrike" kern="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3" name="矩形 72"/>
          <p:cNvSpPr/>
          <p:nvPr/>
        </p:nvSpPr>
        <p:spPr>
          <a:xfrm>
            <a:off x="3413086" y="2505997"/>
            <a:ext cx="1441420"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rgbClr val="A77646"/>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微软雅黑" panose="020B0503020204020204" charset="-122"/>
              </a:rPr>
              <a:t>35</a:t>
            </a:r>
            <a:r>
              <a:rPr lang="en-US" altLang="zh-CN"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a:t>
            </a:r>
            <a:endParaRPr kumimoji="0" lang="en-US" altLang="zh-CN" sz="1865"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rPr>
              <a:t>国家和地区覆盖</a:t>
            </a:r>
            <a:endParaRPr kumimoji="0" lang="zh-CN" altLang="en-US" sz="1400" u="none" strike="noStrike" kern="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4" name="矩形 73"/>
          <p:cNvSpPr/>
          <p:nvPr/>
        </p:nvSpPr>
        <p:spPr>
          <a:xfrm>
            <a:off x="5275133" y="2483175"/>
            <a:ext cx="1435877" cy="1415772"/>
          </a:xfrm>
          <a:prstGeom prst="rect">
            <a:avLst/>
          </a:prstGeom>
        </p:spPr>
        <p:txBody>
          <a:bodyPr wrap="square">
            <a:spAutoFit/>
          </a:bodyPr>
          <a:lstStyle/>
          <a:p>
            <a:pPr algn="ctr">
              <a:defRPr/>
            </a:pPr>
            <a:r>
              <a:rPr lang="en-US" altLang="zh-CN" sz="7200" dirty="0">
                <a:solidFill>
                  <a:schemeClr val="tx1">
                    <a:lumMod val="65000"/>
                    <a:lumOff val="35000"/>
                  </a:schemeClr>
                </a:solidFill>
                <a:latin typeface="Politica" panose="02000503000000000000" pitchFamily="2" charset="0"/>
                <a:ea typeface="HYQIHEIX1-45W EXTRALIGHT" panose="00020600040101010101" pitchFamily="18" charset="-122"/>
                <a:cs typeface="Arial" panose="020B0604020202020204" pitchFamily="34" charset="0"/>
              </a:rPr>
              <a:t>39</a:t>
            </a:r>
            <a:r>
              <a:rPr lang="zh-CN" altLang="en-US" sz="1865"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家</a:t>
            </a:r>
            <a:endParaRPr kumimoji="0" lang="en-US" altLang="zh-CN" sz="1865" u="none" strike="noStrike" kern="1200" cap="none" spc="0" normalizeH="0" baseline="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海外品牌企业</a:t>
            </a:r>
            <a:endParaRPr kumimoji="0" lang="zh-CN" altLang="en-US" sz="1400" u="none" strike="noStrike" kern="0" cap="none" spc="0" normalizeH="0" baseline="3000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8" name="Title 1"/>
          <p:cNvSpPr txBox="1"/>
          <p:nvPr/>
        </p:nvSpPr>
        <p:spPr>
          <a:xfrm>
            <a:off x="654946" y="203077"/>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深度全球运营</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健康/复星凯特/591678412621.jpg591678412621"/>
          <p:cNvPicPr>
            <a:picLocks noChangeAspect="1"/>
          </p:cNvPicPr>
          <p:nvPr/>
        </p:nvPicPr>
        <p:blipFill>
          <a:blip r:embed="rId1"/>
          <a:srcRect/>
          <a:stretch>
            <a:fillRect/>
          </a:stretch>
        </p:blipFill>
        <p:spPr>
          <a:xfrm>
            <a:off x="0" y="-952"/>
            <a:ext cx="12192000" cy="6860540"/>
          </a:xfrm>
          <a:prstGeom prst="rect">
            <a:avLst/>
          </a:prstGeom>
        </p:spPr>
      </p:pic>
      <p:sp>
        <p:nvSpPr>
          <p:cNvPr id="4" name="矩形 3"/>
          <p:cNvSpPr/>
          <p:nvPr/>
        </p:nvSpPr>
        <p:spPr>
          <a:xfrm>
            <a:off x="-12358" y="-5080"/>
            <a:ext cx="12204358" cy="68605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9" name="圆角矩形 108"/>
          <p:cNvSpPr/>
          <p:nvPr/>
        </p:nvSpPr>
        <p:spPr>
          <a:xfrm>
            <a:off x="374941" y="3584052"/>
            <a:ext cx="3112751" cy="300258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0" name="圆角矩形 109"/>
          <p:cNvSpPr/>
          <p:nvPr/>
        </p:nvSpPr>
        <p:spPr>
          <a:xfrm>
            <a:off x="3741600" y="3577123"/>
            <a:ext cx="2761972" cy="3009510"/>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7" name="矩形 54"/>
          <p:cNvSpPr txBox="1"/>
          <p:nvPr/>
        </p:nvSpPr>
        <p:spPr>
          <a:xfrm>
            <a:off x="502924" y="3641006"/>
            <a:ext cx="1349085" cy="584773"/>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领先</a:t>
            </a:r>
            <a:endParaRPr kumimoji="0" lang="en-US" altLang="zh-CN" sz="18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各领域核心技术</a:t>
            </a:r>
            <a:endParaRPr kumimoji="0" sz="14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9" name="矩形 54"/>
          <p:cNvSpPr txBox="1"/>
          <p:nvPr/>
        </p:nvSpPr>
        <p:spPr>
          <a:xfrm>
            <a:off x="4008174" y="3641006"/>
            <a:ext cx="1349085" cy="584773"/>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创新</a:t>
            </a:r>
            <a:endParaRPr kumimoji="0" lang="en-US" altLang="zh-CN" sz="18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各领域科创中心</a:t>
            </a:r>
            <a:endParaRPr kumimoji="0" sz="14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2" name="矩形 54"/>
          <p:cNvSpPr txBox="1"/>
          <p:nvPr/>
        </p:nvSpPr>
        <p:spPr>
          <a:xfrm>
            <a:off x="4654988" y="2568902"/>
            <a:ext cx="905998" cy="769439"/>
          </a:xfrm>
          <a:prstGeom prst="rect">
            <a:avLst/>
          </a:prstGeom>
          <a:noFill/>
          <a:ln w="12700" cap="flat">
            <a:noFill/>
            <a:miter lim="400000"/>
          </a:ln>
          <a:effectLst/>
        </p:spPr>
        <p:txBody>
          <a:bodyPr wrap="square" lIns="45719" tIns="45719" rIns="45719" bIns="45719" numCol="1" anchor="b">
            <a:spAutoFit/>
          </a:bodyPr>
          <a:lstStyle>
            <a:lvl1pPr>
              <a:defRPr sz="7200">
                <a:solidFill>
                  <a:srgbClr val="92653C"/>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u="none" strike="noStrike" kern="1200" cap="none" spc="0" normalizeH="0" baseline="0" noProof="0" dirty="0">
                <a:ln>
                  <a:noFill/>
                </a:ln>
                <a:solidFill>
                  <a:srgbClr val="92653C"/>
                </a:solidFill>
                <a:effectLst/>
                <a:uLnTx/>
                <a:uFillTx/>
                <a:latin typeface="Politica" panose="02000503000000000000" pitchFamily="2" charset="0"/>
                <a:ea typeface="HYQIHEIX1-45W EXTRALIGHT" panose="00020600040101010101" pitchFamily="18" charset="-122"/>
                <a:cs typeface="Arial" panose="020B0604020202020204" pitchFamily="34" charset="0"/>
              </a:rPr>
              <a:t>10+</a:t>
            </a:r>
            <a:endParaRPr kumimoji="0" lang="en-US" sz="4400" u="none" strike="noStrike" kern="1200" cap="none" spc="0" normalizeH="0" baseline="0" noProof="0" dirty="0">
              <a:ln>
                <a:noFill/>
              </a:ln>
              <a:solidFill>
                <a:srgbClr val="92653C"/>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p:txBody>
      </p:sp>
      <p:sp>
        <p:nvSpPr>
          <p:cNvPr id="132" name="文本框 131"/>
          <p:cNvSpPr txBox="1"/>
          <p:nvPr/>
        </p:nvSpPr>
        <p:spPr>
          <a:xfrm>
            <a:off x="4460306" y="3207280"/>
            <a:ext cx="1261885" cy="307777"/>
          </a:xfrm>
          <a:prstGeom prst="rect">
            <a:avLst/>
          </a:prstGeom>
          <a:noFill/>
        </p:spPr>
        <p:txBody>
          <a:bodyPr wrap="none" rtlCol="0" anchor="t">
            <a:spAutoFit/>
          </a:bodyPr>
          <a:lstStyle/>
          <a:p>
            <a:pPr algn="ctr"/>
            <a:r>
              <a:rPr lang="zh-CN" altLang="en-US"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全球科创中心</a:t>
            </a:r>
            <a:endParaRPr lang="zh-CN" altLang="en-US"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9" name="矩形 68"/>
          <p:cNvSpPr/>
          <p:nvPr/>
        </p:nvSpPr>
        <p:spPr>
          <a:xfrm>
            <a:off x="3970276" y="4217931"/>
            <a:ext cx="2431493" cy="2329612"/>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复星医药全球研发中心（国家级）</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捷威动力技术中心（国家级）</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万邦医药质量部</a:t>
            </a:r>
            <a:r>
              <a:rPr kumimoji="0" lang="en-US" altLang="zh-CN"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QC</a:t>
            </a: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实验室</a:t>
            </a:r>
            <a:endParaRPr kumimoji="0" lang="en-US" altLang="zh-CN"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25000"/>
              </a:lnSpc>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复星津美全球科创中心 （</a:t>
            </a:r>
            <a:r>
              <a:rPr kumimoji="0" lang="en-US" altLang="zh-CN"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CNAS</a:t>
            </a: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认证）</a:t>
            </a:r>
            <a:endParaRPr kumimoji="0" lang="en-US" altLang="zh-CN"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复星医药北美研发总部</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上海市干细胞治疗药物重点实验室</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四川省白酒智能酿造工程技术中心</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复朗面料创新中心</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豫园珠宝设计师中心</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豫园文化饮食集团科创中心</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院士企业研究院</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复星酒业全球科创研究院</a:t>
            </a:r>
            <a:endParaRPr kumimoji="0" lang="zh-CN" altLang="en-US"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900" u="none" strike="noStrike" kern="1200" cap="none"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a:t>
            </a:r>
            <a:endPar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 name="矩形 5"/>
          <p:cNvSpPr/>
          <p:nvPr/>
        </p:nvSpPr>
        <p:spPr>
          <a:xfrm>
            <a:off x="429950" y="4217931"/>
            <a:ext cx="2998600" cy="2329612"/>
          </a:xfrm>
          <a:prstGeom prst="rect">
            <a:avLst/>
          </a:prstGeom>
        </p:spPr>
        <p:txBody>
          <a:bodyPr wrap="square">
            <a:spAutoFit/>
          </a:bodyPr>
          <a:lstStyle/>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创新药：</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聚焦肿瘤、免疫、中枢神经、慢病等核心治疗领域，重点强化小分子、抗体</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/ADC</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、细胞治疗、</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RNA </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等核心技术平台</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疫苗：</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细菌性疫苗</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病毒性疫苗平台</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器械：</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医疗美容</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呼吸健康</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专业医疗三大平台</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东方生活美学研究和应用</a:t>
            </a:r>
            <a:endParaRPr lang="en-US" altLang="zh-CN"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四维科创体系构建：</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消费者五感 </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 </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科创研发 </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 </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创意设计 </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 </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科创数字化</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保险：</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数字化平台优化客户全生命周期体验</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智能出行：</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全栈自研</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L2+</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智驾软硬件解决方案</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工业自动化：</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依托数字孪生、机器视觉等技术多年行业积累，引入</a:t>
            </a:r>
            <a:r>
              <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AIGC</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大模型，推动行业全智能无人化</a:t>
            </a:r>
            <a:endParaRPr lang="en-US" altLang="zh-CN"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2700" marR="5080" lvl="0">
              <a:lnSpc>
                <a:spcPct val="125000"/>
              </a:lnSpc>
              <a:defRPr/>
            </a:pPr>
            <a:r>
              <a:rPr lang="zh-CN" altLang="en-US" sz="900" b="1"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新能源：</a:t>
            </a:r>
            <a:r>
              <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从传统能源向新能源新材料上游延展</a:t>
            </a:r>
            <a:endParaRPr lang="zh-CN" altLang="en-US" sz="9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sp>
        <p:nvSpPr>
          <p:cNvPr id="14" name="文本框 13"/>
          <p:cNvSpPr txBox="1"/>
          <p:nvPr/>
        </p:nvSpPr>
        <p:spPr>
          <a:xfrm>
            <a:off x="429950" y="6629193"/>
            <a:ext cx="3112135" cy="215444"/>
          </a:xfrm>
          <a:prstGeom prst="rect">
            <a:avLst/>
          </a:prstGeom>
          <a:noFill/>
        </p:spPr>
        <p:txBody>
          <a:bodyPr wrap="square">
            <a:spAutoFit/>
          </a:bodyPr>
          <a:lstStyle/>
          <a:p>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1</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包含科研投入（费用化和资本化），但不包含数字化投入 </a:t>
            </a:r>
            <a:endPar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endParaRPr>
          </a:p>
        </p:txBody>
      </p:sp>
      <p:pic>
        <p:nvPicPr>
          <p:cNvPr id="15" name="图片 14"/>
          <p:cNvPicPr>
            <a:picLocks noChangeAspect="1"/>
          </p:cNvPicPr>
          <p:nvPr/>
        </p:nvPicPr>
        <p:blipFill rotWithShape="1">
          <a:blip r:embed="rId2" cstate="email"/>
          <a:srcRect/>
          <a:stretch>
            <a:fillRect/>
          </a:stretch>
        </p:blipFill>
        <p:spPr>
          <a:xfrm>
            <a:off x="10866188" y="2635235"/>
            <a:ext cx="892870" cy="249504"/>
          </a:xfrm>
          <a:prstGeom prst="rect">
            <a:avLst/>
          </a:prstGeom>
        </p:spPr>
      </p:pic>
      <p:pic>
        <p:nvPicPr>
          <p:cNvPr id="16" name="图片 15"/>
          <p:cNvPicPr>
            <a:picLocks noChangeAspect="1"/>
          </p:cNvPicPr>
          <p:nvPr/>
        </p:nvPicPr>
        <p:blipFill>
          <a:blip r:embed="rId3" cstate="email"/>
          <a:stretch>
            <a:fillRect/>
          </a:stretch>
        </p:blipFill>
        <p:spPr>
          <a:xfrm>
            <a:off x="10866188" y="1174625"/>
            <a:ext cx="892872" cy="297624"/>
          </a:xfrm>
          <a:prstGeom prst="rect">
            <a:avLst/>
          </a:prstGeom>
        </p:spPr>
      </p:pic>
      <p:sp>
        <p:nvSpPr>
          <p:cNvPr id="21" name="文本框 20"/>
          <p:cNvSpPr txBox="1"/>
          <p:nvPr/>
        </p:nvSpPr>
        <p:spPr>
          <a:xfrm>
            <a:off x="6884452" y="734349"/>
            <a:ext cx="864339"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汉斯状</a:t>
            </a:r>
            <a:r>
              <a:rPr lang="en-US" altLang="zh-CN"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 </a:t>
            </a:r>
            <a:endParaRPr kumimoji="1"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22" name="文本框 21"/>
          <p:cNvSpPr txBox="1"/>
          <p:nvPr/>
        </p:nvSpPr>
        <p:spPr>
          <a:xfrm>
            <a:off x="6884452" y="962056"/>
            <a:ext cx="3639192" cy="769441"/>
          </a:xfrm>
          <a:prstGeom prst="rect">
            <a:avLst/>
          </a:prstGeom>
          <a:noFill/>
        </p:spPr>
        <p:txBody>
          <a:bodyPr wrap="square" rtlCol="0">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rPr>
              <a:t>自主研发的首款生物创新药</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rPr>
              <a:t>全球首个获批一线治疗广泛期小细胞肺癌的抗</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rPr>
              <a:t>PD-1</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rPr>
              <a:t>单抗</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已在中国境内获批用于治疗</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3</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项适应症</a:t>
            </a:r>
            <a:endPar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endParaRPr>
          </a:p>
        </p:txBody>
      </p:sp>
      <p:sp>
        <p:nvSpPr>
          <p:cNvPr id="24" name="文本框 23"/>
          <p:cNvSpPr txBox="1"/>
          <p:nvPr/>
        </p:nvSpPr>
        <p:spPr>
          <a:xfrm>
            <a:off x="6884452" y="2377160"/>
            <a:ext cx="864339"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奕凯达</a:t>
            </a:r>
            <a:r>
              <a:rPr lang="en-US" altLang="zh-CN"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 </a:t>
            </a:r>
            <a:endParaRPr kumimoji="1"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25" name="文本框 24"/>
          <p:cNvSpPr txBox="1"/>
          <p:nvPr/>
        </p:nvSpPr>
        <p:spPr>
          <a:xfrm>
            <a:off x="6884452" y="2602998"/>
            <a:ext cx="3186395" cy="430887"/>
          </a:xfrm>
          <a:prstGeom prst="rect">
            <a:avLst/>
          </a:prstGeom>
          <a:noFill/>
        </p:spPr>
        <p:txBody>
          <a:bodyPr wrap="square" rtlCol="0">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cs typeface="HYQIHEIX1-45W EXTRALIGHT" panose="00020600040101010101" pitchFamily="18" charset="-122"/>
              </a:rPr>
              <a:t>中国首个获</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批上市的</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CAR-T</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细胞治疗产品</a:t>
            </a:r>
            <a:endPar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二线适应症在中国获批</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sym typeface="微软雅黑" panose="020B0503020204020204" charset="-122"/>
            </a:endParaRPr>
          </a:p>
        </p:txBody>
      </p:sp>
      <p:sp>
        <p:nvSpPr>
          <p:cNvPr id="32" name="文本框 31"/>
          <p:cNvSpPr txBox="1"/>
          <p:nvPr/>
        </p:nvSpPr>
        <p:spPr>
          <a:xfrm>
            <a:off x="6884452" y="1548022"/>
            <a:ext cx="821059" cy="307777"/>
          </a:xfrm>
          <a:prstGeom prst="rect">
            <a:avLst/>
          </a:prstGeom>
          <a:noFill/>
        </p:spPr>
        <p:txBody>
          <a:bodyPr wrap="none" rtlCol="0">
            <a:spAutoFit/>
          </a:bodyPr>
          <a:lstStyle/>
          <a:p>
            <a:r>
              <a:rPr kumimoji="1" lang="zh-CN" altLang="en-US" sz="1400" b="1" dirty="0">
                <a:solidFill>
                  <a:srgbClr val="A77646"/>
                </a:solidFill>
                <a:latin typeface="思源黑体 CN Regular" panose="020B0500000000000000" pitchFamily="34" charset="-128"/>
                <a:ea typeface="思源黑体 CN Regular" panose="020B0500000000000000" pitchFamily="34" charset="-128"/>
              </a:rPr>
              <a:t>汉曲优</a:t>
            </a:r>
            <a:r>
              <a:rPr lang="en-US" altLang="zh-CN"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a:t>
            </a:r>
            <a:endParaRPr kumimoji="1"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33" name="文本框 32"/>
          <p:cNvSpPr txBox="1"/>
          <p:nvPr/>
        </p:nvSpPr>
        <p:spPr>
          <a:xfrm>
            <a:off x="6884452" y="1739510"/>
            <a:ext cx="4129912" cy="600164"/>
          </a:xfrm>
          <a:prstGeom prst="rect">
            <a:avLst/>
          </a:prstGeom>
          <a:noFill/>
        </p:spPr>
        <p:txBody>
          <a:bodyPr wrap="square" rtlCol="0">
            <a:spAutoFit/>
          </a:bodyPr>
          <a:lstStyle/>
          <a:p>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首个中欧双批单抗药物</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乳腺癌、转移性胃癌适应症的美国上市许可申请获</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FDA</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受理</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惠及全球</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40+</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国，是获批上市国家和地区最多的国产生物类似药</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pic>
        <p:nvPicPr>
          <p:cNvPr id="35" name="Picture 4" descr="复星医药 - 米珂品牌"/>
          <p:cNvPicPr>
            <a:picLocks noChangeAspect="1" noChangeArrowheads="1"/>
          </p:cNvPicPr>
          <p:nvPr/>
        </p:nvPicPr>
        <p:blipFill rotWithShape="1">
          <a:blip r:embed="rId4"/>
          <a:srcRect/>
          <a:stretch>
            <a:fillRect/>
          </a:stretch>
        </p:blipFill>
        <p:spPr bwMode="auto">
          <a:xfrm>
            <a:off x="10866188" y="3549601"/>
            <a:ext cx="892871" cy="235718"/>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p:cNvSpPr txBox="1"/>
          <p:nvPr/>
        </p:nvSpPr>
        <p:spPr>
          <a:xfrm>
            <a:off x="6884452" y="4785111"/>
            <a:ext cx="915635"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rPr>
              <a:t>翌耀科技</a:t>
            </a:r>
            <a:endParaRPr kumimoji="1"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50" name="文本框 49"/>
          <p:cNvSpPr txBox="1"/>
          <p:nvPr/>
        </p:nvSpPr>
        <p:spPr>
          <a:xfrm>
            <a:off x="6884452" y="5030781"/>
            <a:ext cx="3646144" cy="430887"/>
          </a:xfrm>
          <a:prstGeom prst="rect">
            <a:avLst/>
          </a:prstGeom>
          <a:noFill/>
        </p:spPr>
        <p:txBody>
          <a:bodyPr wrap="square" rtlCol="0">
            <a:spAutoFit/>
          </a:bodyPr>
          <a:lstStyle/>
          <a:p>
            <a:pPr marR="5080">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突破核心技术垄断，开发完成车身精准智能匹配的软硬件解决方案产品，国内首台套落地</a:t>
            </a:r>
            <a:endPar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sp>
        <p:nvSpPr>
          <p:cNvPr id="57" name="文本框 56"/>
          <p:cNvSpPr txBox="1"/>
          <p:nvPr/>
        </p:nvSpPr>
        <p:spPr>
          <a:xfrm>
            <a:off x="6884452" y="5507415"/>
            <a:ext cx="1829347"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rPr>
              <a:t>津美化妆品科创中心</a:t>
            </a:r>
            <a:endParaRPr kumimoji="1"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58" name="文本框 57"/>
          <p:cNvSpPr txBox="1"/>
          <p:nvPr/>
        </p:nvSpPr>
        <p:spPr>
          <a:xfrm>
            <a:off x="6884452" y="5774986"/>
            <a:ext cx="3970780" cy="261610"/>
          </a:xfrm>
          <a:prstGeom prst="rect">
            <a:avLst/>
          </a:prstGeom>
          <a:noFill/>
        </p:spPr>
        <p:txBody>
          <a:bodyPr wrap="square" rtlCol="0">
            <a:spAutoFit/>
          </a:bodyPr>
          <a:lstStyle/>
          <a:p>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获中国合格评定国家认可委员会（</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CNAS</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）出具的实验室证书</a:t>
            </a:r>
            <a:endPar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sp>
        <p:nvSpPr>
          <p:cNvPr id="61" name="文本框 60"/>
          <p:cNvSpPr txBox="1"/>
          <p:nvPr/>
        </p:nvSpPr>
        <p:spPr>
          <a:xfrm>
            <a:off x="6884452" y="6117383"/>
            <a:ext cx="1829347"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rPr>
              <a:t>酒业科创全球研究院</a:t>
            </a:r>
            <a:endParaRPr lang="zh-CN" altLang="en-US" sz="1400" b="1" dirty="0">
              <a:solidFill>
                <a:srgbClr val="A77646"/>
              </a:solidFill>
              <a:latin typeface="思源黑体 CN Regular" panose="020B0500000000000000" pitchFamily="34" charset="-128"/>
              <a:ea typeface="思源黑体 CN Regular" panose="020B0500000000000000" pitchFamily="34" charset="-128"/>
            </a:endParaRPr>
          </a:p>
        </p:txBody>
      </p:sp>
      <p:sp>
        <p:nvSpPr>
          <p:cNvPr id="62" name="文本框 61"/>
          <p:cNvSpPr txBox="1"/>
          <p:nvPr/>
        </p:nvSpPr>
        <p:spPr>
          <a:xfrm>
            <a:off x="6880127" y="6413888"/>
            <a:ext cx="5086766" cy="261610"/>
          </a:xfrm>
          <a:prstGeom prst="rect">
            <a:avLst/>
          </a:prstGeom>
          <a:noFill/>
        </p:spPr>
        <p:txBody>
          <a:bodyPr wrap="square" rtlCol="0">
            <a:spAutoFit/>
          </a:bodyPr>
          <a:lstStyle/>
          <a:p>
            <a:pPr>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正式投入运营</a:t>
            </a:r>
            <a:endParaRPr lang="zh-CN"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sp>
        <p:nvSpPr>
          <p:cNvPr id="7" name="矩形 6"/>
          <p:cNvSpPr/>
          <p:nvPr/>
        </p:nvSpPr>
        <p:spPr>
          <a:xfrm>
            <a:off x="-12359" y="199685"/>
            <a:ext cx="9385093"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Title 1"/>
          <p:cNvSpPr txBox="1"/>
          <p:nvPr/>
        </p:nvSpPr>
        <p:spPr>
          <a:xfrm>
            <a:off x="654946" y="222755"/>
            <a:ext cx="9787267" cy="534035"/>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创新驱动</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2" name="图片 1" descr="/Users/jerrymiao/Desktop/复星Jerry/LOGO系列 杂/复星logo1-01.png复星logo1-01"/>
          <p:cNvPicPr>
            <a:picLocks noChangeAspect="1"/>
          </p:cNvPicPr>
          <p:nvPr/>
        </p:nvPicPr>
        <p:blipFill>
          <a:blip r:embed="rId5"/>
          <a:srcRect/>
          <a:stretch>
            <a:fillRect/>
          </a:stretch>
        </p:blipFill>
        <p:spPr>
          <a:xfrm>
            <a:off x="10302558" y="255905"/>
            <a:ext cx="1664335" cy="475615"/>
          </a:xfrm>
          <a:prstGeom prst="rect">
            <a:avLst/>
          </a:prstGeom>
        </p:spPr>
      </p:pic>
      <p:sp>
        <p:nvSpPr>
          <p:cNvPr id="83" name="文本框 14"/>
          <p:cNvSpPr txBox="1"/>
          <p:nvPr/>
        </p:nvSpPr>
        <p:spPr>
          <a:xfrm>
            <a:off x="6964325" y="3308380"/>
            <a:ext cx="3765949" cy="769441"/>
          </a:xfrm>
          <a:prstGeom prst="rect">
            <a:avLst/>
          </a:prstGeom>
          <a:ln w="12700">
            <a:miter lim="400000"/>
          </a:ln>
        </p:spPr>
        <p:txBody>
          <a:bodyPr wrap="square" lIns="45719" rIns="45719">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第一代</a:t>
            </a:r>
            <a:r>
              <a:rPr lang="en-US" altLang="zh-CN" sz="1100" dirty="0" err="1">
                <a:solidFill>
                  <a:schemeClr val="tx1">
                    <a:lumMod val="85000"/>
                    <a:lumOff val="15000"/>
                  </a:schemeClr>
                </a:solidFill>
                <a:latin typeface="思源黑体 CN Light" panose="020B0300000000000000" pitchFamily="34" charset="-128"/>
                <a:ea typeface="思源黑体 CN Light" panose="020B0300000000000000" pitchFamily="34" charset="-128"/>
              </a:rPr>
              <a:t>Artesun</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 WHO</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推荐的治疗重症疟疾的首选药物，已救治全球超过</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5,600 </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万名重症疟疾患</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第二代</a:t>
            </a:r>
            <a:r>
              <a:rPr lang="en-US" altLang="zh-CN" sz="1100" dirty="0" err="1">
                <a:solidFill>
                  <a:schemeClr val="tx1">
                    <a:lumMod val="85000"/>
                    <a:lumOff val="15000"/>
                  </a:schemeClr>
                </a:solidFill>
                <a:latin typeface="思源黑体 CN Light" panose="020B0300000000000000" pitchFamily="34" charset="-128"/>
                <a:ea typeface="思源黑体 CN Light" panose="020B0300000000000000" pitchFamily="34" charset="-128"/>
              </a:rPr>
              <a:t>Agresun</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 </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全球首个通过</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WHO</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预认证的“一步配制青蒿琥酯注射剂”</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cxnSp>
        <p:nvCxnSpPr>
          <p:cNvPr id="85" name="直线连接符 84"/>
          <p:cNvCxnSpPr/>
          <p:nvPr/>
        </p:nvCxnSpPr>
        <p:spPr>
          <a:xfrm>
            <a:off x="6932482" y="1531203"/>
            <a:ext cx="4860000" cy="20553"/>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63" name="矩形 54"/>
          <p:cNvSpPr txBox="1"/>
          <p:nvPr/>
        </p:nvSpPr>
        <p:spPr>
          <a:xfrm>
            <a:off x="1378595" y="2591729"/>
            <a:ext cx="1401985" cy="769439"/>
          </a:xfrm>
          <a:prstGeom prst="rect">
            <a:avLst/>
          </a:prstGeom>
          <a:noFill/>
          <a:ln w="12700" cap="flat">
            <a:noFill/>
            <a:miter lim="400000"/>
          </a:ln>
          <a:effectLst/>
        </p:spPr>
        <p:txBody>
          <a:bodyPr wrap="none" lIns="45719" tIns="45719" rIns="45719" bIns="45719" numCol="1" anchor="b">
            <a:spAutoFit/>
          </a:bodyPr>
          <a:lstStyle>
            <a:lvl1pPr>
              <a:defRPr sz="7200">
                <a:solidFill>
                  <a:srgbClr val="92653C"/>
                </a:solidFill>
              </a:defRPr>
            </a:lvl1pPr>
          </a:lstStyle>
          <a:p>
            <a:pPr algn="ctr">
              <a:defRPr/>
            </a:pPr>
            <a:r>
              <a:rPr lang="en-US" altLang="zh-CN" sz="4400" dirty="0">
                <a:latin typeface="Politica" panose="02000503000000000000" pitchFamily="2" charset="0"/>
                <a:ea typeface="思源黑体 CN Normal" panose="020B0400000000000000" pitchFamily="34" charset="-128"/>
                <a:cs typeface="Arial" panose="020B0604020202020204" pitchFamily="34" charset="0"/>
              </a:rPr>
              <a:t>104</a:t>
            </a:r>
            <a:r>
              <a:rPr kumimoji="0" lang="zh-CN" altLang="en-US" sz="1100" u="none" strike="noStrike" kern="1200" cap="none" spc="0" normalizeH="0" baseline="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亿人民币 </a:t>
            </a:r>
            <a:r>
              <a:rPr kumimoji="0" lang="en-US" altLang="zh-CN" sz="1100" u="none" strike="noStrike" kern="1200" cap="none" spc="0" normalizeH="0" baseline="3000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1</a:t>
            </a:r>
            <a:endParaRPr kumimoji="0" lang="zh-CN" altLang="en-US" sz="4400" u="none" strike="noStrike" kern="1200" cap="none" spc="0" normalizeH="0" baseline="30000" noProof="0" dirty="0">
              <a:ln>
                <a:noFill/>
              </a:ln>
              <a:solidFill>
                <a:srgbClr val="92653C"/>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2" name="文本框 71"/>
          <p:cNvSpPr txBox="1"/>
          <p:nvPr/>
        </p:nvSpPr>
        <p:spPr>
          <a:xfrm>
            <a:off x="1003636" y="3207280"/>
            <a:ext cx="1741120" cy="307777"/>
          </a:xfrm>
          <a:prstGeom prst="rect">
            <a:avLst/>
          </a:prstGeom>
          <a:noFill/>
        </p:spPr>
        <p:txBody>
          <a:bodyPr wrap="square" rtlCol="0" anchor="t">
            <a:spAutoFit/>
          </a:bodyPr>
          <a:lstStyle/>
          <a:p>
            <a:pPr algn="ctr">
              <a:defRPr/>
            </a:pPr>
            <a:r>
              <a:rPr lang="en-US" altLang="zh-CN"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2022</a:t>
            </a:r>
            <a:r>
              <a:rPr lang="zh-CN" altLang="en-US"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rPr>
              <a:t>年科创投入</a:t>
            </a:r>
            <a:endParaRPr lang="zh-CN" altLang="en-US" sz="140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1" name="文本框 18"/>
          <p:cNvSpPr txBox="1"/>
          <p:nvPr/>
        </p:nvSpPr>
        <p:spPr>
          <a:xfrm>
            <a:off x="8695415" y="4493653"/>
            <a:ext cx="3039734" cy="246221"/>
          </a:xfrm>
          <a:prstGeom prst="rect">
            <a:avLst/>
          </a:prstGeom>
          <a:ln w="12700">
            <a:miter lim="400000"/>
          </a:ln>
        </p:spPr>
        <p:txBody>
          <a:bodyPr wrap="square" lIns="45719" rIns="45719">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1000" dirty="0">
              <a:solidFill>
                <a:schemeClr val="tx1">
                  <a:lumMod val="85000"/>
                  <a:lumOff val="15000"/>
                </a:schemeClr>
              </a:solidFill>
              <a:latin typeface="HYQIHEIX1-45W EXTRALIGHT" panose="00020600040101010101" pitchFamily="18" charset="-122"/>
              <a:ea typeface="HYQIHEIX1-45W EXTRALIGHT" panose="00020600040101010101" pitchFamily="18" charset="-122"/>
            </a:endParaRPr>
          </a:p>
        </p:txBody>
      </p:sp>
      <p:sp>
        <p:nvSpPr>
          <p:cNvPr id="66" name="文本框 65"/>
          <p:cNvSpPr txBox="1"/>
          <p:nvPr/>
        </p:nvSpPr>
        <p:spPr>
          <a:xfrm>
            <a:off x="6884452" y="3081562"/>
            <a:ext cx="1463862" cy="307777"/>
          </a:xfrm>
          <a:prstGeom prst="rect">
            <a:avLst/>
          </a:prstGeom>
          <a:noFill/>
        </p:spPr>
        <p:txBody>
          <a:bodyPr wrap="none" rtlCol="0">
            <a:spAutoFit/>
          </a:bodyPr>
          <a:lstStyle/>
          <a:p>
            <a:r>
              <a:rPr lang="zh-CN" altLang="en-US"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注射用青蒿琥酯</a:t>
            </a:r>
            <a:endParaRPr lang="zh-CN" altLang="en-US" sz="1400" b="1"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67" name="文本框 66"/>
          <p:cNvSpPr txBox="1"/>
          <p:nvPr/>
        </p:nvSpPr>
        <p:spPr>
          <a:xfrm>
            <a:off x="6884452" y="4159180"/>
            <a:ext cx="2044225" cy="314786"/>
          </a:xfrm>
          <a:prstGeom prst="rect">
            <a:avLst/>
          </a:prstGeom>
          <a:noFill/>
        </p:spPr>
        <p:txBody>
          <a:bodyPr wrap="square">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rPr>
              <a:t>国产达芬奇手术机器人</a:t>
            </a:r>
            <a:endParaRPr lang="en-US" altLang="zh-CN" sz="1400" dirty="0">
              <a:solidFill>
                <a:srgbClr val="A77646"/>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70" name="文本框 69"/>
          <p:cNvSpPr txBox="1"/>
          <p:nvPr/>
        </p:nvSpPr>
        <p:spPr>
          <a:xfrm>
            <a:off x="6884452" y="4424061"/>
            <a:ext cx="3906214" cy="261610"/>
          </a:xfrm>
          <a:prstGeom prst="rect">
            <a:avLst/>
          </a:prstGeom>
          <a:noFill/>
        </p:spPr>
        <p:txBody>
          <a:bodyPr wrap="square" rtlCol="0">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cs typeface="HYQIHEIX1-45W EXTRALIGHT" panose="00020600040101010101" pitchFamily="18" charset="-122"/>
              </a:rPr>
              <a:t>“胸腹腔内窥镜手术控制系统”成功 获</a:t>
            </a:r>
            <a:r>
              <a:rPr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cs typeface="HYQIHEIX1-45W EXTRALIGHT" panose="00020600040101010101" pitchFamily="18" charset="-122"/>
              </a:rPr>
              <a:t>NMPA</a:t>
            </a:r>
            <a:r>
              <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cs typeface="HYQIHEIX1-45W EXTRALIGHT" panose="00020600040101010101" pitchFamily="18" charset="-122"/>
              </a:rPr>
              <a:t>批准</a:t>
            </a:r>
            <a:endParaRPr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cs typeface="HYQIHEIX1-45W EXTRALIGHT" panose="00020600040101010101" pitchFamily="18" charset="-122"/>
            </a:endParaRPr>
          </a:p>
        </p:txBody>
      </p:sp>
      <p:pic>
        <p:nvPicPr>
          <p:cNvPr id="74" name="Picture 2"/>
          <p:cNvPicPr>
            <a:picLocks noChangeAspect="1" noChangeArrowheads="1"/>
          </p:cNvPicPr>
          <p:nvPr/>
        </p:nvPicPr>
        <p:blipFill rotWithShape="1">
          <a:blip r:embed="rId6">
            <a:clrChange>
              <a:clrFrom>
                <a:srgbClr val="FFFFFF"/>
              </a:clrFrom>
              <a:clrTo>
                <a:srgbClr val="FFFFFF">
                  <a:alpha val="0"/>
                </a:srgbClr>
              </a:clrTo>
            </a:clrChange>
          </a:blip>
          <a:srcRect/>
          <a:stretch>
            <a:fillRect/>
          </a:stretch>
        </p:blipFill>
        <p:spPr bwMode="auto">
          <a:xfrm>
            <a:off x="10866188" y="5006828"/>
            <a:ext cx="892872" cy="413498"/>
          </a:xfrm>
          <a:prstGeom prst="rect">
            <a:avLst/>
          </a:prstGeom>
          <a:noFill/>
          <a:extLst>
            <a:ext uri="{909E8E84-426E-40DD-AFC4-6F175D3DCCD1}">
              <a14:hiddenFill xmlns:a14="http://schemas.microsoft.com/office/drawing/2010/main">
                <a:solidFill>
                  <a:srgbClr val="FFFFFF"/>
                </a:solidFill>
              </a14:hiddenFill>
            </a:ext>
          </a:extLst>
        </p:spPr>
      </p:pic>
      <p:pic>
        <p:nvPicPr>
          <p:cNvPr id="76" name="图片 75"/>
          <p:cNvPicPr>
            <a:picLocks noChangeAspect="1"/>
          </p:cNvPicPr>
          <p:nvPr/>
        </p:nvPicPr>
        <p:blipFill>
          <a:blip r:embed="rId7" cstate="email"/>
          <a:stretch>
            <a:fillRect/>
          </a:stretch>
        </p:blipFill>
        <p:spPr>
          <a:xfrm>
            <a:off x="10866188" y="4261408"/>
            <a:ext cx="892872" cy="297624"/>
          </a:xfrm>
          <a:prstGeom prst="rect">
            <a:avLst/>
          </a:prstGeom>
        </p:spPr>
      </p:pic>
      <p:pic>
        <p:nvPicPr>
          <p:cNvPr id="77" name="图片 76" descr="4大板块LOGO整理-02"/>
          <p:cNvPicPr>
            <a:picLocks noChangeAspect="1"/>
          </p:cNvPicPr>
          <p:nvPr/>
        </p:nvPicPr>
        <p:blipFill rotWithShape="1">
          <a:blip r:embed="rId8"/>
          <a:srcRect/>
          <a:stretch>
            <a:fillRect/>
          </a:stretch>
        </p:blipFill>
        <p:spPr>
          <a:xfrm>
            <a:off x="10866188" y="5558570"/>
            <a:ext cx="892872" cy="417462"/>
          </a:xfrm>
          <a:prstGeom prst="rect">
            <a:avLst/>
          </a:prstGeom>
        </p:spPr>
      </p:pic>
      <p:pic>
        <p:nvPicPr>
          <p:cNvPr id="79" name="图片 78"/>
          <p:cNvPicPr>
            <a:picLocks noChangeAspect="1"/>
          </p:cNvPicPr>
          <p:nvPr/>
        </p:nvPicPr>
        <p:blipFill>
          <a:blip r:embed="rId3" cstate="email"/>
          <a:stretch>
            <a:fillRect/>
          </a:stretch>
        </p:blipFill>
        <p:spPr>
          <a:xfrm>
            <a:off x="10866188" y="1895652"/>
            <a:ext cx="892872" cy="297624"/>
          </a:xfrm>
          <a:prstGeom prst="rect">
            <a:avLst/>
          </a:prstGeom>
        </p:spPr>
      </p:pic>
      <p:pic>
        <p:nvPicPr>
          <p:cNvPr id="10" name="图片 9" descr="文本&#10;&#10;描述已自动生成"/>
          <p:cNvPicPr>
            <a:picLocks noChangeAspect="1"/>
          </p:cNvPicPr>
          <p:nvPr/>
        </p:nvPicPr>
        <p:blipFill>
          <a:blip r:embed="rId9"/>
          <a:stretch>
            <a:fillRect/>
          </a:stretch>
        </p:blipFill>
        <p:spPr>
          <a:xfrm>
            <a:off x="10786977" y="6294535"/>
            <a:ext cx="1033202" cy="209869"/>
          </a:xfrm>
          <a:prstGeom prst="rect">
            <a:avLst/>
          </a:prstGeom>
        </p:spPr>
      </p:pic>
      <p:sp>
        <p:nvSpPr>
          <p:cNvPr id="64" name="圆角矩形 24"/>
          <p:cNvSpPr/>
          <p:nvPr/>
        </p:nvSpPr>
        <p:spPr>
          <a:xfrm rot="16200000">
            <a:off x="2655827" y="-1428404"/>
            <a:ext cx="1741181" cy="6302953"/>
          </a:xfrm>
          <a:prstGeom prst="roundRect">
            <a:avLst>
              <a:gd name="adj" fmla="val 9808"/>
            </a:avLst>
          </a:prstGeom>
          <a:gradFill>
            <a:gsLst>
              <a:gs pos="82000">
                <a:srgbClr val="93683D">
                  <a:alpha val="0"/>
                </a:srgbClr>
              </a:gs>
              <a:gs pos="0">
                <a:srgbClr val="93683D">
                  <a:alpha val="7000"/>
                </a:srgbClr>
              </a:gs>
            </a:gsLst>
            <a:lin ang="5400000" scaled="0"/>
          </a:gradFill>
          <a:ln>
            <a:gradFill>
              <a:gsLst>
                <a:gs pos="0">
                  <a:srgbClr val="93683D">
                    <a:alpha val="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94" name="文本框 93"/>
          <p:cNvSpPr txBox="1"/>
          <p:nvPr/>
        </p:nvSpPr>
        <p:spPr>
          <a:xfrm>
            <a:off x="443805" y="974570"/>
            <a:ext cx="4115849" cy="400110"/>
          </a:xfrm>
          <a:prstGeom prst="rect">
            <a:avLst/>
          </a:prstGeom>
          <a:noFill/>
        </p:spPr>
        <p:txBody>
          <a:bodyPr wrap="square" rtlCol="0" anchor="t">
            <a:spAutoFit/>
          </a:bodyPr>
          <a:lstStyle/>
          <a:p>
            <a:r>
              <a:rPr lang="zh-CN" altLang="en-US" sz="2000" dirty="0">
                <a:solidFill>
                  <a:srgbClr val="92653B"/>
                </a:solidFill>
                <a:latin typeface="思源黑体 CN Normal" panose="020B0400000000000000" pitchFamily="34" charset="-128"/>
                <a:ea typeface="思源黑体 CN Normal" panose="020B0400000000000000" pitchFamily="34" charset="-128"/>
                <a:cs typeface="Arial" panose="020B0604020202020204" pitchFamily="34" charset="0"/>
              </a:rPr>
              <a:t>聚焦前沿技术，两度结缘诺贝尔奖</a:t>
            </a:r>
            <a:endParaRPr lang="en-US" altLang="zh-CN" sz="2000" dirty="0">
              <a:solidFill>
                <a:srgbClr val="92653B"/>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9" name="文本框 8"/>
          <p:cNvSpPr txBox="1"/>
          <p:nvPr/>
        </p:nvSpPr>
        <p:spPr>
          <a:xfrm>
            <a:off x="460501" y="1396585"/>
            <a:ext cx="6436321" cy="1081130"/>
          </a:xfrm>
          <a:prstGeom prst="rect">
            <a:avLst/>
          </a:prstGeom>
          <a:noFill/>
        </p:spPr>
        <p:txBody>
          <a:bodyPr wrap="square" rtlCol="0">
            <a:spAutoFit/>
          </a:bodyPr>
          <a:lstStyle/>
          <a:p>
            <a:pPr>
              <a:lnSpc>
                <a:spcPct val="150000"/>
              </a:lnSpc>
            </a:pPr>
            <a:r>
              <a:rPr kumimoji="1" lang="zh-CN" altLang="en-US" sz="1100" b="1" dirty="0">
                <a:solidFill>
                  <a:srgbClr val="956A43"/>
                </a:solidFill>
                <a:latin typeface="思源黑体 CN Light" panose="020B0300000000000000" pitchFamily="34" charset="-128"/>
                <a:ea typeface="思源黑体 CN Light" panose="020B0300000000000000" pitchFamily="34" charset="-128"/>
              </a:rPr>
              <a:t>自主研发青蒿琥酯：</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对青蒿素科研成果率先转化。累计供应超</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3</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亿支注射用青蒿琥酯</a:t>
            </a:r>
            <a:r>
              <a:rPr kumimoji="1" lang="en-US" altLang="zh-CN" sz="1100" dirty="0" err="1">
                <a:solidFill>
                  <a:schemeClr val="tx1">
                    <a:lumMod val="85000"/>
                    <a:lumOff val="15000"/>
                  </a:schemeClr>
                </a:solidFill>
                <a:latin typeface="思源黑体 CN Light" panose="020B0300000000000000" pitchFamily="34" charset="-128"/>
                <a:ea typeface="思源黑体 CN Light" panose="020B0300000000000000" pitchFamily="34" charset="-128"/>
              </a:rPr>
              <a:t>Artesun</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 </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，救助全球超</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5600</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万重症疟疾患者。我国著名科学家屠呦呦因青蒿素研究荣获</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2015</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年诺贝尔生理学或医学奖。</a:t>
            </a:r>
            <a:endPar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a:p>
            <a:pPr>
              <a:lnSpc>
                <a:spcPct val="150000"/>
              </a:lnSpc>
            </a:pPr>
            <a:r>
              <a:rPr kumimoji="1" lang="zh-CN" altLang="en-US" sz="1100" b="1" dirty="0">
                <a:solidFill>
                  <a:srgbClr val="956A43"/>
                </a:solidFill>
                <a:latin typeface="思源黑体 CN Light" panose="020B0300000000000000" pitchFamily="34" charset="-128"/>
                <a:ea typeface="思源黑体 CN Light" panose="020B0300000000000000" pitchFamily="34" charset="-128"/>
              </a:rPr>
              <a:t>参与</a:t>
            </a:r>
            <a:r>
              <a:rPr kumimoji="1" lang="en-US" altLang="zh-CN" sz="1100" b="1" dirty="0">
                <a:solidFill>
                  <a:srgbClr val="956A43"/>
                </a:solidFill>
                <a:latin typeface="思源黑体 CN Light" panose="020B0300000000000000" pitchFamily="34" charset="-128"/>
                <a:ea typeface="思源黑体 CN Light" panose="020B0300000000000000" pitchFamily="34" charset="-128"/>
              </a:rPr>
              <a:t>mRNA</a:t>
            </a:r>
            <a:r>
              <a:rPr kumimoji="1" lang="zh-CN" altLang="en-US" sz="1100" b="1" dirty="0">
                <a:solidFill>
                  <a:srgbClr val="956A43"/>
                </a:solidFill>
                <a:latin typeface="思源黑体 CN Light" panose="020B0300000000000000" pitchFamily="34" charset="-128"/>
                <a:ea typeface="思源黑体 CN Light" panose="020B0300000000000000" pitchFamily="34" charset="-128"/>
              </a:rPr>
              <a:t>疫苗复必泰联合研发：</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 复必泰疫苗在港澳台地区累计接种超过</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4000</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万剂，构筑免疫屏障。</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mRNA</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疫苗技术获</a:t>
            </a:r>
            <a:r>
              <a:rPr kumimoji="1" lang="en-US" altLang="zh-CN"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2023</a:t>
            </a:r>
            <a:r>
              <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rPr>
              <a:t>年诺贝尔奖生理学或医学奖。</a:t>
            </a:r>
            <a:endParaRPr kumimoji="1" lang="zh-CN" altLang="en-US" sz="1100" dirty="0">
              <a:solidFill>
                <a:schemeClr val="tx1">
                  <a:lumMod val="85000"/>
                  <a:lumOff val="15000"/>
                </a:schemeClr>
              </a:solidFill>
              <a:latin typeface="思源黑体 CN Light" panose="020B0300000000000000" pitchFamily="34" charset="-128"/>
              <a:ea typeface="思源黑体 CN Light" panose="020B0300000000000000"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Users/jerrymiao/Library/Mobile Documents/com~apple~CloudDocs/Desktop/中期业绩发布会/PPT刷新/家庭.jpg家庭"/>
          <p:cNvPicPr>
            <a:picLocks noChangeAspect="1"/>
          </p:cNvPicPr>
          <p:nvPr/>
        </p:nvPicPr>
        <p:blipFill>
          <a:blip r:embed="rId1"/>
          <a:srcRect/>
          <a:stretch>
            <a:fillRect/>
          </a:stretch>
        </p:blipFill>
        <p:spPr>
          <a:xfrm>
            <a:off x="-4445" y="635"/>
            <a:ext cx="12185650" cy="6856730"/>
          </a:xfrm>
          <a:prstGeom prst="rect">
            <a:avLst/>
          </a:prstGeom>
        </p:spPr>
      </p:pic>
      <p:sp>
        <p:nvSpPr>
          <p:cNvPr id="9" name="矩形 8"/>
          <p:cNvSpPr/>
          <p:nvPr/>
        </p:nvSpPr>
        <p:spPr>
          <a:xfrm>
            <a:off x="-6985" y="0"/>
            <a:ext cx="12198985" cy="68738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2"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2" cstate="hqprint"/>
            <a:srcRect/>
            <a:stretch>
              <a:fillRect r="53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3"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100000">
                <a:srgbClr val="E9DBCB">
                  <a:alpha val="0"/>
                </a:srgbClr>
              </a:gs>
              <a:gs pos="59000">
                <a:schemeClr val="accent5">
                  <a:lumMod val="20000"/>
                  <a:lumOff val="80000"/>
                </a:schemeClr>
              </a:gs>
            </a:gsLst>
            <a:lin ang="11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4"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3" cstate="hqprint"/>
            <a:srcRect/>
            <a:stretch>
              <a:fillRect l="52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5"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gs>
              <a:gs pos="78000">
                <a:schemeClr val="bg1">
                  <a:alpha val="0"/>
                </a:schemeClr>
              </a:gs>
              <a:gs pos="24000">
                <a:schemeClr val="bg1">
                  <a:alpha val="74000"/>
                </a:schemeClr>
              </a:gs>
              <a:gs pos="13000">
                <a:srgbClr val="E4E3E1">
                  <a:alpha val="0"/>
                </a:srgbClr>
              </a:gs>
              <a:gs pos="48000">
                <a:schemeClr val="bg1"/>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6" name="椭圆 75"/>
          <p:cNvSpPr/>
          <p:nvPr/>
        </p:nvSpPr>
        <p:spPr bwMode="auto">
          <a:xfrm>
            <a:off x="853294" y="3462633"/>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alpha val="0"/>
                </a:schemeClr>
              </a:gs>
              <a:gs pos="60000">
                <a:schemeClr val="bg1">
                  <a:alpha val="100000"/>
                </a:schemeClr>
              </a:gs>
              <a:gs pos="39000">
                <a:schemeClr val="bg1">
                  <a:alpha val="100000"/>
                </a:schemeClr>
              </a:gs>
              <a:gs pos="100000">
                <a:schemeClr val="bg1">
                  <a:alpha val="0"/>
                </a:schemeClr>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nvGrpSpPr>
          <p:cNvPr id="3" name="组合 2"/>
          <p:cNvGrpSpPr/>
          <p:nvPr/>
        </p:nvGrpSpPr>
        <p:grpSpPr>
          <a:xfrm>
            <a:off x="3449965" y="1990896"/>
            <a:ext cx="5182660" cy="1584997"/>
            <a:chOff x="2733014" y="2883650"/>
            <a:chExt cx="6725972" cy="7504077"/>
          </a:xfrm>
        </p:grpSpPr>
        <p:sp>
          <p:nvSpPr>
            <p:cNvPr id="76"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22" name="椭圆 21"/>
            <p:cNvSpPr/>
            <p:nvPr/>
          </p:nvSpPr>
          <p:spPr bwMode="auto">
            <a:xfrm>
              <a:off x="2733014" y="2883650"/>
              <a:ext cx="6725971" cy="2029967"/>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0" name="椭圆 79"/>
            <p:cNvSpPr/>
            <p:nvPr/>
          </p:nvSpPr>
          <p:spPr bwMode="auto">
            <a:xfrm>
              <a:off x="2733014" y="8357759"/>
              <a:ext cx="6725971" cy="2029968"/>
            </a:xfrm>
            <a:prstGeom prst="ellipse">
              <a:avLst/>
            </a:prstGeom>
            <a:noFill/>
            <a:ln w="6350">
              <a:gradFill>
                <a:gsLst>
                  <a:gs pos="0">
                    <a:srgbClr val="E9DBCB">
                      <a:alpha val="0"/>
                    </a:srgbClr>
                  </a:gs>
                  <a:gs pos="100000">
                    <a:srgbClr val="7F542E">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sp>
        <p:nvSpPr>
          <p:cNvPr id="54" name="文本框 53"/>
          <p:cNvSpPr txBox="1"/>
          <p:nvPr/>
        </p:nvSpPr>
        <p:spPr>
          <a:xfrm>
            <a:off x="4735401" y="3539570"/>
            <a:ext cx="25514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上半年会员贡献销售收入占比</a:t>
            </a:r>
            <a:endParaRPr kumimoji="0" lang="zh-CN" altLang="en-US" sz="1000" u="none" strike="noStrike" kern="1200" cap="none" spc="0" normalizeH="0" baseline="0" noProof="0" dirty="0">
              <a:ln>
                <a:noFill/>
              </a:ln>
              <a:solidFill>
                <a:schemeClr val="tx1">
                  <a:lumMod val="65000"/>
                  <a:lumOff val="35000"/>
                </a:schemeClr>
              </a:solidFill>
              <a:effectLst/>
              <a:uLnTx/>
              <a:uFillTx/>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55" name="文本框 54"/>
          <p:cNvSpPr txBox="1"/>
          <p:nvPr/>
        </p:nvSpPr>
        <p:spPr>
          <a:xfrm>
            <a:off x="5232546" y="2887830"/>
            <a:ext cx="16543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tx1">
                    <a:lumMod val="65000"/>
                    <a:lumOff val="35000"/>
                  </a:schemeClr>
                </a:solidFill>
                <a:latin typeface="Politica" panose="02000503000000000000" pitchFamily="2" charset="0"/>
                <a:ea typeface="HYQIHEIX1-45W EXTRALIGHT" panose="00020600040101010101" pitchFamily="18" charset="-122"/>
                <a:cs typeface="Arial" panose="020B0604020202020204" pitchFamily="34" charset="0"/>
              </a:rPr>
              <a:t>52.8%</a:t>
            </a:r>
            <a:endParaRPr kumimoji="0" lang="zh-CN" altLang="en-US"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anose="00020600040101010101" pitchFamily="18" charset="-122"/>
              <a:cs typeface="Calibri" panose="020F0502020204030204" pitchFamily="34" charset="0"/>
            </a:endParaRPr>
          </a:p>
        </p:txBody>
      </p:sp>
      <p:sp>
        <p:nvSpPr>
          <p:cNvPr id="66" name="椭圆 65"/>
          <p:cNvSpPr/>
          <p:nvPr/>
        </p:nvSpPr>
        <p:spPr>
          <a:xfrm>
            <a:off x="3330447" y="1931512"/>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3331427" y="2097056"/>
            <a:ext cx="646331" cy="369332"/>
          </a:xfrm>
          <a:prstGeom prst="rect">
            <a:avLst/>
          </a:prstGeom>
          <a:noFill/>
        </p:spPr>
        <p:txBody>
          <a:bodyPr wrap="none" rtlCol="0">
            <a:spAutoFit/>
          </a:bodyPr>
          <a:lstStyle/>
          <a:p>
            <a:r>
              <a:rPr kumimoji="1" lang="zh-CN" altLang="en-US" dirty="0">
                <a:solidFill>
                  <a:srgbClr val="93683D"/>
                </a:solidFill>
                <a:latin typeface="思源黑体 CN Normal" panose="020B0400000000000000" pitchFamily="34" charset="-128"/>
                <a:ea typeface="思源黑体 CN Normal" panose="020B0400000000000000" pitchFamily="34" charset="-128"/>
              </a:rPr>
              <a:t>场景</a:t>
            </a:r>
            <a:endParaRPr kumimoji="1" lang="zh-CN" altLang="en-US" dirty="0">
              <a:solidFill>
                <a:srgbClr val="93683D"/>
              </a:solidFill>
              <a:latin typeface="思源黑体 CN Normal" panose="020B0400000000000000" pitchFamily="34" charset="-128"/>
              <a:ea typeface="思源黑体 CN Normal" panose="020B0400000000000000" pitchFamily="34" charset="-128"/>
            </a:endParaRPr>
          </a:p>
        </p:txBody>
      </p:sp>
      <p:sp>
        <p:nvSpPr>
          <p:cNvPr id="67" name="椭圆 66"/>
          <p:cNvSpPr/>
          <p:nvPr/>
        </p:nvSpPr>
        <p:spPr>
          <a:xfrm>
            <a:off x="5715826" y="2157296"/>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文本框 62"/>
          <p:cNvSpPr txBox="1"/>
          <p:nvPr/>
        </p:nvSpPr>
        <p:spPr>
          <a:xfrm>
            <a:off x="5730515" y="2296248"/>
            <a:ext cx="646331" cy="369332"/>
          </a:xfrm>
          <a:prstGeom prst="rect">
            <a:avLst/>
          </a:prstGeom>
          <a:noFill/>
        </p:spPr>
        <p:txBody>
          <a:bodyPr wrap="none" rtlCol="0">
            <a:spAutoFit/>
          </a:bodyPr>
          <a:lstStyle/>
          <a:p>
            <a:r>
              <a:rPr kumimoji="1" lang="zh-CN" altLang="en-US" dirty="0">
                <a:solidFill>
                  <a:srgbClr val="93683D"/>
                </a:solidFill>
                <a:latin typeface="思源黑体 CN Normal" panose="020B0400000000000000" pitchFamily="34" charset="-128"/>
                <a:ea typeface="思源黑体 CN Normal" panose="020B0400000000000000" pitchFamily="34" charset="-128"/>
              </a:rPr>
              <a:t>产业</a:t>
            </a:r>
            <a:endParaRPr kumimoji="1" lang="zh-CN" altLang="en-US" dirty="0">
              <a:solidFill>
                <a:srgbClr val="93683D"/>
              </a:solidFill>
              <a:latin typeface="思源黑体 CN Normal" panose="020B0400000000000000" pitchFamily="34" charset="-128"/>
              <a:ea typeface="思源黑体 CN Normal" panose="020B0400000000000000" pitchFamily="34" charset="-128"/>
            </a:endParaRPr>
          </a:p>
        </p:txBody>
      </p:sp>
      <p:sp>
        <p:nvSpPr>
          <p:cNvPr id="68" name="椭圆 67"/>
          <p:cNvSpPr/>
          <p:nvPr/>
        </p:nvSpPr>
        <p:spPr>
          <a:xfrm>
            <a:off x="8105810" y="1929765"/>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文本框 63"/>
          <p:cNvSpPr txBox="1"/>
          <p:nvPr/>
        </p:nvSpPr>
        <p:spPr>
          <a:xfrm>
            <a:off x="8114845" y="2076364"/>
            <a:ext cx="646331" cy="369332"/>
          </a:xfrm>
          <a:prstGeom prst="rect">
            <a:avLst/>
          </a:prstGeom>
          <a:noFill/>
        </p:spPr>
        <p:txBody>
          <a:bodyPr wrap="none" rtlCol="0">
            <a:spAutoFit/>
          </a:bodyPr>
          <a:lstStyle/>
          <a:p>
            <a:r>
              <a:rPr kumimoji="1" lang="zh-CN" altLang="en-US" dirty="0">
                <a:solidFill>
                  <a:srgbClr val="93683D"/>
                </a:solidFill>
                <a:latin typeface="思源黑体 CN Normal" panose="020B0400000000000000" pitchFamily="34" charset="-128"/>
                <a:ea typeface="思源黑体 CN Normal" panose="020B0400000000000000" pitchFamily="34" charset="-128"/>
              </a:rPr>
              <a:t>平台</a:t>
            </a:r>
            <a:endParaRPr kumimoji="1" lang="zh-CN" altLang="en-US" dirty="0">
              <a:solidFill>
                <a:srgbClr val="93683D"/>
              </a:solidFill>
              <a:latin typeface="思源黑体 CN Normal" panose="020B0400000000000000" pitchFamily="34" charset="-128"/>
              <a:ea typeface="思源黑体 CN Normal" panose="020B0400000000000000" pitchFamily="34" charset="-128"/>
            </a:endParaRPr>
          </a:p>
        </p:txBody>
      </p:sp>
      <p:sp>
        <p:nvSpPr>
          <p:cNvPr id="73" name="椭圆 72"/>
          <p:cNvSpPr/>
          <p:nvPr/>
        </p:nvSpPr>
        <p:spPr bwMode="auto">
          <a:xfrm>
            <a:off x="839585" y="2880381"/>
            <a:ext cx="10610784" cy="1179402"/>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53294" y="3464634"/>
            <a:ext cx="10619231" cy="1641171"/>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2822508">
                <a:moveTo>
                  <a:pt x="6710031" y="2822390"/>
                </a:moveTo>
                <a:cubicBezTo>
                  <a:pt x="6715604" y="2843581"/>
                  <a:pt x="6710474" y="12877"/>
                  <a:pt x="6725972" y="0"/>
                </a:cubicBezTo>
                <a:cubicBezTo>
                  <a:pt x="6725972" y="560560"/>
                  <a:pt x="5220312" y="1014984"/>
                  <a:pt x="3362986" y="1014984"/>
                </a:cubicBezTo>
                <a:cubicBezTo>
                  <a:pt x="1505660" y="1014984"/>
                  <a:pt x="0" y="560560"/>
                  <a:pt x="0" y="0"/>
                </a:cubicBezTo>
                <a:cubicBezTo>
                  <a:pt x="15499" y="43874"/>
                  <a:pt x="2914" y="2356721"/>
                  <a:pt x="6937" y="2356542"/>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81" name="文本框 80"/>
          <p:cNvSpPr txBox="1"/>
          <p:nvPr/>
        </p:nvSpPr>
        <p:spPr>
          <a:xfrm>
            <a:off x="4951640"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C2M</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82" name="TextBox 10"/>
          <p:cNvSpPr txBox="1"/>
          <p:nvPr/>
        </p:nvSpPr>
        <p:spPr>
          <a:xfrm>
            <a:off x="5285891" y="5782258"/>
            <a:ext cx="894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客户</a:t>
            </a:r>
            <a:endPar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3" name="TextBox 10"/>
          <p:cNvSpPr txBox="1"/>
          <p:nvPr/>
        </p:nvSpPr>
        <p:spPr>
          <a:xfrm>
            <a:off x="6447737" y="5782258"/>
            <a:ext cx="894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Link</a:t>
            </a:r>
            <a:endPar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4" name="TextBox 10"/>
          <p:cNvSpPr txBox="1"/>
          <p:nvPr/>
        </p:nvSpPr>
        <p:spPr>
          <a:xfrm>
            <a:off x="7572828" y="5782258"/>
            <a:ext cx="1532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产品服务</a:t>
            </a:r>
            <a:endPar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5" name="矩形 84"/>
          <p:cNvSpPr/>
          <p:nvPr/>
        </p:nvSpPr>
        <p:spPr>
          <a:xfrm>
            <a:off x="3523396" y="5782258"/>
            <a:ext cx="122982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FOSUN/Family</a:t>
            </a:r>
            <a:endParaRPr kumimoji="0" lang="zh-CN" altLang="en-US" sz="1200" u="none" strike="noStrike" kern="120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6" name="文本框 85"/>
          <p:cNvSpPr txBox="1"/>
          <p:nvPr/>
        </p:nvSpPr>
        <p:spPr>
          <a:xfrm>
            <a:off x="2250542"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F</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4" name="圆角矩形 3"/>
          <p:cNvSpPr/>
          <p:nvPr/>
        </p:nvSpPr>
        <p:spPr>
          <a:xfrm>
            <a:off x="4551857" y="4379743"/>
            <a:ext cx="4363010" cy="1317950"/>
          </a:xfrm>
          <a:prstGeom prst="roundRect">
            <a:avLst>
              <a:gd name="adj" fmla="val 50000"/>
            </a:avLst>
          </a:prstGeom>
          <a:noFill/>
          <a:ln w="15875">
            <a:gradFill>
              <a:gsLst>
                <a:gs pos="0">
                  <a:srgbClr val="C4AD8F"/>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675">
              <a:solidFill>
                <a:prstClr val="white"/>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 name="三角形 4"/>
          <p:cNvSpPr/>
          <p:nvPr/>
        </p:nvSpPr>
        <p:spPr>
          <a:xfrm rot="5400000">
            <a:off x="6583388" y="4310780"/>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三角形 89"/>
          <p:cNvSpPr/>
          <p:nvPr/>
        </p:nvSpPr>
        <p:spPr>
          <a:xfrm rot="16200000">
            <a:off x="6583388" y="5624675"/>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pic>
        <p:nvPicPr>
          <p:cNvPr id="43" name="图片 42"/>
          <p:cNvPicPr>
            <a:picLocks noChangeAspect="1"/>
          </p:cNvPicPr>
          <p:nvPr/>
        </p:nvPicPr>
        <p:blipFill>
          <a:blip r:embed="rId4" cstate="email"/>
          <a:stretch>
            <a:fillRect/>
          </a:stretch>
        </p:blipFill>
        <p:spPr>
          <a:xfrm>
            <a:off x="4679323" y="894102"/>
            <a:ext cx="856977" cy="745452"/>
          </a:xfrm>
          <a:prstGeom prst="rect">
            <a:avLst/>
          </a:prstGeom>
        </p:spPr>
      </p:pic>
      <p:sp>
        <p:nvSpPr>
          <p:cNvPr id="45" name="文本框 6"/>
          <p:cNvSpPr txBox="1"/>
          <p:nvPr/>
        </p:nvSpPr>
        <p:spPr>
          <a:xfrm>
            <a:off x="545110" y="6384735"/>
            <a:ext cx="10840466" cy="338554"/>
          </a:xfrm>
          <a:prstGeom prst="rect">
            <a:avLst/>
          </a:prstGeom>
          <a:ln w="12700">
            <a:miter lim="400000"/>
          </a:ln>
        </p:spPr>
        <p:txBody>
          <a:bodyPr wrap="non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sym typeface="微软雅黑" panose="020B0503020204020204" charset="-122"/>
              </a:rPr>
              <a:t>1</a:t>
            </a: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sym typeface="微软雅黑" panose="020B0503020204020204" charset="-122"/>
              </a:rPr>
              <a:t> </a:t>
            </a:r>
            <a:r>
              <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sym typeface="微软雅黑" panose="020B0503020204020204" charset="-122"/>
              </a:rPr>
              <a:t>5.</a:t>
            </a: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sym typeface="微软雅黑" panose="020B0503020204020204" charset="-122"/>
              </a:rPr>
              <a:t>注册会员定义为在任意渠道中同意过品牌官方会员条款并授予隐私权，主动留存过包括手机号在内的个人信息，满足可辨识、可触达、可追踪的消费者。 </a:t>
            </a:r>
            <a:endPar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sym typeface="微软雅黑" panose="020B0503020204020204" charset="-122"/>
            </a:endParaRPr>
          </a:p>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rPr>
              <a:t>2</a:t>
            </a: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rPr>
              <a:t> 生态价值创造指复星生态内企业为生态内其他企业直接或间接创造的收入贡献（未去重），包含但不仅限于生态交叉销售、生态产品共创、生态会员贡献、会员销售转化、生态销售协同、联合产业投资、融资合作赋能、产业资源协同等。</a:t>
            </a:r>
            <a:endPar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endParaRPr>
          </a:p>
        </p:txBody>
      </p:sp>
      <p:sp>
        <p:nvSpPr>
          <p:cNvPr id="6" name="文本框 5"/>
          <p:cNvSpPr txBox="1"/>
          <p:nvPr/>
        </p:nvSpPr>
        <p:spPr>
          <a:xfrm>
            <a:off x="4594873" y="1733533"/>
            <a:ext cx="1031051" cy="430887"/>
          </a:xfrm>
          <a:prstGeom prst="rect">
            <a:avLst/>
          </a:prstGeom>
          <a:noFill/>
        </p:spPr>
        <p:txBody>
          <a:bodyPr wrap="none" rtlCol="0">
            <a:spAutoFit/>
          </a:bodyPr>
          <a:lstStyle/>
          <a:p>
            <a:pPr algn="ctr"/>
            <a:r>
              <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复星</a:t>
            </a:r>
            <a:endParaRPr lang="en-US" altLang="zh-CN"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生态会员平台</a:t>
            </a:r>
            <a:endPar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6" name="文本框 45"/>
          <p:cNvSpPr txBox="1"/>
          <p:nvPr/>
        </p:nvSpPr>
        <p:spPr>
          <a:xfrm>
            <a:off x="5890880" y="1731604"/>
            <a:ext cx="2127700" cy="430887"/>
          </a:xfrm>
          <a:prstGeom prst="rect">
            <a:avLst/>
          </a:prstGeom>
          <a:noFill/>
        </p:spPr>
        <p:txBody>
          <a:bodyPr wrap="square" rtlCol="0">
            <a:spAutoFit/>
          </a:bodyPr>
          <a:lstStyle/>
          <a:p>
            <a:pPr algn="ctr"/>
            <a:r>
              <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         医疗级、全场景、</a:t>
            </a:r>
            <a:endParaRPr lang="en-US" altLang="zh-CN"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gn="ctr"/>
            <a:r>
              <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一站式的健康生态系统</a:t>
            </a:r>
            <a:endParaRPr lang="zh-CN" altLang="en-US" sz="11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7" name="文本框 46"/>
          <p:cNvSpPr txBox="1"/>
          <p:nvPr/>
        </p:nvSpPr>
        <p:spPr>
          <a:xfrm>
            <a:off x="1009331" y="2887830"/>
            <a:ext cx="1803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tx1">
                    <a:lumMod val="65000"/>
                    <a:lumOff val="35000"/>
                  </a:schemeClr>
                </a:solidFill>
                <a:latin typeface="Politica" panose="02000503000000000000" pitchFamily="2" charset="0"/>
                <a:ea typeface="HYQIHEIX1-45W EXTRALIGHT" panose="00020600040101010101" pitchFamily="18" charset="-122"/>
                <a:cs typeface="Arial" panose="020B0604020202020204" pitchFamily="34" charset="0"/>
              </a:rPr>
              <a:t>2165</a:t>
            </a:r>
            <a:r>
              <a:rPr lang="zh-CN" altLang="en-US" sz="4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万</a:t>
            </a:r>
            <a:endParaRPr lang="zh-CN" altLang="en-US" sz="40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8" name="矩形 47"/>
          <p:cNvSpPr/>
          <p:nvPr/>
        </p:nvSpPr>
        <p:spPr>
          <a:xfrm>
            <a:off x="972200" y="3539570"/>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上半年新增会员数</a:t>
            </a:r>
            <a:r>
              <a:rPr kumimoji="0" lang="en-US" altLang="zh-CN" sz="1000" u="none" strike="noStrike" kern="1200" cap="none" spc="0" normalizeH="0" baseline="30000" noProof="0" dirty="0">
                <a:ln>
                  <a:noFill/>
                </a:ln>
                <a:solidFill>
                  <a:schemeClr val="tx1">
                    <a:lumMod val="65000"/>
                    <a:lumOff val="35000"/>
                  </a:schemeClr>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1</a:t>
            </a:r>
            <a:endPar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9" name="文本框 48"/>
          <p:cNvSpPr txBox="1"/>
          <p:nvPr/>
        </p:nvSpPr>
        <p:spPr>
          <a:xfrm>
            <a:off x="3154050" y="2887830"/>
            <a:ext cx="1803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62</a:t>
            </a:r>
            <a:r>
              <a:rPr kumimoji="0" lang="zh-CN" altLang="en-US" sz="1865"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亿</a:t>
            </a:r>
            <a:r>
              <a:rPr kumimoji="0" lang="zh-CN" altLang="en-US" sz="12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（人民币元）</a:t>
            </a:r>
            <a:endParaRPr kumimoji="0" lang="zh-CN" altLang="en-US" sz="12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0" name="文本框 49"/>
          <p:cNvSpPr txBox="1"/>
          <p:nvPr/>
        </p:nvSpPr>
        <p:spPr>
          <a:xfrm>
            <a:off x="2813824" y="3539570"/>
            <a:ext cx="2123961" cy="246221"/>
          </a:xfrm>
          <a:prstGeom prst="rect">
            <a:avLst/>
          </a:prstGeom>
          <a:noFill/>
        </p:spPr>
        <p:txBody>
          <a:bodyPr wrap="square" rtlCol="0">
            <a:spAutoFit/>
          </a:bodyPr>
          <a:lstStyle/>
          <a:p>
            <a:pPr lvl="0" algn="ctr">
              <a:defRPr/>
            </a:pPr>
            <a:r>
              <a:rPr lang="zh-CN" altLang="en-US" sz="1000" dirty="0">
                <a:solidFill>
                  <a:srgbClr val="A77646"/>
                </a:solidFill>
                <a:latin typeface="思源黑体 CN Light" panose="020B0300000000000000" pitchFamily="34" charset="-128"/>
                <a:ea typeface="思源黑体 CN Light" panose="020B0300000000000000" pitchFamily="34" charset="-128"/>
                <a:cs typeface="Arial" panose="020B0604020202020204" pitchFamily="34" charset="0"/>
              </a:rPr>
              <a:t>生态价值创造总额</a:t>
            </a:r>
            <a:r>
              <a:rPr lang="en-US" altLang="zh-CN" sz="1000" baseline="30000" dirty="0">
                <a:solidFill>
                  <a:srgbClr val="A77646"/>
                </a:solidFill>
                <a:latin typeface="思源黑体 CN Light" panose="020B0300000000000000" pitchFamily="34" charset="-128"/>
                <a:ea typeface="思源黑体 CN Light" panose="020B0300000000000000" pitchFamily="34" charset="-128"/>
                <a:cs typeface="Arial" panose="020B0604020202020204" pitchFamily="34" charset="0"/>
              </a:rPr>
              <a:t>2</a:t>
            </a:r>
            <a:endParaRPr kumimoji="0" lang="en-US" altLang="zh-CN" sz="1000" u="none" strike="noStrike" kern="1200" cap="none" spc="0" normalizeH="0" baseline="0" noProof="0" dirty="0">
              <a:ln>
                <a:noFill/>
              </a:ln>
              <a:solidFill>
                <a:srgbClr val="A77646"/>
              </a:solidFill>
              <a:effectLst/>
              <a:uLnTx/>
              <a:uFillTx/>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10" name="图片 9" descr="蓝色的标志&#10;&#10;描述已自动生成"/>
          <p:cNvPicPr>
            <a:picLocks noChangeAspect="1"/>
          </p:cNvPicPr>
          <p:nvPr/>
        </p:nvPicPr>
        <p:blipFill>
          <a:blip r:embed="rId5"/>
          <a:stretch>
            <a:fillRect/>
          </a:stretch>
        </p:blipFill>
        <p:spPr>
          <a:xfrm>
            <a:off x="6281554" y="1170876"/>
            <a:ext cx="1542885" cy="372363"/>
          </a:xfrm>
          <a:prstGeom prst="rect">
            <a:avLst/>
          </a:prstGeom>
        </p:spPr>
      </p:pic>
      <p:sp>
        <p:nvSpPr>
          <p:cNvPr id="13" name="矩形 12"/>
          <p:cNvSpPr/>
          <p:nvPr/>
        </p:nvSpPr>
        <p:spPr>
          <a:xfrm>
            <a:off x="-15240" y="187048"/>
            <a:ext cx="9349783"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Title 1"/>
          <p:cNvSpPr txBox="1"/>
          <p:nvPr/>
        </p:nvSpPr>
        <p:spPr>
          <a:xfrm>
            <a:off x="641499" y="195861"/>
            <a:ext cx="9787267" cy="534035"/>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lang="en-US" altLang="zh-CN"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FC2M</a:t>
            </a: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生态协同</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7" name="图片 6" descr="/Users/jerrymiao/Desktop/复星Jerry/LOGO系列 杂/复星logo1-01.png复星logo1-01"/>
          <p:cNvPicPr>
            <a:picLocks noChangeAspect="1"/>
          </p:cNvPicPr>
          <p:nvPr/>
        </p:nvPicPr>
        <p:blipFill>
          <a:blip r:embed="rId6"/>
          <a:srcRect/>
          <a:stretch>
            <a:fillRect/>
          </a:stretch>
        </p:blipFill>
        <p:spPr>
          <a:xfrm>
            <a:off x="10302558" y="255905"/>
            <a:ext cx="1664335" cy="475615"/>
          </a:xfrm>
          <a:prstGeom prst="rect">
            <a:avLst/>
          </a:prstGeom>
        </p:spPr>
      </p:pic>
      <p:sp>
        <p:nvSpPr>
          <p:cNvPr id="52" name="文本框 51"/>
          <p:cNvSpPr txBox="1"/>
          <p:nvPr/>
        </p:nvSpPr>
        <p:spPr>
          <a:xfrm>
            <a:off x="7990145" y="2887830"/>
            <a:ext cx="8680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60</a:t>
            </a:r>
            <a:r>
              <a:rPr lang="zh-CN" altLang="en-US"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rPr>
              <a:t>家</a:t>
            </a:r>
            <a:endParaRPr kumimoji="0" lang="zh-CN" altLang="en-US" sz="12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3" name="文本框 52"/>
          <p:cNvSpPr txBox="1"/>
          <p:nvPr/>
        </p:nvSpPr>
        <p:spPr>
          <a:xfrm>
            <a:off x="7026110" y="3539570"/>
            <a:ext cx="2580778" cy="246221"/>
          </a:xfrm>
          <a:prstGeom prst="rect">
            <a:avLst/>
          </a:prstGeom>
          <a:noFill/>
        </p:spPr>
        <p:txBody>
          <a:bodyPr wrap="square" rtlCol="0">
            <a:spAutoFit/>
          </a:bodyPr>
          <a:lstStyle/>
          <a:p>
            <a:pPr lvl="0" algn="ctr">
              <a:defRPr/>
            </a:pPr>
            <a:r>
              <a:rPr lang="en-US" altLang="zh-CN" sz="1000" dirty="0">
                <a:solidFill>
                  <a:srgbClr val="A77646"/>
                </a:solidFill>
                <a:latin typeface="思源黑体 CN Light" panose="020B0300000000000000" pitchFamily="34" charset="-128"/>
                <a:ea typeface="思源黑体 CN Light" panose="020B0300000000000000" pitchFamily="34" charset="-128"/>
                <a:cs typeface="Arial" panose="020B0604020202020204" pitchFamily="34" charset="0"/>
              </a:rPr>
              <a:t>515</a:t>
            </a:r>
            <a:r>
              <a:rPr lang="zh-CN" altLang="en-US" sz="1000" dirty="0">
                <a:solidFill>
                  <a:srgbClr val="A77646"/>
                </a:solidFill>
                <a:latin typeface="思源黑体 CN Light" panose="020B0300000000000000" pitchFamily="34" charset="-128"/>
                <a:ea typeface="思源黑体 CN Light" panose="020B0300000000000000" pitchFamily="34" charset="-128"/>
                <a:cs typeface="Arial" panose="020B0604020202020204" pitchFamily="34" charset="0"/>
              </a:rPr>
              <a:t>复星家庭日联动海内外品牌</a:t>
            </a:r>
            <a:endParaRPr kumimoji="0" lang="en-US" altLang="zh-CN" sz="1000" u="none" strike="noStrike" kern="1200" cap="none" spc="0" normalizeH="0" baseline="0" noProof="0" dirty="0">
              <a:ln>
                <a:noFill/>
              </a:ln>
              <a:solidFill>
                <a:srgbClr val="A77646"/>
              </a:solidFill>
              <a:effectLst/>
              <a:uLnTx/>
              <a:uFillTx/>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56" name="文本框 55"/>
          <p:cNvSpPr txBox="1"/>
          <p:nvPr/>
        </p:nvSpPr>
        <p:spPr>
          <a:xfrm>
            <a:off x="9333653" y="3539570"/>
            <a:ext cx="230384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a:solidFill>
                  <a:schemeClr val="tx1">
                    <a:lumMod val="65000"/>
                    <a:lumOff val="35000"/>
                  </a:schemeClr>
                </a:solidFill>
                <a:effectLst/>
                <a:latin typeface="思源黑体 CN Light" panose="020B0300000000000000" pitchFamily="34" charset="-128"/>
                <a:ea typeface="思源黑体 CN Light" panose="020B0300000000000000" pitchFamily="34" charset="-128"/>
              </a:rPr>
              <a:t>515</a:t>
            </a:r>
            <a:r>
              <a:rPr lang="zh-CN" altLang="en-US" sz="1000" dirty="0">
                <a:solidFill>
                  <a:schemeClr val="tx1">
                    <a:lumMod val="65000"/>
                    <a:lumOff val="35000"/>
                  </a:schemeClr>
                </a:solidFill>
                <a:effectLst/>
                <a:latin typeface="思源黑体 CN Light" panose="020B0300000000000000" pitchFamily="34" charset="-128"/>
                <a:ea typeface="思源黑体 CN Light" panose="020B0300000000000000" pitchFamily="34" charset="-128"/>
              </a:rPr>
              <a:t>复星家庭日销售额同比增长</a:t>
            </a:r>
            <a:endParaRPr kumimoji="0" lang="zh-CN" altLang="en-US" sz="1000" u="none" strike="noStrike" kern="1200" cap="none" spc="0" normalizeH="0" baseline="0" noProof="0" dirty="0">
              <a:ln>
                <a:noFill/>
              </a:ln>
              <a:solidFill>
                <a:schemeClr val="tx1">
                  <a:lumMod val="65000"/>
                  <a:lumOff val="35000"/>
                </a:schemeClr>
              </a:solidFill>
              <a:effectLst/>
              <a:uLnTx/>
              <a:uFillTx/>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57" name="文本框 56"/>
          <p:cNvSpPr txBox="1"/>
          <p:nvPr/>
        </p:nvSpPr>
        <p:spPr>
          <a:xfrm>
            <a:off x="9951998" y="2887830"/>
            <a:ext cx="11377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0" i="0" dirty="0">
                <a:solidFill>
                  <a:schemeClr val="tx1">
                    <a:lumMod val="65000"/>
                    <a:lumOff val="35000"/>
                  </a:schemeClr>
                </a:solidFill>
                <a:effectLst/>
                <a:latin typeface="Politica" panose="02000503000000000000" pitchFamily="2" charset="0"/>
              </a:rPr>
              <a:t>32%</a:t>
            </a:r>
            <a:endParaRPr kumimoji="0" lang="zh-CN" altLang="en-US"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anose="00020600040101010101" pitchFamily="18" charset="-122"/>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FES培训/培训第二课照片（需加边框）/DSC04125-已增强-NR.jpgDSC04125-已增强-NR"/>
          <p:cNvPicPr>
            <a:picLocks noChangeAspect="1"/>
          </p:cNvPicPr>
          <p:nvPr/>
        </p:nvPicPr>
        <p:blipFill>
          <a:blip r:embed="rId1"/>
          <a:srcRect/>
          <a:stretch>
            <a:fillRect/>
          </a:stretch>
        </p:blipFill>
        <p:spPr>
          <a:xfrm>
            <a:off x="-7620" y="0"/>
            <a:ext cx="12186920" cy="6858000"/>
          </a:xfrm>
          <a:prstGeom prst="rect">
            <a:avLst/>
          </a:prstGeom>
        </p:spPr>
      </p:pic>
      <p:sp>
        <p:nvSpPr>
          <p:cNvPr id="16" name="矩形 15"/>
          <p:cNvSpPr/>
          <p:nvPr/>
        </p:nvSpPr>
        <p:spPr>
          <a:xfrm>
            <a:off x="-12700" y="0"/>
            <a:ext cx="1219200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grpSp>
        <p:nvGrpSpPr>
          <p:cNvPr id="8" name="组合 7"/>
          <p:cNvGrpSpPr/>
          <p:nvPr/>
        </p:nvGrpSpPr>
        <p:grpSpPr>
          <a:xfrm>
            <a:off x="5290264" y="3684232"/>
            <a:ext cx="1546016" cy="820409"/>
            <a:chOff x="5322502" y="3684232"/>
            <a:chExt cx="1546016" cy="820409"/>
          </a:xfrm>
        </p:grpSpPr>
        <p:grpSp>
          <p:nvGrpSpPr>
            <p:cNvPr id="6" name="组合 5"/>
            <p:cNvGrpSpPr/>
            <p:nvPr/>
          </p:nvGrpSpPr>
          <p:grpSpPr>
            <a:xfrm>
              <a:off x="5322502" y="3684232"/>
              <a:ext cx="1546016" cy="820409"/>
              <a:chOff x="5322502" y="3684232"/>
              <a:chExt cx="1546016" cy="820409"/>
            </a:xfrm>
          </p:grpSpPr>
          <p:sp>
            <p:nvSpPr>
              <p:cNvPr id="7" name="矩形 6"/>
              <p:cNvSpPr/>
              <p:nvPr/>
            </p:nvSpPr>
            <p:spPr>
              <a:xfrm>
                <a:off x="5323481" y="368423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126" name="矩形 6"/>
              <p:cNvSpPr/>
              <p:nvPr/>
            </p:nvSpPr>
            <p:spPr>
              <a:xfrm rot="10800000">
                <a:off x="5322502" y="4094490"/>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chemeClr val="tx1">
                      <a:lumMod val="50000"/>
                      <a:lumOff val="5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64" name="文本框 63"/>
              <p:cNvSpPr txBox="1"/>
              <p:nvPr/>
            </p:nvSpPr>
            <p:spPr>
              <a:xfrm>
                <a:off x="5794861" y="4069373"/>
                <a:ext cx="659965" cy="297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335"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实践</a:t>
                </a:r>
                <a:endParaRPr kumimoji="1" lang="zh-CN" altLang="en-US" sz="1335"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sp>
          <p:nvSpPr>
            <p:cNvPr id="75" name="文本框 74"/>
            <p:cNvSpPr txBox="1"/>
            <p:nvPr/>
          </p:nvSpPr>
          <p:spPr>
            <a:xfrm>
              <a:off x="5797455" y="3830251"/>
              <a:ext cx="659965" cy="29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335"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沉淀</a:t>
              </a:r>
              <a:endParaRPr kumimoji="1" lang="zh-CN" altLang="en-US" sz="1335"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sp>
        <p:nvSpPr>
          <p:cNvPr id="91" name="文本占位符 4"/>
          <p:cNvSpPr txBox="1"/>
          <p:nvPr/>
        </p:nvSpPr>
        <p:spPr>
          <a:xfrm>
            <a:off x="1040869" y="833989"/>
            <a:ext cx="2020111" cy="6630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48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F</a:t>
            </a:r>
            <a:r>
              <a:rPr kumimoji="0" lang="en-US" altLang="zh-CN" sz="4800" u="sng" strike="noStrike" kern="1200" cap="none" spc="0" normalizeH="0" baseline="0" noProof="0" dirty="0">
                <a:ln>
                  <a:noFill/>
                </a:ln>
                <a:solidFill>
                  <a:srgbClr val="C00000"/>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E</a:t>
            </a:r>
            <a:r>
              <a:rPr kumimoji="0" lang="en-US" altLang="zh-CN" sz="48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S</a:t>
            </a:r>
            <a:endParaRPr kumimoji="0" lang="zh-CN" altLang="en-US" sz="24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5" name="组合 4"/>
          <p:cNvGrpSpPr/>
          <p:nvPr/>
        </p:nvGrpSpPr>
        <p:grpSpPr>
          <a:xfrm>
            <a:off x="6518473" y="1952144"/>
            <a:ext cx="5547426" cy="4387578"/>
            <a:chOff x="6479576" y="1217222"/>
            <a:chExt cx="6096000" cy="4821456"/>
          </a:xfrm>
        </p:grpSpPr>
        <p:sp>
          <p:nvSpPr>
            <p:cNvPr id="106" name="圆角矩形 1"/>
            <p:cNvSpPr/>
            <p:nvPr/>
          </p:nvSpPr>
          <p:spPr>
            <a:xfrm>
              <a:off x="7699887" y="5220662"/>
              <a:ext cx="1764000" cy="816753"/>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rgbClr val="A77646"/>
                  </a:solidFill>
                  <a:latin typeface="思源黑体 CN Normal" panose="020B0400000000000000" pitchFamily="34" charset="-128"/>
                  <a:ea typeface="思源黑体 CN Normal" panose="020B0400000000000000" pitchFamily="34" charset="-128"/>
                  <a:sym typeface="+mn-lt"/>
                </a:rPr>
                <a:t>每年超</a:t>
              </a:r>
              <a:r>
                <a:rPr kumimoji="1" lang="en-US" altLang="zh-CN" sz="2800" dirty="0">
                  <a:solidFill>
                    <a:srgbClr val="A77646"/>
                  </a:solidFill>
                  <a:latin typeface="Politica" panose="02000503000000000000" pitchFamily="2" charset="0"/>
                  <a:ea typeface="思源黑体 CN Normal" panose="020B0400000000000000" pitchFamily="34" charset="-128"/>
                  <a:sym typeface="+mn-lt"/>
                </a:rPr>
                <a:t>1000</a:t>
              </a:r>
              <a:r>
                <a:rPr kumimoji="1" lang="zh-CN" altLang="en-US" sz="1400" dirty="0">
                  <a:solidFill>
                    <a:srgbClr val="A77646"/>
                  </a:solidFill>
                  <a:latin typeface="思源黑体 CN Normal" panose="020B0400000000000000" pitchFamily="34" charset="-128"/>
                  <a:ea typeface="思源黑体 CN Normal" panose="020B0400000000000000" pitchFamily="34" charset="-128"/>
                  <a:sym typeface="+mn-lt"/>
                </a:rPr>
                <a:t>个</a:t>
              </a:r>
              <a:endParaRPr kumimoji="1" lang="en-US" altLang="zh-CN" sz="1400" dirty="0">
                <a:solidFill>
                  <a:srgbClr val="A77646"/>
                </a:solidFill>
                <a:latin typeface="思源黑体 CN Normal" panose="020B0400000000000000" pitchFamily="34" charset="-128"/>
                <a:ea typeface="思源黑体 CN Normal" panose="020B0400000000000000" pitchFamily="34" charset="-128"/>
                <a:sym typeface="+mn-lt"/>
              </a:endParaRPr>
            </a:p>
            <a:p>
              <a:pPr algn="ctr"/>
              <a:r>
                <a:rPr kumimoji="1" lang="zh-CN" altLang="en-US" sz="1400" dirty="0">
                  <a:solidFill>
                    <a:srgbClr val="A77646"/>
                  </a:solidFill>
                  <a:latin typeface="思源黑体 CN Normal" panose="020B0400000000000000" pitchFamily="34" charset="-128"/>
                  <a:ea typeface="思源黑体 CN Normal" panose="020B0400000000000000" pitchFamily="34" charset="-128"/>
                  <a:sym typeface="+mn-lt"/>
                </a:rPr>
                <a:t>企业改善项目</a:t>
              </a:r>
              <a:endParaRPr kumimoji="1" lang="zh-CN" altLang="en-US" sz="1400" dirty="0">
                <a:solidFill>
                  <a:srgbClr val="A77646"/>
                </a:solidFill>
                <a:latin typeface="思源黑体 CN Normal" panose="020B0400000000000000" pitchFamily="34" charset="-128"/>
                <a:ea typeface="思源黑体 CN Normal" panose="020B0400000000000000" pitchFamily="34" charset="-128"/>
              </a:endParaRPr>
            </a:p>
          </p:txBody>
        </p:sp>
        <p:sp>
          <p:nvSpPr>
            <p:cNvPr id="107" name="圆角矩形 23"/>
            <p:cNvSpPr/>
            <p:nvPr/>
          </p:nvSpPr>
          <p:spPr>
            <a:xfrm>
              <a:off x="9546964" y="4208541"/>
              <a:ext cx="1764000" cy="933831"/>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108" name="圆角矩形 24"/>
            <p:cNvSpPr/>
            <p:nvPr/>
          </p:nvSpPr>
          <p:spPr>
            <a:xfrm>
              <a:off x="7707647" y="4208541"/>
              <a:ext cx="1764000" cy="908545"/>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rgbClr val="A77646"/>
                  </a:solidFill>
                  <a:latin typeface="Politica" panose="02000503000000000000" pitchFamily="2" charset="0"/>
                  <a:ea typeface="思源黑体 CN Normal" panose="020B0400000000000000" pitchFamily="34" charset="-128"/>
                  <a:sym typeface="+mn-lt"/>
                </a:rPr>
                <a:t>45</a:t>
              </a:r>
              <a:endParaRPr kumimoji="1" lang="en-US" altLang="zh-CN" sz="2800" dirty="0">
                <a:solidFill>
                  <a:srgbClr val="A77646"/>
                </a:solidFill>
                <a:latin typeface="Politica" panose="02000503000000000000" pitchFamily="2" charset="0"/>
                <a:ea typeface="思源黑体 CN Normal" panose="020B0400000000000000" pitchFamily="34" charset="-128"/>
                <a:sym typeface="+mn-lt"/>
              </a:endParaRPr>
            </a:p>
            <a:p>
              <a:pPr algn="ctr"/>
              <a:r>
                <a:rPr kumimoji="1" lang="zh-CN" altLang="en-US" sz="1400" dirty="0">
                  <a:solidFill>
                    <a:srgbClr val="A77646"/>
                  </a:solidFill>
                  <a:latin typeface="思源黑体 CN Normal" panose="020B0400000000000000" pitchFamily="34" charset="-128"/>
                  <a:ea typeface="思源黑体 CN Normal" panose="020B0400000000000000" pitchFamily="34" charset="-128"/>
                  <a:sym typeface="+mn-lt"/>
                </a:rPr>
                <a:t>已认证工具</a:t>
              </a:r>
              <a:endParaRPr kumimoji="1" lang="zh-CN" altLang="en-US" sz="1400" dirty="0">
                <a:solidFill>
                  <a:srgbClr val="A77646"/>
                </a:solidFill>
                <a:latin typeface="思源黑体 CN Normal" panose="020B0400000000000000" pitchFamily="34" charset="-128"/>
                <a:ea typeface="思源黑体 CN Normal" panose="020B0400000000000000" pitchFamily="34" charset="-128"/>
              </a:endParaRPr>
            </a:p>
          </p:txBody>
        </p:sp>
        <p:sp>
          <p:nvSpPr>
            <p:cNvPr id="109" name="圆角矩形 25"/>
            <p:cNvSpPr/>
            <p:nvPr/>
          </p:nvSpPr>
          <p:spPr>
            <a:xfrm>
              <a:off x="9546964" y="5221925"/>
              <a:ext cx="1764000" cy="816753"/>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95" name="矩形 94"/>
            <p:cNvSpPr/>
            <p:nvPr/>
          </p:nvSpPr>
          <p:spPr>
            <a:xfrm>
              <a:off x="6479576" y="2670295"/>
              <a:ext cx="6096000" cy="118374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36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mn-lt"/>
                </a:rPr>
                <a:t>五</a:t>
              </a:r>
              <a:endParaRPr kumimoji="1" lang="en-US" altLang="zh-CN" sz="36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8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mn-lt"/>
                </a:rPr>
                <a:t>大模块</a:t>
              </a:r>
              <a:endParaRPr kumimoji="1" lang="en-US" altLang="zh-CN" sz="2800"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sym typeface="+mn-lt"/>
              </a:endParaRPr>
            </a:p>
          </p:txBody>
        </p:sp>
        <p:grpSp>
          <p:nvGrpSpPr>
            <p:cNvPr id="11" name="组合 10"/>
            <p:cNvGrpSpPr/>
            <p:nvPr/>
          </p:nvGrpSpPr>
          <p:grpSpPr>
            <a:xfrm rot="1378794">
              <a:off x="7721693" y="1405529"/>
              <a:ext cx="3857049" cy="3211444"/>
              <a:chOff x="4185595" y="2063727"/>
              <a:chExt cx="3857049" cy="3211444"/>
            </a:xfrm>
            <a:gradFill>
              <a:gsLst>
                <a:gs pos="0">
                  <a:srgbClr val="93683D">
                    <a:alpha val="14000"/>
                  </a:srgbClr>
                </a:gs>
                <a:gs pos="13000">
                  <a:srgbClr val="93683D">
                    <a:alpha val="72000"/>
                  </a:srgbClr>
                </a:gs>
              </a:gsLst>
              <a:lin ang="4200000" scaled="0"/>
            </a:gradFill>
          </p:grpSpPr>
          <p:sp>
            <p:nvSpPr>
              <p:cNvPr id="127" name="Freeform 111"/>
              <p:cNvSpPr/>
              <p:nvPr/>
            </p:nvSpPr>
            <p:spPr bwMode="auto">
              <a:xfrm>
                <a:off x="4185595" y="2703805"/>
                <a:ext cx="1244239" cy="1200032"/>
              </a:xfrm>
              <a:custGeom>
                <a:avLst/>
                <a:gdLst>
                  <a:gd name="T0" fmla="*/ 509 w 1349"/>
                  <a:gd name="T1" fmla="*/ 24 h 1303"/>
                  <a:gd name="T2" fmla="*/ 2 w 1349"/>
                  <a:gd name="T3" fmla="*/ 1248 h 1303"/>
                  <a:gd name="T4" fmla="*/ 53 w 1349"/>
                  <a:gd name="T5" fmla="*/ 1303 h 1303"/>
                  <a:gd name="T6" fmla="*/ 1107 w 1349"/>
                  <a:gd name="T7" fmla="*/ 1303 h 1303"/>
                  <a:gd name="T8" fmla="*/ 1158 w 1349"/>
                  <a:gd name="T9" fmla="*/ 1258 h 1303"/>
                  <a:gd name="T10" fmla="*/ 1334 w 1349"/>
                  <a:gd name="T11" fmla="*/ 833 h 1303"/>
                  <a:gd name="T12" fmla="*/ 1329 w 1349"/>
                  <a:gd name="T13" fmla="*/ 766 h 1303"/>
                  <a:gd name="T14" fmla="*/ 584 w 1349"/>
                  <a:gd name="T15" fmla="*/ 21 h 1303"/>
                  <a:gd name="T16" fmla="*/ 509 w 1349"/>
                  <a:gd name="T17" fmla="*/ 24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509" y="24"/>
                    </a:moveTo>
                    <a:cubicBezTo>
                      <a:pt x="220" y="356"/>
                      <a:pt x="35" y="781"/>
                      <a:pt x="2" y="1248"/>
                    </a:cubicBezTo>
                    <a:cubicBezTo>
                      <a:pt x="0" y="1278"/>
                      <a:pt x="24" y="1303"/>
                      <a:pt x="53" y="1303"/>
                    </a:cubicBezTo>
                    <a:cubicBezTo>
                      <a:pt x="1107" y="1303"/>
                      <a:pt x="1107" y="1303"/>
                      <a:pt x="1107" y="1303"/>
                    </a:cubicBezTo>
                    <a:cubicBezTo>
                      <a:pt x="1132" y="1303"/>
                      <a:pt x="1154" y="1284"/>
                      <a:pt x="1158" y="1258"/>
                    </a:cubicBezTo>
                    <a:cubicBezTo>
                      <a:pt x="1181" y="1101"/>
                      <a:pt x="1243" y="955"/>
                      <a:pt x="1334" y="833"/>
                    </a:cubicBezTo>
                    <a:cubicBezTo>
                      <a:pt x="1349" y="813"/>
                      <a:pt x="1347" y="784"/>
                      <a:pt x="1329" y="766"/>
                    </a:cubicBezTo>
                    <a:cubicBezTo>
                      <a:pt x="584" y="21"/>
                      <a:pt x="584" y="21"/>
                      <a:pt x="584" y="21"/>
                    </a:cubicBezTo>
                    <a:cubicBezTo>
                      <a:pt x="563" y="0"/>
                      <a:pt x="529" y="1"/>
                      <a:pt x="509" y="2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latin typeface="思源黑体 CN Normal" panose="020B0400000000000000" pitchFamily="34" charset="-128"/>
                  <a:ea typeface="思源黑体 CN Normal" panose="020B0400000000000000" pitchFamily="34" charset="-128"/>
                  <a:sym typeface="Agency FB" panose="020B0503020202020204" pitchFamily="34" charset="0"/>
                </a:endParaRPr>
              </a:p>
            </p:txBody>
          </p:sp>
          <p:sp>
            <p:nvSpPr>
              <p:cNvPr id="128" name="Freeform 115"/>
              <p:cNvSpPr/>
              <p:nvPr/>
            </p:nvSpPr>
            <p:spPr bwMode="auto">
              <a:xfrm>
                <a:off x="6798405" y="2703805"/>
                <a:ext cx="1244239" cy="1200032"/>
              </a:xfrm>
              <a:custGeom>
                <a:avLst/>
                <a:gdLst>
                  <a:gd name="T0" fmla="*/ 765 w 1349"/>
                  <a:gd name="T1" fmla="*/ 21 h 1303"/>
                  <a:gd name="T2" fmla="*/ 20 w 1349"/>
                  <a:gd name="T3" fmla="*/ 766 h 1303"/>
                  <a:gd name="T4" fmla="*/ 15 w 1349"/>
                  <a:gd name="T5" fmla="*/ 833 h 1303"/>
                  <a:gd name="T6" fmla="*/ 191 w 1349"/>
                  <a:gd name="T7" fmla="*/ 1258 h 1303"/>
                  <a:gd name="T8" fmla="*/ 243 w 1349"/>
                  <a:gd name="T9" fmla="*/ 1303 h 1303"/>
                  <a:gd name="T10" fmla="*/ 1296 w 1349"/>
                  <a:gd name="T11" fmla="*/ 1303 h 1303"/>
                  <a:gd name="T12" fmla="*/ 1347 w 1349"/>
                  <a:gd name="T13" fmla="*/ 1248 h 1303"/>
                  <a:gd name="T14" fmla="*/ 840 w 1349"/>
                  <a:gd name="T15" fmla="*/ 24 h 1303"/>
                  <a:gd name="T16" fmla="*/ 765 w 1349"/>
                  <a:gd name="T17" fmla="*/ 21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765" y="21"/>
                    </a:moveTo>
                    <a:cubicBezTo>
                      <a:pt x="20" y="766"/>
                      <a:pt x="20" y="766"/>
                      <a:pt x="20" y="766"/>
                    </a:cubicBezTo>
                    <a:cubicBezTo>
                      <a:pt x="2" y="784"/>
                      <a:pt x="0" y="813"/>
                      <a:pt x="15" y="833"/>
                    </a:cubicBezTo>
                    <a:cubicBezTo>
                      <a:pt x="106" y="955"/>
                      <a:pt x="168" y="1101"/>
                      <a:pt x="191" y="1258"/>
                    </a:cubicBezTo>
                    <a:cubicBezTo>
                      <a:pt x="195" y="1284"/>
                      <a:pt x="217" y="1303"/>
                      <a:pt x="243" y="1303"/>
                    </a:cubicBezTo>
                    <a:cubicBezTo>
                      <a:pt x="1296" y="1303"/>
                      <a:pt x="1296" y="1303"/>
                      <a:pt x="1296" y="1303"/>
                    </a:cubicBezTo>
                    <a:cubicBezTo>
                      <a:pt x="1326" y="1303"/>
                      <a:pt x="1349" y="1278"/>
                      <a:pt x="1347" y="1248"/>
                    </a:cubicBezTo>
                    <a:cubicBezTo>
                      <a:pt x="1315" y="781"/>
                      <a:pt x="1129" y="356"/>
                      <a:pt x="840" y="24"/>
                    </a:cubicBezTo>
                    <a:cubicBezTo>
                      <a:pt x="821" y="1"/>
                      <a:pt x="786" y="0"/>
                      <a:pt x="765" y="21"/>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latin typeface="思源黑体 CN Normal" panose="020B0400000000000000" pitchFamily="34" charset="-128"/>
                  <a:ea typeface="思源黑体 CN Normal" panose="020B0400000000000000" pitchFamily="34" charset="-128"/>
                  <a:sym typeface="Agency FB" panose="020B0503020202020204" pitchFamily="34" charset="0"/>
                </a:endParaRPr>
              </a:p>
            </p:txBody>
          </p:sp>
          <p:sp>
            <p:nvSpPr>
              <p:cNvPr id="129" name="Freeform 117"/>
              <p:cNvSpPr/>
              <p:nvPr/>
            </p:nvSpPr>
            <p:spPr bwMode="auto">
              <a:xfrm>
                <a:off x="6200691" y="2063727"/>
                <a:ext cx="1200953" cy="1243318"/>
              </a:xfrm>
              <a:custGeom>
                <a:avLst/>
                <a:gdLst>
                  <a:gd name="T0" fmla="*/ 0 w 1302"/>
                  <a:gd name="T1" fmla="*/ 54 h 1350"/>
                  <a:gd name="T2" fmla="*/ 0 w 1302"/>
                  <a:gd name="T3" fmla="*/ 1107 h 1350"/>
                  <a:gd name="T4" fmla="*/ 44 w 1302"/>
                  <a:gd name="T5" fmla="*/ 1158 h 1350"/>
                  <a:gd name="T6" fmla="*/ 469 w 1302"/>
                  <a:gd name="T7" fmla="*/ 1334 h 1350"/>
                  <a:gd name="T8" fmla="*/ 537 w 1302"/>
                  <a:gd name="T9" fmla="*/ 1329 h 1350"/>
                  <a:gd name="T10" fmla="*/ 1281 w 1302"/>
                  <a:gd name="T11" fmla="*/ 585 h 1350"/>
                  <a:gd name="T12" fmla="*/ 1279 w 1302"/>
                  <a:gd name="T13" fmla="*/ 509 h 1350"/>
                  <a:gd name="T14" fmla="*/ 55 w 1302"/>
                  <a:gd name="T15" fmla="*/ 2 h 1350"/>
                  <a:gd name="T16" fmla="*/ 0 w 1302"/>
                  <a:gd name="T17" fmla="*/ 54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1350">
                    <a:moveTo>
                      <a:pt x="0" y="54"/>
                    </a:moveTo>
                    <a:cubicBezTo>
                      <a:pt x="0" y="1107"/>
                      <a:pt x="0" y="1107"/>
                      <a:pt x="0" y="1107"/>
                    </a:cubicBezTo>
                    <a:cubicBezTo>
                      <a:pt x="0" y="1133"/>
                      <a:pt x="19" y="1154"/>
                      <a:pt x="44" y="1158"/>
                    </a:cubicBezTo>
                    <a:cubicBezTo>
                      <a:pt x="202" y="1181"/>
                      <a:pt x="347" y="1243"/>
                      <a:pt x="469" y="1334"/>
                    </a:cubicBezTo>
                    <a:cubicBezTo>
                      <a:pt x="490" y="1350"/>
                      <a:pt x="518" y="1347"/>
                      <a:pt x="537" y="1329"/>
                    </a:cubicBezTo>
                    <a:cubicBezTo>
                      <a:pt x="1281" y="585"/>
                      <a:pt x="1281" y="585"/>
                      <a:pt x="1281" y="585"/>
                    </a:cubicBezTo>
                    <a:cubicBezTo>
                      <a:pt x="1302" y="564"/>
                      <a:pt x="1301" y="529"/>
                      <a:pt x="1279" y="509"/>
                    </a:cubicBezTo>
                    <a:cubicBezTo>
                      <a:pt x="946" y="220"/>
                      <a:pt x="522" y="35"/>
                      <a:pt x="55" y="2"/>
                    </a:cubicBezTo>
                    <a:cubicBezTo>
                      <a:pt x="25" y="0"/>
                      <a:pt x="0" y="24"/>
                      <a:pt x="0" y="5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思源黑体 CN Normal" panose="020B0400000000000000" pitchFamily="34" charset="-128"/>
                  <a:ea typeface="思源黑体 CN Normal" panose="020B0400000000000000" pitchFamily="34" charset="-128"/>
                  <a:sym typeface="Agency FB" panose="020B0503020202020204" pitchFamily="34" charset="0"/>
                </a:endParaRPr>
              </a:p>
            </p:txBody>
          </p:sp>
          <p:sp>
            <p:nvSpPr>
              <p:cNvPr id="130" name="Freeform 119"/>
              <p:cNvSpPr/>
              <p:nvPr/>
            </p:nvSpPr>
            <p:spPr bwMode="auto">
              <a:xfrm>
                <a:off x="4185595" y="4075139"/>
                <a:ext cx="1244239" cy="1200032"/>
              </a:xfrm>
              <a:custGeom>
                <a:avLst/>
                <a:gdLst>
                  <a:gd name="T0" fmla="*/ 1107 w 1349"/>
                  <a:gd name="T1" fmla="*/ 0 h 1303"/>
                  <a:gd name="T2" fmla="*/ 53 w 1349"/>
                  <a:gd name="T3" fmla="*/ 0 h 1303"/>
                  <a:gd name="T4" fmla="*/ 2 w 1349"/>
                  <a:gd name="T5" fmla="*/ 55 h 1303"/>
                  <a:gd name="T6" fmla="*/ 509 w 1349"/>
                  <a:gd name="T7" fmla="*/ 1279 h 1303"/>
                  <a:gd name="T8" fmla="*/ 584 w 1349"/>
                  <a:gd name="T9" fmla="*/ 1281 h 1303"/>
                  <a:gd name="T10" fmla="*/ 1329 w 1349"/>
                  <a:gd name="T11" fmla="*/ 537 h 1303"/>
                  <a:gd name="T12" fmla="*/ 1334 w 1349"/>
                  <a:gd name="T13" fmla="*/ 470 h 1303"/>
                  <a:gd name="T14" fmla="*/ 1158 w 1349"/>
                  <a:gd name="T15" fmla="*/ 44 h 1303"/>
                  <a:gd name="T16" fmla="*/ 1107 w 1349"/>
                  <a:gd name="T17"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1107" y="0"/>
                    </a:moveTo>
                    <a:cubicBezTo>
                      <a:pt x="53" y="0"/>
                      <a:pt x="53" y="0"/>
                      <a:pt x="53" y="0"/>
                    </a:cubicBezTo>
                    <a:cubicBezTo>
                      <a:pt x="24" y="0"/>
                      <a:pt x="0" y="25"/>
                      <a:pt x="2" y="55"/>
                    </a:cubicBezTo>
                    <a:cubicBezTo>
                      <a:pt x="35" y="522"/>
                      <a:pt x="220" y="946"/>
                      <a:pt x="509" y="1279"/>
                    </a:cubicBezTo>
                    <a:cubicBezTo>
                      <a:pt x="529" y="1302"/>
                      <a:pt x="563" y="1303"/>
                      <a:pt x="584" y="1281"/>
                    </a:cubicBezTo>
                    <a:cubicBezTo>
                      <a:pt x="1329" y="537"/>
                      <a:pt x="1329" y="537"/>
                      <a:pt x="1329" y="537"/>
                    </a:cubicBezTo>
                    <a:cubicBezTo>
                      <a:pt x="1347" y="519"/>
                      <a:pt x="1349" y="490"/>
                      <a:pt x="1334" y="470"/>
                    </a:cubicBezTo>
                    <a:cubicBezTo>
                      <a:pt x="1243" y="347"/>
                      <a:pt x="1181" y="202"/>
                      <a:pt x="1158" y="44"/>
                    </a:cubicBezTo>
                    <a:cubicBezTo>
                      <a:pt x="1154" y="19"/>
                      <a:pt x="1132" y="0"/>
                      <a:pt x="1107" y="0"/>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latin typeface="思源黑体 CN Normal" panose="020B0400000000000000" pitchFamily="34" charset="-128"/>
                  <a:ea typeface="思源黑体 CN Normal" panose="020B0400000000000000" pitchFamily="34" charset="-128"/>
                  <a:sym typeface="Agency FB" panose="020B0503020202020204" pitchFamily="34" charset="0"/>
                </a:endParaRPr>
              </a:p>
            </p:txBody>
          </p:sp>
          <p:sp>
            <p:nvSpPr>
              <p:cNvPr id="131" name="Freeform 121"/>
              <p:cNvSpPr/>
              <p:nvPr/>
            </p:nvSpPr>
            <p:spPr bwMode="auto">
              <a:xfrm>
                <a:off x="4826595" y="2063727"/>
                <a:ext cx="1201874" cy="1243318"/>
              </a:xfrm>
              <a:custGeom>
                <a:avLst/>
                <a:gdLst>
                  <a:gd name="T0" fmla="*/ 21 w 1303"/>
                  <a:gd name="T1" fmla="*/ 585 h 1350"/>
                  <a:gd name="T2" fmla="*/ 766 w 1303"/>
                  <a:gd name="T3" fmla="*/ 1329 h 1350"/>
                  <a:gd name="T4" fmla="*/ 833 w 1303"/>
                  <a:gd name="T5" fmla="*/ 1334 h 1350"/>
                  <a:gd name="T6" fmla="*/ 1258 w 1303"/>
                  <a:gd name="T7" fmla="*/ 1158 h 1350"/>
                  <a:gd name="T8" fmla="*/ 1303 w 1303"/>
                  <a:gd name="T9" fmla="*/ 1107 h 1350"/>
                  <a:gd name="T10" fmla="*/ 1303 w 1303"/>
                  <a:gd name="T11" fmla="*/ 54 h 1350"/>
                  <a:gd name="T12" fmla="*/ 1247 w 1303"/>
                  <a:gd name="T13" fmla="*/ 2 h 1350"/>
                  <a:gd name="T14" fmla="*/ 24 w 1303"/>
                  <a:gd name="T15" fmla="*/ 509 h 1350"/>
                  <a:gd name="T16" fmla="*/ 21 w 1303"/>
                  <a:gd name="T17" fmla="*/ 585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1350">
                    <a:moveTo>
                      <a:pt x="21" y="585"/>
                    </a:moveTo>
                    <a:cubicBezTo>
                      <a:pt x="766" y="1329"/>
                      <a:pt x="766" y="1329"/>
                      <a:pt x="766" y="1329"/>
                    </a:cubicBezTo>
                    <a:cubicBezTo>
                      <a:pt x="784" y="1347"/>
                      <a:pt x="812" y="1350"/>
                      <a:pt x="833" y="1334"/>
                    </a:cubicBezTo>
                    <a:cubicBezTo>
                      <a:pt x="955" y="1243"/>
                      <a:pt x="1100" y="1181"/>
                      <a:pt x="1258" y="1158"/>
                    </a:cubicBezTo>
                    <a:cubicBezTo>
                      <a:pt x="1284" y="1154"/>
                      <a:pt x="1303" y="1133"/>
                      <a:pt x="1303" y="1107"/>
                    </a:cubicBezTo>
                    <a:cubicBezTo>
                      <a:pt x="1303" y="54"/>
                      <a:pt x="1303" y="54"/>
                      <a:pt x="1303" y="54"/>
                    </a:cubicBezTo>
                    <a:cubicBezTo>
                      <a:pt x="1303" y="24"/>
                      <a:pt x="1277" y="0"/>
                      <a:pt x="1247" y="2"/>
                    </a:cubicBezTo>
                    <a:cubicBezTo>
                      <a:pt x="781" y="35"/>
                      <a:pt x="356" y="220"/>
                      <a:pt x="24" y="509"/>
                    </a:cubicBezTo>
                    <a:cubicBezTo>
                      <a:pt x="1" y="529"/>
                      <a:pt x="0" y="564"/>
                      <a:pt x="21" y="585"/>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latin typeface="思源黑体 CN Normal" panose="020B0400000000000000" pitchFamily="34" charset="-128"/>
                  <a:ea typeface="思源黑体 CN Normal" panose="020B0400000000000000" pitchFamily="34" charset="-128"/>
                  <a:sym typeface="Agency FB" panose="020B0503020202020204" pitchFamily="34" charset="0"/>
                </a:endParaRPr>
              </a:p>
            </p:txBody>
          </p:sp>
        </p:grpSp>
        <p:sp>
          <p:nvSpPr>
            <p:cNvPr id="101" name="矩形 100"/>
            <p:cNvSpPr/>
            <p:nvPr/>
          </p:nvSpPr>
          <p:spPr>
            <a:xfrm>
              <a:off x="7313195" y="2083738"/>
              <a:ext cx="2399564" cy="5749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生态乘长</a:t>
              </a:r>
              <a:endPar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Ecosystem</a:t>
              </a:r>
              <a:endPar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2" name="矩形 101"/>
            <p:cNvSpPr/>
            <p:nvPr/>
          </p:nvSpPr>
          <p:spPr>
            <a:xfrm>
              <a:off x="8344309" y="1596783"/>
              <a:ext cx="2399564" cy="5411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创业组织</a:t>
              </a:r>
              <a:endParaRPr kumimoji="1" lang="en-US" altLang="zh-CN" sz="16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algn="ctr">
                <a:defRPr/>
              </a:pPr>
              <a:r>
                <a:rPr kumimoji="1"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Entrepreneurship</a:t>
              </a:r>
              <a:endParaRPr kumimoji="1" lang="en-US" altLang="zh-CN" sz="10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3" name="矩形 102"/>
            <p:cNvSpPr/>
            <p:nvPr/>
          </p:nvSpPr>
          <p:spPr>
            <a:xfrm>
              <a:off x="6935715" y="3037747"/>
              <a:ext cx="2399564" cy="5749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价值乘长</a:t>
              </a:r>
              <a:endPar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Growth</a:t>
              </a:r>
              <a:endPar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4" name="矩形 103"/>
            <p:cNvSpPr/>
            <p:nvPr/>
          </p:nvSpPr>
          <p:spPr>
            <a:xfrm>
              <a:off x="9380898" y="2112525"/>
              <a:ext cx="2399564" cy="574960"/>
            </a:xfrm>
            <a:prstGeom prst="rect">
              <a:avLst/>
            </a:prstGeom>
          </p:spPr>
          <p:txBody>
            <a:bodyPr wrap="square">
              <a:spAutoFit/>
            </a:bodyPr>
            <a:lstStyle/>
            <a:p>
              <a:pPr lvl="0" algn="ctr" defTabSz="914400">
                <a:defRPr/>
              </a:pPr>
              <a:r>
                <a:rPr kumimoji="1"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精进运营</a:t>
              </a:r>
              <a:endPar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lvl="0" algn="ctr" defTabSz="914400">
                <a:defRPr/>
              </a:pPr>
              <a:r>
                <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Lean</a:t>
              </a:r>
              <a:endPar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05" name="矩形 104"/>
            <p:cNvSpPr/>
            <p:nvPr/>
          </p:nvSpPr>
          <p:spPr>
            <a:xfrm>
              <a:off x="9748179" y="3054506"/>
              <a:ext cx="2399564" cy="5749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风险控制</a:t>
              </a:r>
              <a:endParaRPr kumimoji="1" lang="en-US" altLang="zh-CN"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Risk</a:t>
              </a:r>
              <a:r>
                <a:rPr kumimoji="1" lang="zh-CN" altLang="en-US"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 </a:t>
              </a:r>
              <a:r>
                <a:rPr kumimoji="1" lang="en-US" altLang="zh-CN" sz="12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Mgt.</a:t>
              </a:r>
              <a:endParaRPr kumimoji="1" lang="zh-CN" altLang="en-US" sz="1200" u="none" strike="noStrike" kern="1200" cap="none" spc="0" normalizeH="0" baseline="0" noProof="0" dirty="0">
                <a:ln>
                  <a:noFill/>
                </a:ln>
                <a:solidFill>
                  <a:schemeClr val="bg1"/>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61" name="椭圆 160"/>
            <p:cNvSpPr/>
            <p:nvPr/>
          </p:nvSpPr>
          <p:spPr>
            <a:xfrm rot="10800000">
              <a:off x="7451849" y="1217222"/>
              <a:ext cx="4143802" cy="4143802"/>
            </a:xfrm>
            <a:prstGeom prst="ellipse">
              <a:avLst/>
            </a:prstGeom>
            <a:noFill/>
            <a:ln>
              <a:gradFill>
                <a:gsLst>
                  <a:gs pos="2600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162" name="椭圆 161"/>
            <p:cNvSpPr/>
            <p:nvPr/>
          </p:nvSpPr>
          <p:spPr>
            <a:xfrm rot="10800000">
              <a:off x="8809679" y="2600979"/>
              <a:ext cx="1440966" cy="1440966"/>
            </a:xfrm>
            <a:prstGeom prst="ellipse">
              <a:avLst/>
            </a:prstGeom>
            <a:noFill/>
            <a:ln>
              <a:gradFill>
                <a:gsLst>
                  <a:gs pos="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grpSp>
      <p:sp>
        <p:nvSpPr>
          <p:cNvPr id="67" name="文本占位符 4"/>
          <p:cNvSpPr txBox="1"/>
          <p:nvPr/>
        </p:nvSpPr>
        <p:spPr>
          <a:xfrm>
            <a:off x="452828" y="1564422"/>
            <a:ext cx="3341248" cy="3417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defRPr/>
            </a:pPr>
            <a:r>
              <a:rPr lang="zh-CN" altLang="en-US" sz="1400" dirty="0">
                <a:solidFill>
                  <a:srgbClr val="93683D"/>
                </a:solidFill>
                <a:latin typeface="Politica" panose="02000503000000000000" pitchFamily="2" charset="0"/>
                <a:ea typeface="思源黑体 CN Normal" panose="020B0400000000000000" pitchFamily="34" charset="-128"/>
                <a:cs typeface="Arial" panose="020B0604020202020204" pitchFamily="34" charset="0"/>
              </a:rPr>
              <a:t>（</a:t>
            </a:r>
            <a:r>
              <a:rPr lang="en-US" altLang="zh-CN" sz="1400" dirty="0" err="1">
                <a:solidFill>
                  <a:srgbClr val="93683D"/>
                </a:solidFill>
                <a:latin typeface="Politica" panose="02000503000000000000" pitchFamily="2" charset="0"/>
                <a:ea typeface="思源黑体 CN Normal" panose="020B0400000000000000" pitchFamily="34" charset="-128"/>
                <a:cs typeface="Arial" panose="020B0604020202020204" pitchFamily="34" charset="0"/>
              </a:rPr>
              <a:t>Fosun</a:t>
            </a:r>
            <a:r>
              <a:rPr lang="zh-CN" altLang="en-US" sz="1400" dirty="0">
                <a:solidFill>
                  <a:srgbClr val="93683D"/>
                </a:solidFill>
                <a:latin typeface="Politica" panose="02000503000000000000" pitchFamily="2" charset="0"/>
                <a:ea typeface="思源黑体 CN Normal" panose="020B0400000000000000" pitchFamily="34" charset="-128"/>
                <a:cs typeface="Arial" panose="020B0604020202020204" pitchFamily="34" charset="0"/>
              </a:rPr>
              <a:t> </a:t>
            </a:r>
            <a:r>
              <a:rPr lang="en-US" altLang="zh-CN"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Entrepreneurship</a:t>
            </a:r>
            <a:r>
              <a:rPr lang="zh-CN" altLang="en-US"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 </a:t>
            </a:r>
            <a:r>
              <a:rPr lang="en-US" altLang="zh-CN"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a:t>
            </a:r>
            <a:r>
              <a:rPr lang="zh-CN" altLang="en-US"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 </a:t>
            </a:r>
            <a:r>
              <a:rPr lang="en-US" altLang="zh-CN"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Ecosystem</a:t>
            </a:r>
            <a:r>
              <a:rPr lang="zh-CN" altLang="en-US" sz="1400" dirty="0">
                <a:solidFill>
                  <a:srgbClr val="C00000"/>
                </a:solidFill>
                <a:latin typeface="Politica" panose="02000503000000000000" pitchFamily="2" charset="0"/>
                <a:ea typeface="思源黑体 CN Normal" panose="020B0400000000000000" pitchFamily="34" charset="-128"/>
                <a:cs typeface="Arial" panose="020B0604020202020204" pitchFamily="34" charset="0"/>
              </a:rPr>
              <a:t> </a:t>
            </a:r>
            <a:r>
              <a:rPr lang="en-US" altLang="zh-CN" sz="1400" dirty="0">
                <a:solidFill>
                  <a:srgbClr val="93683D"/>
                </a:solidFill>
                <a:latin typeface="Politica" panose="02000503000000000000" pitchFamily="2" charset="0"/>
                <a:ea typeface="思源黑体 CN Normal" panose="020B0400000000000000" pitchFamily="34" charset="-128"/>
                <a:cs typeface="Arial" panose="020B0604020202020204" pitchFamily="34" charset="0"/>
              </a:rPr>
              <a:t>System</a:t>
            </a:r>
            <a:r>
              <a:rPr lang="zh-CN" altLang="en-US" sz="1400" dirty="0">
                <a:solidFill>
                  <a:srgbClr val="93683D"/>
                </a:solidFill>
                <a:latin typeface="Politica" panose="02000503000000000000" pitchFamily="2" charset="0"/>
                <a:ea typeface="思源黑体 CN Normal" panose="020B0400000000000000" pitchFamily="34" charset="-128"/>
                <a:cs typeface="Arial" panose="020B0604020202020204" pitchFamily="34" charset="0"/>
              </a:rPr>
              <a:t>）</a:t>
            </a:r>
            <a:endParaRPr lang="en-US" altLang="zh-CN" sz="1400" dirty="0">
              <a:solidFill>
                <a:srgbClr val="93683D"/>
              </a:solidFill>
              <a:latin typeface="Politica" panose="02000503000000000000" pitchFamily="2" charset="0"/>
              <a:ea typeface="思源黑体 CN Normal" panose="020B0400000000000000" pitchFamily="34" charset="-128"/>
              <a:cs typeface="Arial" panose="020B0604020202020204" pitchFamily="34" charset="0"/>
            </a:endParaRPr>
          </a:p>
        </p:txBody>
      </p:sp>
      <p:sp>
        <p:nvSpPr>
          <p:cNvPr id="74" name="圆角矩形 24"/>
          <p:cNvSpPr/>
          <p:nvPr/>
        </p:nvSpPr>
        <p:spPr>
          <a:xfrm rot="16200000">
            <a:off x="7761640" y="-2474550"/>
            <a:ext cx="899733" cy="7592579"/>
          </a:xfrm>
          <a:prstGeom prst="roundRect">
            <a:avLst>
              <a:gd name="adj" fmla="val 9808"/>
            </a:avLst>
          </a:prstGeom>
          <a:gradFill>
            <a:gsLst>
              <a:gs pos="82000">
                <a:srgbClr val="93683D">
                  <a:alpha val="0"/>
                </a:srgbClr>
              </a:gs>
              <a:gs pos="0">
                <a:srgbClr val="93683D">
                  <a:alpha val="7000"/>
                </a:srgbClr>
              </a:gs>
            </a:gsLst>
            <a:lin ang="5400000" scaled="0"/>
          </a:gradFill>
          <a:ln>
            <a:gradFill>
              <a:gsLst>
                <a:gs pos="0">
                  <a:srgbClr val="93683D">
                    <a:alpha val="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65" name="文本框 64"/>
          <p:cNvSpPr txBox="1"/>
          <p:nvPr/>
        </p:nvSpPr>
        <p:spPr>
          <a:xfrm>
            <a:off x="4798246" y="918189"/>
            <a:ext cx="6817511" cy="832472"/>
          </a:xfrm>
          <a:prstGeom prst="rect">
            <a:avLst/>
          </a:prstGeom>
          <a:noFill/>
        </p:spPr>
        <p:txBody>
          <a:bodyPr wrap="square" rtlCol="0">
            <a:spAutoFit/>
          </a:bodyPr>
          <a:lstStyle/>
          <a:p>
            <a:pPr>
              <a:lnSpc>
                <a:spcPct val="150000"/>
              </a:lnSpc>
            </a:pPr>
            <a:r>
              <a:rPr lang="en-GB" altLang="zh-CN"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FES</a:t>
            </a:r>
            <a:r>
              <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是为打造百年企业的核心竞争力，培养具有复星企业家精神的人才，在实践中不断演进的一套管理系统；</a:t>
            </a:r>
            <a:endPar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此系统为实现复星全球运营、科技创新、生态运营提供系统的方法论、工具和流程；</a:t>
            </a:r>
            <a:endPar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通过全员共创，建立持续改善、生生不息的企业文化，为促进全社会的发展贡献“复星力量”</a:t>
            </a:r>
            <a:endParaRPr lang="zh-CN" altLang="en-US" sz="1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142" name="组合 141"/>
          <p:cNvGrpSpPr/>
          <p:nvPr/>
        </p:nvGrpSpPr>
        <p:grpSpPr>
          <a:xfrm>
            <a:off x="787450" y="2142218"/>
            <a:ext cx="4180084" cy="4504209"/>
            <a:chOff x="936002" y="1323961"/>
            <a:chExt cx="4843906" cy="5219503"/>
          </a:xfrm>
        </p:grpSpPr>
        <p:sp>
          <p:nvSpPr>
            <p:cNvPr id="143" name="椭圆 142"/>
            <p:cNvSpPr/>
            <p:nvPr/>
          </p:nvSpPr>
          <p:spPr>
            <a:xfrm rot="10800000">
              <a:off x="1228916" y="1754472"/>
              <a:ext cx="4312669" cy="4312670"/>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44" name="椭圆 143"/>
            <p:cNvSpPr/>
            <p:nvPr/>
          </p:nvSpPr>
          <p:spPr>
            <a:xfrm rot="10800000">
              <a:off x="1785939" y="2352321"/>
              <a:ext cx="3226103" cy="3226104"/>
            </a:xfrm>
            <a:prstGeom prst="ellipse">
              <a:avLst/>
            </a:prstGeom>
            <a:gradFill>
              <a:gsLst>
                <a:gs pos="100000">
                  <a:srgbClr val="C4AD8F">
                    <a:alpha val="11000"/>
                  </a:srgbClr>
                </a:gs>
                <a:gs pos="0">
                  <a:srgbClr val="C4AD8F">
                    <a:alpha val="0"/>
                  </a:srgbClr>
                </a:gs>
              </a:gsLst>
              <a:lin ang="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latin typeface="思源黑体 CN Normal" panose="020B0400000000000000" pitchFamily="34" charset="-128"/>
                <a:ea typeface="思源黑体 CN Normal" panose="020B0400000000000000" pitchFamily="34" charset="-128"/>
              </a:endParaRPr>
            </a:p>
          </p:txBody>
        </p:sp>
        <p:sp>
          <p:nvSpPr>
            <p:cNvPr id="145" name="文本框 144"/>
            <p:cNvSpPr txBox="1"/>
            <p:nvPr/>
          </p:nvSpPr>
          <p:spPr>
            <a:xfrm rot="3386541">
              <a:off x="3642660" y="2708511"/>
              <a:ext cx="2630539" cy="463650"/>
            </a:xfrm>
            <a:prstGeom prst="rect">
              <a:avLst/>
            </a:prstGeom>
            <a:noFill/>
          </p:spPr>
          <p:txBody>
            <a:bodyPr wrap="square" rtlCol="0">
              <a:spAutoFit/>
            </a:bodyPr>
            <a:lstStyle/>
            <a:p>
              <a:pPr algn="ctr">
                <a:defRPr/>
              </a:pPr>
              <a:r>
                <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现金流</a:t>
              </a:r>
              <a:endPar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46" name="文本框 145"/>
            <p:cNvSpPr txBox="1"/>
            <p:nvPr/>
          </p:nvSpPr>
          <p:spPr>
            <a:xfrm>
              <a:off x="2067585" y="5617390"/>
              <a:ext cx="2630538" cy="463650"/>
            </a:xfrm>
            <a:prstGeom prst="rect">
              <a:avLst/>
            </a:prstGeom>
            <a:noFill/>
          </p:spPr>
          <p:txBody>
            <a:bodyPr wrap="square" rtlCol="0">
              <a:spAutoFit/>
            </a:bodyPr>
            <a:lstStyle/>
            <a:p>
              <a:pPr algn="ctr">
                <a:defRPr/>
              </a:pPr>
              <a:r>
                <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增长</a:t>
              </a:r>
              <a:endPar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47" name="文本框 146"/>
            <p:cNvSpPr txBox="1"/>
            <p:nvPr/>
          </p:nvSpPr>
          <p:spPr>
            <a:xfrm rot="17936867">
              <a:off x="497510" y="2770418"/>
              <a:ext cx="2630539" cy="463650"/>
            </a:xfrm>
            <a:prstGeom prst="rect">
              <a:avLst/>
            </a:prstGeom>
            <a:noFill/>
          </p:spPr>
          <p:txBody>
            <a:bodyPr wrap="square" rtlCol="0">
              <a:spAutoFit/>
            </a:bodyPr>
            <a:lstStyle/>
            <a:p>
              <a:pPr algn="ctr">
                <a:defRPr/>
              </a:pPr>
              <a:r>
                <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利润</a:t>
              </a:r>
              <a:endParaRPr kumimoji="1" lang="zh-CN" altLang="en-US" sz="2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148" name="组合 147"/>
            <p:cNvGrpSpPr/>
            <p:nvPr/>
          </p:nvGrpSpPr>
          <p:grpSpPr>
            <a:xfrm>
              <a:off x="2484170" y="4700667"/>
              <a:ext cx="1885926" cy="411590"/>
              <a:chOff x="2964397" y="4808983"/>
              <a:chExt cx="883281" cy="324803"/>
            </a:xfrm>
          </p:grpSpPr>
          <p:sp>
            <p:nvSpPr>
              <p:cNvPr id="180" name="上弧形箭头 8"/>
              <p:cNvSpPr/>
              <p:nvPr/>
            </p:nvSpPr>
            <p:spPr>
              <a:xfrm>
                <a:off x="3001390" y="4808983"/>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81" name="上弧形箭头 21"/>
              <p:cNvSpPr/>
              <p:nvPr/>
            </p:nvSpPr>
            <p:spPr>
              <a:xfrm rot="10800000">
                <a:off x="2964397" y="4988057"/>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sp>
          <p:nvSpPr>
            <p:cNvPr id="149" name="矩形 148"/>
            <p:cNvSpPr/>
            <p:nvPr/>
          </p:nvSpPr>
          <p:spPr>
            <a:xfrm>
              <a:off x="2764117" y="3495725"/>
              <a:ext cx="1237513" cy="820302"/>
            </a:xfrm>
            <a:prstGeom prst="rect">
              <a:avLst/>
            </a:prstGeom>
          </p:spPr>
          <p:txBody>
            <a:bodyPr wrap="none">
              <a:spAutoFit/>
            </a:bodyPr>
            <a:lstStyle/>
            <a:p>
              <a:pPr algn="ctr">
                <a:defRPr/>
              </a:pPr>
              <a:r>
                <a:rPr kumimoji="1" lang="en-US" altLang="zh-CN" sz="4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F</a:t>
              </a:r>
              <a:r>
                <a:rPr kumimoji="1" lang="en-US" altLang="zh-CN" sz="4000" u="sng" dirty="0">
                  <a:solidFill>
                    <a:srgbClr val="C00000"/>
                  </a:solidFill>
                  <a:latin typeface="思源黑体 CN Normal" panose="020B0400000000000000" pitchFamily="34" charset="-128"/>
                  <a:ea typeface="思源黑体 CN Normal" panose="020B0400000000000000" pitchFamily="34" charset="-128"/>
                  <a:cs typeface="Arial" panose="020B0604020202020204" pitchFamily="34" charset="0"/>
                </a:rPr>
                <a:t>E</a:t>
              </a:r>
              <a:r>
                <a:rPr kumimoji="1" lang="en-US" altLang="zh-CN" sz="4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S</a:t>
              </a:r>
              <a:endParaRPr kumimoji="1" lang="zh-CN" altLang="en-US" sz="4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50" name="矩形 149"/>
            <p:cNvSpPr/>
            <p:nvPr/>
          </p:nvSpPr>
          <p:spPr>
            <a:xfrm>
              <a:off x="2248017" y="6186810"/>
              <a:ext cx="2407782" cy="356654"/>
            </a:xfrm>
            <a:prstGeom prst="rect">
              <a:avLst/>
            </a:prstGeom>
          </p:spPr>
          <p:txBody>
            <a:bodyPr wrap="none">
              <a:spAutoFit/>
            </a:bodyPr>
            <a:lstStyle/>
            <a:p>
              <a:pPr algn="ctr">
                <a:defRPr/>
              </a:pPr>
              <a:r>
                <a:rPr kumimoji="1"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深度产业运营</a:t>
              </a:r>
              <a:r>
                <a:rPr kumimoji="1" lang="en-US" altLang="zh-CN"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a:t>
              </a:r>
              <a:r>
                <a:rPr kumimoji="1"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产业投资</a:t>
              </a:r>
              <a:endParaRPr kumimoji="1"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51" name="椭圆 150"/>
            <p:cNvSpPr/>
            <p:nvPr/>
          </p:nvSpPr>
          <p:spPr>
            <a:xfrm>
              <a:off x="2748182" y="1323961"/>
              <a:ext cx="1277746" cy="1277746"/>
            </a:xfrm>
            <a:prstGeom prst="ellipse">
              <a:avLst/>
            </a:prstGeom>
            <a:solidFill>
              <a:srgbClr val="93683D"/>
            </a:solidFill>
            <a:ln w="146050">
              <a:solidFill>
                <a:srgbClr val="93683D">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52" name="椭圆 151"/>
            <p:cNvSpPr/>
            <p:nvPr/>
          </p:nvSpPr>
          <p:spPr>
            <a:xfrm>
              <a:off x="936002" y="4161256"/>
              <a:ext cx="1277746" cy="1277746"/>
            </a:xfrm>
            <a:prstGeom prst="ellipse">
              <a:avLst/>
            </a:prstGeom>
            <a:solidFill>
              <a:schemeClr val="accent4">
                <a:lumMod val="75000"/>
              </a:schemeClr>
            </a:solidFill>
            <a:ln w="155575">
              <a:solidFill>
                <a:schemeClr val="accent4">
                  <a:lumMod val="75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54" name="椭圆 153"/>
            <p:cNvSpPr/>
            <p:nvPr/>
          </p:nvSpPr>
          <p:spPr>
            <a:xfrm>
              <a:off x="4502162" y="4141280"/>
              <a:ext cx="1277746" cy="1277746"/>
            </a:xfrm>
            <a:prstGeom prst="ellipse">
              <a:avLst/>
            </a:prstGeom>
            <a:solidFill>
              <a:srgbClr val="C4AD8F"/>
            </a:solidFill>
            <a:ln w="142875">
              <a:solidFill>
                <a:srgbClr val="C4AD8F">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grpSp>
          <p:nvGrpSpPr>
            <p:cNvPr id="155" name="组合 154"/>
            <p:cNvGrpSpPr/>
            <p:nvPr/>
          </p:nvGrpSpPr>
          <p:grpSpPr>
            <a:xfrm rot="5400000">
              <a:off x="3122717" y="3015593"/>
              <a:ext cx="520308" cy="276106"/>
              <a:chOff x="1978021" y="2744484"/>
              <a:chExt cx="1546016" cy="820409"/>
            </a:xfrm>
          </p:grpSpPr>
          <p:sp>
            <p:nvSpPr>
              <p:cNvPr id="178"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79"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grpSp>
        <p:grpSp>
          <p:nvGrpSpPr>
            <p:cNvPr id="163" name="组合 162"/>
            <p:cNvGrpSpPr/>
            <p:nvPr/>
          </p:nvGrpSpPr>
          <p:grpSpPr>
            <a:xfrm rot="1800000">
              <a:off x="3781264" y="4147961"/>
              <a:ext cx="520308" cy="276108"/>
              <a:chOff x="1978021" y="2744484"/>
              <a:chExt cx="1546016" cy="820409"/>
            </a:xfrm>
          </p:grpSpPr>
          <p:sp>
            <p:nvSpPr>
              <p:cNvPr id="176"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77"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grpSp>
        <p:grpSp>
          <p:nvGrpSpPr>
            <p:cNvPr id="164" name="组合 163"/>
            <p:cNvGrpSpPr/>
            <p:nvPr/>
          </p:nvGrpSpPr>
          <p:grpSpPr>
            <a:xfrm rot="9000000">
              <a:off x="2453533" y="4195304"/>
              <a:ext cx="520308" cy="276108"/>
              <a:chOff x="1978021" y="2744484"/>
              <a:chExt cx="1546016" cy="820409"/>
            </a:xfrm>
          </p:grpSpPr>
          <p:sp>
            <p:nvSpPr>
              <p:cNvPr id="174"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sp>
            <p:nvSpPr>
              <p:cNvPr id="175"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思源黑体 CN Normal" panose="020B0400000000000000" pitchFamily="34" charset="-128"/>
                  <a:ea typeface="思源黑体 CN Normal" panose="020B0400000000000000" pitchFamily="34" charset="-128"/>
                </a:endParaRPr>
              </a:p>
            </p:txBody>
          </p:sp>
        </p:grpSp>
        <p:sp>
          <p:nvSpPr>
            <p:cNvPr id="165" name="弧 164"/>
            <p:cNvSpPr/>
            <p:nvPr/>
          </p:nvSpPr>
          <p:spPr>
            <a:xfrm rot="19010760">
              <a:off x="1978426"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sp>
          <p:nvSpPr>
            <p:cNvPr id="166" name="弧 165"/>
            <p:cNvSpPr/>
            <p:nvPr/>
          </p:nvSpPr>
          <p:spPr>
            <a:xfrm rot="16592395">
              <a:off x="1380965"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grpSp>
          <p:nvGrpSpPr>
            <p:cNvPr id="167" name="组合 166"/>
            <p:cNvGrpSpPr/>
            <p:nvPr/>
          </p:nvGrpSpPr>
          <p:grpSpPr>
            <a:xfrm rot="7200000">
              <a:off x="3857399" y="2265865"/>
              <a:ext cx="1334774" cy="1774878"/>
              <a:chOff x="3712088" y="2368924"/>
              <a:chExt cx="1334774" cy="1774878"/>
            </a:xfrm>
          </p:grpSpPr>
          <p:sp>
            <p:nvSpPr>
              <p:cNvPr id="172" name="弧 171"/>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sp>
            <p:nvSpPr>
              <p:cNvPr id="173" name="弧 172"/>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grpSp>
        <p:grpSp>
          <p:nvGrpSpPr>
            <p:cNvPr id="168" name="组合 167"/>
            <p:cNvGrpSpPr/>
            <p:nvPr/>
          </p:nvGrpSpPr>
          <p:grpSpPr>
            <a:xfrm rot="14400000">
              <a:off x="2739217" y="4437874"/>
              <a:ext cx="1334774" cy="1774878"/>
              <a:chOff x="3712088" y="2368924"/>
              <a:chExt cx="1334774" cy="1774878"/>
            </a:xfrm>
          </p:grpSpPr>
          <p:sp>
            <p:nvSpPr>
              <p:cNvPr id="170" name="弧 169"/>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sp>
            <p:nvSpPr>
              <p:cNvPr id="171" name="弧 170"/>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思源黑体 CN Normal" panose="020B0400000000000000" pitchFamily="34" charset="-128"/>
                  <a:ea typeface="思源黑体 CN Normal" panose="020B0400000000000000" pitchFamily="34" charset="-128"/>
                </a:endParaRPr>
              </a:p>
            </p:txBody>
          </p:sp>
        </p:grpSp>
        <p:sp>
          <p:nvSpPr>
            <p:cNvPr id="169" name="文本框 168"/>
            <p:cNvSpPr txBox="1"/>
            <p:nvPr/>
          </p:nvSpPr>
          <p:spPr>
            <a:xfrm>
              <a:off x="2743973" y="1639476"/>
              <a:ext cx="1283952" cy="677641"/>
            </a:xfrm>
            <a:prstGeom prst="rect">
              <a:avLst/>
            </a:prstGeom>
            <a:noFill/>
          </p:spPr>
          <p:txBody>
            <a:bodyPr wrap="none" rtlCol="0">
              <a:spAutoFit/>
            </a:bodyPr>
            <a:lstStyle/>
            <a:p>
              <a:pPr algn="ctr"/>
              <a:r>
                <a:rPr lang="zh-CN" altLang="en-US"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产业深耕</a:t>
              </a:r>
              <a:br>
                <a:rPr lang="en-US" altLang="zh-CN" sz="1400" u="sng"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b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生态 </a:t>
              </a:r>
              <a:r>
                <a:rPr kumimoji="1" lang="en-US" altLang="zh-CN"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 </a:t>
              </a: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协同</a:t>
              </a:r>
              <a:endPar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endParaRPr>
            </a:p>
          </p:txBody>
        </p:sp>
      </p:grpSp>
      <p:sp>
        <p:nvSpPr>
          <p:cNvPr id="182" name="文本框 181"/>
          <p:cNvSpPr txBox="1"/>
          <p:nvPr/>
        </p:nvSpPr>
        <p:spPr>
          <a:xfrm>
            <a:off x="776192" y="4866140"/>
            <a:ext cx="1107996" cy="584775"/>
          </a:xfrm>
          <a:prstGeom prst="rect">
            <a:avLst/>
          </a:prstGeom>
          <a:noFill/>
        </p:spPr>
        <p:txBody>
          <a:bodyPr wrap="none" rtlCol="0">
            <a:spAutoFit/>
          </a:bodyPr>
          <a:lstStyle/>
          <a:p>
            <a:pPr algn="ctr"/>
            <a:r>
              <a:rPr lang="zh-CN" altLang="en-US"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企业运营</a:t>
            </a:r>
            <a:br>
              <a:rPr lang="en-US" altLang="zh-CN" sz="1400" u="sng"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b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管理 </a:t>
            </a:r>
            <a:r>
              <a:rPr kumimoji="1" lang="en-US" altLang="zh-CN"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 </a:t>
            </a: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流程</a:t>
            </a:r>
            <a:endPar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endParaRPr>
          </a:p>
        </p:txBody>
      </p:sp>
      <p:sp>
        <p:nvSpPr>
          <p:cNvPr id="183" name="文本框 182"/>
          <p:cNvSpPr txBox="1"/>
          <p:nvPr/>
        </p:nvSpPr>
        <p:spPr>
          <a:xfrm>
            <a:off x="3861218" y="4882481"/>
            <a:ext cx="1107996" cy="584775"/>
          </a:xfrm>
          <a:prstGeom prst="rect">
            <a:avLst/>
          </a:prstGeom>
          <a:noFill/>
        </p:spPr>
        <p:txBody>
          <a:bodyPr wrap="none" rtlCol="0">
            <a:spAutoFit/>
          </a:bodyPr>
          <a:lstStyle/>
          <a:p>
            <a:pPr algn="ctr"/>
            <a:r>
              <a:rPr lang="zh-CN" altLang="en-US"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投资并购</a:t>
            </a:r>
            <a:br>
              <a:rPr lang="en-US" altLang="zh-CN" sz="1600" u="sng"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b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战略 </a:t>
            </a:r>
            <a:r>
              <a:rPr kumimoji="1" lang="en-US" altLang="zh-CN"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 </a:t>
            </a:r>
            <a:r>
              <a:rPr kumimoji="1" lang="zh-CN" altLang="en-US"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rPr>
              <a:t>赛道</a:t>
            </a:r>
            <a:endParaRPr kumimoji="1" lang="en-US" altLang="zh-CN" sz="1400" dirty="0">
              <a:solidFill>
                <a:prstClr val="white"/>
              </a:solidFill>
              <a:latin typeface="思源黑体 CN Normal" panose="020B0400000000000000" pitchFamily="34" charset="-128"/>
              <a:ea typeface="思源黑体 CN Normal" panose="020B0400000000000000" pitchFamily="34" charset="-128"/>
              <a:cs typeface="Calibri" panose="020F0502020204030204" pitchFamily="34" charset="0"/>
            </a:endParaRPr>
          </a:p>
        </p:txBody>
      </p:sp>
      <p:sp>
        <p:nvSpPr>
          <p:cNvPr id="10" name="文本框 9"/>
          <p:cNvSpPr txBox="1"/>
          <p:nvPr/>
        </p:nvSpPr>
        <p:spPr>
          <a:xfrm>
            <a:off x="9321271" y="4674277"/>
            <a:ext cx="161517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sym typeface="+mn-lt"/>
              </a:rPr>
              <a:t>每年近</a:t>
            </a:r>
            <a:r>
              <a:rPr kumimoji="1" lang="en-US" altLang="zh-CN" sz="2800" u="none" strike="noStrike" kern="1200" cap="none" spc="0" normalizeH="0" baseline="0" noProof="0" dirty="0">
                <a:ln>
                  <a:noFill/>
                </a:ln>
                <a:solidFill>
                  <a:srgbClr val="A77646"/>
                </a:solidFill>
                <a:effectLst/>
                <a:uLnTx/>
                <a:uFillTx/>
                <a:latin typeface="Politica" panose="02000503000000000000" pitchFamily="2" charset="0"/>
                <a:ea typeface="思源黑体 CN Normal" panose="020B0400000000000000" pitchFamily="34" charset="-128"/>
                <a:sym typeface="+mn-lt"/>
              </a:rPr>
              <a:t>800</a:t>
            </a:r>
            <a:r>
              <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sym typeface="+mn-lt"/>
              </a:rPr>
              <a:t>人次</a:t>
            </a:r>
            <a:endParaRPr kumimoji="1" lang="en-US" altLang="zh-CN"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sym typeface="+mn-lt"/>
              </a:rPr>
              <a:t>专家认证</a:t>
            </a:r>
            <a:endPar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endParaRPr>
          </a:p>
        </p:txBody>
      </p:sp>
      <p:sp>
        <p:nvSpPr>
          <p:cNvPr id="12" name="文本框 11"/>
          <p:cNvSpPr txBox="1"/>
          <p:nvPr/>
        </p:nvSpPr>
        <p:spPr>
          <a:xfrm>
            <a:off x="9321271" y="5574887"/>
            <a:ext cx="161517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sym typeface="+mn-lt"/>
              </a:rPr>
              <a:t>已提炼</a:t>
            </a:r>
            <a:r>
              <a:rPr kumimoji="1" lang="en-US" altLang="zh-CN" sz="2800" dirty="0">
                <a:solidFill>
                  <a:srgbClr val="A77646"/>
                </a:solidFill>
                <a:latin typeface="Politica" panose="02000503000000000000" pitchFamily="2" charset="0"/>
                <a:ea typeface="思源黑体 CN Normal" panose="020B0400000000000000" pitchFamily="34" charset="-128"/>
                <a:sym typeface="+mn-lt"/>
              </a:rPr>
              <a:t>260</a:t>
            </a:r>
            <a:r>
              <a:rPr kumimoji="1" lang="en-US" altLang="zh-CN" sz="2800" u="none" strike="noStrike" kern="1200" cap="none" spc="0" normalizeH="0" baseline="0" noProof="0" dirty="0">
                <a:ln>
                  <a:noFill/>
                </a:ln>
                <a:solidFill>
                  <a:srgbClr val="A77646"/>
                </a:solidFill>
                <a:effectLst/>
                <a:uLnTx/>
                <a:uFillTx/>
                <a:latin typeface="Politica" panose="02000503000000000000" pitchFamily="2" charset="0"/>
                <a:ea typeface="思源黑体 CN Normal" panose="020B0400000000000000" pitchFamily="34" charset="-128"/>
                <a:sym typeface="+mn-lt"/>
              </a:rPr>
              <a:t>+</a:t>
            </a:r>
            <a:endParaRPr kumimoji="1" lang="en-US" altLang="zh-CN" sz="3200" u="none" strike="noStrike" kern="1200" cap="none" spc="0" normalizeH="0" baseline="0" noProof="0" dirty="0">
              <a:ln>
                <a:noFill/>
              </a:ln>
              <a:solidFill>
                <a:srgbClr val="A77646"/>
              </a:solidFill>
              <a:effectLst/>
              <a:uLnTx/>
              <a:uFillTx/>
              <a:latin typeface="Politica" panose="02000503000000000000" pitchFamily="2" charset="0"/>
              <a:ea typeface="思源黑体 CN Normal" panose="020B0400000000000000" pitchFamily="34" charset="-128"/>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400" dirty="0">
                <a:solidFill>
                  <a:srgbClr val="A77646"/>
                </a:solidFill>
                <a:latin typeface="思源黑体 CN Normal" panose="020B0400000000000000" pitchFamily="34" charset="-128"/>
                <a:ea typeface="思源黑体 CN Normal" panose="020B0400000000000000" pitchFamily="34" charset="-128"/>
                <a:sym typeface="+mn-lt"/>
              </a:rPr>
              <a:t>FES</a:t>
            </a:r>
            <a:r>
              <a:rPr kumimoji="1" lang="zh-CN" altLang="en-US" sz="1400" dirty="0">
                <a:solidFill>
                  <a:srgbClr val="A77646"/>
                </a:solidFill>
                <a:latin typeface="思源黑体 CN Normal" panose="020B0400000000000000" pitchFamily="34" charset="-128"/>
                <a:ea typeface="思源黑体 CN Normal" panose="020B0400000000000000" pitchFamily="34" charset="-128"/>
                <a:sym typeface="+mn-lt"/>
              </a:rPr>
              <a:t>最佳实践案例</a:t>
            </a:r>
            <a:endParaRPr kumimoji="1" lang="zh-CN" altLang="en-US" sz="14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endParaRPr>
          </a:p>
        </p:txBody>
      </p:sp>
      <p:sp>
        <p:nvSpPr>
          <p:cNvPr id="15" name="矩形 14"/>
          <p:cNvSpPr/>
          <p:nvPr/>
        </p:nvSpPr>
        <p:spPr>
          <a:xfrm>
            <a:off x="-12700" y="187048"/>
            <a:ext cx="9353593"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sp>
        <p:nvSpPr>
          <p:cNvPr id="9" name="Title 1"/>
          <p:cNvSpPr txBox="1"/>
          <p:nvPr/>
        </p:nvSpPr>
        <p:spPr>
          <a:xfrm>
            <a:off x="654946" y="222755"/>
            <a:ext cx="9787267" cy="534035"/>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lang="en-US" altLang="zh-CN"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FES</a:t>
            </a: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体系</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2" name="图片 1" descr="/Users/jerrymiao/Desktop/复星Jerry/LOGO系列 杂/复星logo1-01.png复星logo1-01"/>
          <p:cNvPicPr>
            <a:picLocks noChangeAspect="1"/>
          </p:cNvPicPr>
          <p:nvPr/>
        </p:nvPicPr>
        <p:blipFill>
          <a:blip r:embed="rId2"/>
          <a:srcRect/>
          <a:stretch>
            <a:fillRect/>
          </a:stretch>
        </p:blipFill>
        <p:spPr>
          <a:xfrm>
            <a:off x="10302558" y="255905"/>
            <a:ext cx="1664335" cy="4756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4817"/>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descr="合影2"/>
          <p:cNvPicPr>
            <a:picLocks noChangeAspect="1"/>
          </p:cNvPicPr>
          <p:nvPr/>
        </p:nvPicPr>
        <p:blipFill>
          <a:blip r:embed="rId1"/>
          <a:srcRect/>
          <a:stretch>
            <a:fillRect/>
          </a:stretch>
        </p:blipFill>
        <p:spPr>
          <a:xfrm>
            <a:off x="0" y="-73025"/>
            <a:ext cx="12192000" cy="5760720"/>
          </a:xfrm>
          <a:prstGeom prst="rect">
            <a:avLst/>
          </a:prstGeom>
        </p:spPr>
      </p:pic>
      <p:sp>
        <p:nvSpPr>
          <p:cNvPr id="23" name="矩形 22"/>
          <p:cNvSpPr/>
          <p:nvPr/>
        </p:nvSpPr>
        <p:spPr>
          <a:xfrm>
            <a:off x="0" y="4942205"/>
            <a:ext cx="12192000" cy="1925955"/>
          </a:xfrm>
          <a:prstGeom prst="rect">
            <a:avLst/>
          </a:prstGeom>
          <a:gradFill>
            <a:gsLst>
              <a:gs pos="100000">
                <a:srgbClr val="C9B49E"/>
              </a:gs>
              <a:gs pos="0">
                <a:srgbClr val="93683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Title 1"/>
          <p:cNvSpPr txBox="1"/>
          <p:nvPr/>
        </p:nvSpPr>
        <p:spPr>
          <a:xfrm>
            <a:off x="1202366" y="860315"/>
            <a:ext cx="9787267" cy="599138"/>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lgn="ctr">
              <a:lnSpc>
                <a:spcPct val="150000"/>
              </a:lnSpc>
            </a:pPr>
            <a:r>
              <a:rPr lang="zh-CN" altLang="en-US" sz="24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人才，复星最重要的资产</a:t>
            </a:r>
            <a:endParaRPr lang="zh-CN" altLang="en-US" sz="24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6" name="矩形 1"/>
          <p:cNvSpPr txBox="1"/>
          <p:nvPr/>
        </p:nvSpPr>
        <p:spPr>
          <a:xfrm>
            <a:off x="104519" y="5853397"/>
            <a:ext cx="1960529" cy="1306418"/>
          </a:xfrm>
          <a:prstGeom prst="rect">
            <a:avLst/>
          </a:prstGeom>
          <a:ln w="12700">
            <a:miter lim="400000"/>
          </a:ln>
        </p:spPr>
        <p:txBody>
          <a:bodyPr lIns="45719" rIns="45719">
            <a:normAutofit/>
          </a:bodyPr>
          <a:lstStyle/>
          <a:p>
            <a:pPr marL="108585" defTabSz="868680">
              <a:spcBef>
                <a:spcPts val="700"/>
              </a:spcBef>
              <a:buSzPct val="100000"/>
              <a:defRPr sz="171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2" name="文本框 1"/>
          <p:cNvSpPr txBox="1"/>
          <p:nvPr/>
        </p:nvSpPr>
        <p:spPr>
          <a:xfrm>
            <a:off x="9090971" y="5220458"/>
            <a:ext cx="1569660" cy="369332"/>
          </a:xfrm>
          <a:prstGeom prst="rect">
            <a:avLst/>
          </a:prstGeom>
          <a:noFill/>
        </p:spPr>
        <p:txBody>
          <a:bodyPr wrap="none" rtlCol="0">
            <a:spAutoFit/>
          </a:bodyPr>
          <a:lstStyle/>
          <a:p>
            <a:r>
              <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复星的人才观</a:t>
            </a:r>
            <a:endPar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 name="文本框 2"/>
          <p:cNvSpPr txBox="1"/>
          <p:nvPr/>
        </p:nvSpPr>
        <p:spPr>
          <a:xfrm>
            <a:off x="8890101" y="5577562"/>
            <a:ext cx="2099651" cy="573298"/>
          </a:xfrm>
          <a:prstGeom prst="rect">
            <a:avLst/>
          </a:prstGeom>
          <a:noFill/>
        </p:spPr>
        <p:txBody>
          <a:bodyPr wrap="square" rtlCol="0">
            <a:spAutoFit/>
          </a:bodyPr>
          <a:lstStyle/>
          <a:p>
            <a:pPr>
              <a:lnSpc>
                <a:spcPct val="150000"/>
              </a:lnSpc>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以发展吸引人，以业绩考核人</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以工作培养人，以事业凝聚人</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 name="文本框 3"/>
          <p:cNvSpPr txBox="1"/>
          <p:nvPr/>
        </p:nvSpPr>
        <p:spPr>
          <a:xfrm>
            <a:off x="5972102" y="5223407"/>
            <a:ext cx="761747" cy="369332"/>
          </a:xfrm>
          <a:prstGeom prst="rect">
            <a:avLst/>
          </a:prstGeom>
          <a:noFill/>
        </p:spPr>
        <p:txBody>
          <a:bodyPr wrap="none" rtlCol="0">
            <a:spAutoFit/>
          </a:bodyPr>
          <a:lstStyle/>
          <a:p>
            <a:r>
              <a:rPr lang="en-GB" altLang="zh-CN" dirty="0">
                <a:solidFill>
                  <a:schemeClr val="bg1"/>
                </a:solidFill>
                <a:latin typeface="Politica" panose="02000503000000000000" pitchFamily="2" charset="0"/>
                <a:ea typeface="思源黑体 CN Normal" panose="020B0400000000000000" pitchFamily="34" charset="-128"/>
                <a:cs typeface="Arial" panose="020B0604020202020204" pitchFamily="34" charset="0"/>
              </a:rPr>
              <a:t>GLOCAL</a:t>
            </a:r>
            <a:endParaRPr lang="zh-CN" altLang="en-GB" dirty="0">
              <a:solidFill>
                <a:schemeClr val="bg1"/>
              </a:solidFill>
              <a:latin typeface="Politica" panose="02000503000000000000" pitchFamily="2" charset="0"/>
              <a:ea typeface="思源黑体 CN Normal" panose="020B0400000000000000" pitchFamily="34" charset="-128"/>
              <a:cs typeface="Arial" panose="020B0604020202020204" pitchFamily="34" charset="0"/>
            </a:endParaRPr>
          </a:p>
        </p:txBody>
      </p:sp>
      <p:sp>
        <p:nvSpPr>
          <p:cNvPr id="5" name="文本框 4"/>
          <p:cNvSpPr txBox="1"/>
          <p:nvPr/>
        </p:nvSpPr>
        <p:spPr>
          <a:xfrm>
            <a:off x="4956163" y="5577562"/>
            <a:ext cx="3600428" cy="576761"/>
          </a:xfrm>
          <a:prstGeom prst="rect">
            <a:avLst/>
          </a:prstGeom>
          <a:noFill/>
        </p:spPr>
        <p:txBody>
          <a:bodyPr wrap="square" rtlCol="0">
            <a:spAutoFit/>
          </a:bodyPr>
          <a:lstStyle/>
          <a:p>
            <a:pPr>
              <a:lnSpc>
                <a:spcPct val="150000"/>
              </a:lnSpc>
            </a:pP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30+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海外全球合伙人，来自葡萄牙、法国、</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德国、英国、日本、印度、美国等国家</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8" name="矩形 7"/>
          <p:cNvSpPr/>
          <p:nvPr/>
        </p:nvSpPr>
        <p:spPr>
          <a:xfrm>
            <a:off x="2925903" y="1275427"/>
            <a:ext cx="6340197" cy="587661"/>
          </a:xfrm>
          <a:prstGeom prst="rect">
            <a:avLst/>
          </a:prstGeom>
        </p:spPr>
        <p:txBody>
          <a:bodyPr wrap="none">
            <a:spAutoFit/>
          </a:bodyPr>
          <a:lstStyle/>
          <a:p>
            <a:pPr algn="ctr">
              <a:lnSpc>
                <a:spcPct val="150000"/>
              </a:lnSpc>
            </a:pPr>
            <a:r>
              <a:rPr lang="zh-CN" altLang="en-US" sz="2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人才的厚度决定了企业未来发展的宽度和高度</a:t>
            </a:r>
            <a:endParaRPr lang="zh-CN" altLang="en-US" sz="2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6" name="文本框 15"/>
          <p:cNvSpPr txBox="1"/>
          <p:nvPr/>
        </p:nvSpPr>
        <p:spPr>
          <a:xfrm>
            <a:off x="1737040" y="5220458"/>
            <a:ext cx="1107996" cy="369332"/>
          </a:xfrm>
          <a:prstGeom prst="rect">
            <a:avLst/>
          </a:prstGeom>
          <a:noFill/>
        </p:spPr>
        <p:txBody>
          <a:bodyPr wrap="none" rtlCol="0">
            <a:spAutoFit/>
          </a:bodyPr>
          <a:lstStyle/>
          <a:p>
            <a:r>
              <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良将如云</a:t>
            </a:r>
            <a:endPar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8" name="文本框 17"/>
          <p:cNvSpPr txBox="1"/>
          <p:nvPr/>
        </p:nvSpPr>
        <p:spPr>
          <a:xfrm>
            <a:off x="1022294" y="5592739"/>
            <a:ext cx="3600428" cy="852805"/>
          </a:xfrm>
          <a:prstGeom prst="rect">
            <a:avLst/>
          </a:prstGeom>
          <a:noFill/>
        </p:spPr>
        <p:txBody>
          <a:bodyPr wrap="square" rtlCol="0">
            <a:spAutoFit/>
          </a:bodyPr>
          <a:lstStyle/>
          <a:p>
            <a:pPr>
              <a:lnSpc>
                <a:spcPct val="150000"/>
              </a:lnSpc>
            </a:pP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150+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全球合伙人，</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280+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产业合伙人，</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400+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条线合伙人，</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70+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创新合伙人。</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深入各项目、各领域、各区域，并定期轮岗轮换</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6" name="图片 5" descr="/Users/jerrymiao/Desktop/复星Jerry/LOGO系列 杂/复星logo1-01.png复星logo1-01"/>
          <p:cNvPicPr>
            <a:picLocks noChangeAspect="1"/>
          </p:cNvPicPr>
          <p:nvPr/>
        </p:nvPicPr>
        <p:blipFill>
          <a:blip r:embed="rId2"/>
          <a:srcRect/>
          <a:stretch>
            <a:fillRect/>
          </a:stretch>
        </p:blipFill>
        <p:spPr>
          <a:xfrm>
            <a:off x="4564063" y="120650"/>
            <a:ext cx="3063875" cy="8756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Library/Mobile Documents/com~apple~CloudDocs/Desktop/复星23年封面更新/28.jpg28"/>
          <p:cNvPicPr>
            <a:picLocks noChangeAspect="1"/>
          </p:cNvPicPr>
          <p:nvPr/>
        </p:nvPicPr>
        <p:blipFill>
          <a:blip r:embed="rId1"/>
          <a:srcRect/>
          <a:stretch>
            <a:fillRect/>
          </a:stretch>
        </p:blipFill>
        <p:spPr>
          <a:xfrm>
            <a:off x="5715" y="318"/>
            <a:ext cx="12185650" cy="6857365"/>
          </a:xfrm>
          <a:prstGeom prst="rect">
            <a:avLst/>
          </a:prstGeom>
        </p:spPr>
      </p:pic>
      <p:sp>
        <p:nvSpPr>
          <p:cNvPr id="15" name="矩形 14"/>
          <p:cNvSpPr/>
          <p:nvPr/>
        </p:nvSpPr>
        <p:spPr>
          <a:xfrm>
            <a:off x="0" y="0"/>
            <a:ext cx="1220597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矩形 7"/>
          <p:cNvSpPr/>
          <p:nvPr/>
        </p:nvSpPr>
        <p:spPr>
          <a:xfrm>
            <a:off x="6104893" y="4104622"/>
            <a:ext cx="6218697"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100000">
                <a:srgbClr val="E9DBCB">
                  <a:alpha val="0"/>
                </a:srgbClr>
              </a:gs>
              <a:gs pos="77000">
                <a:srgbClr val="7F542E">
                  <a:alpha val="0"/>
                </a:srgbClr>
              </a:gs>
            </a:gsLst>
            <a:lin ang="30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6" name="三角形 5"/>
          <p:cNvSpPr/>
          <p:nvPr/>
        </p:nvSpPr>
        <p:spPr>
          <a:xfrm>
            <a:off x="-12999423" y="4104622"/>
            <a:ext cx="38190846" cy="5464015"/>
          </a:xfrm>
          <a:prstGeom prst="triangle">
            <a:avLst/>
          </a:prstGeom>
          <a:gradFill>
            <a:gsLst>
              <a:gs pos="47000">
                <a:srgbClr val="E9DBCB">
                  <a:alpha val="0"/>
                </a:srgbClr>
              </a:gs>
              <a:gs pos="0">
                <a:srgbClr val="7F542E">
                  <a:alpha val="10000"/>
                </a:srgb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6" name="文本框 55"/>
          <p:cNvSpPr txBox="1"/>
          <p:nvPr/>
        </p:nvSpPr>
        <p:spPr>
          <a:xfrm>
            <a:off x="487290" y="837478"/>
            <a:ext cx="10647435" cy="307777"/>
          </a:xfrm>
          <a:prstGeom prst="rect">
            <a:avLst/>
          </a:prstGeom>
          <a:noFill/>
        </p:spPr>
        <p:txBody>
          <a:bodyPr wrap="square" rtlCol="0">
            <a:spAutoFit/>
          </a:bodyPr>
          <a:lstStyle/>
          <a:p>
            <a:pPr lvl="0">
              <a:spcBef>
                <a:spcPts val="600"/>
              </a:spcBef>
              <a:defRPr/>
            </a:pPr>
            <a:r>
              <a:rPr lang="zh-CN" altLang="en-US" sz="1400" kern="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夯实多层次的合伙人机制，形成将帅如云的合伙人梯队，引领关键人才管理体系</a:t>
            </a:r>
            <a:endParaRPr lang="zh-CN" altLang="en-US" sz="1400" kern="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5" name="矩形 7"/>
          <p:cNvSpPr/>
          <p:nvPr/>
        </p:nvSpPr>
        <p:spPr>
          <a:xfrm>
            <a:off x="-132241" y="5820666"/>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47000">
                <a:srgbClr val="E9DBCB">
                  <a:alpha val="0"/>
                </a:srgbClr>
              </a:gs>
              <a:gs pos="0">
                <a:srgbClr val="7F542E">
                  <a:alpha val="10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59" name="矩形 7"/>
          <p:cNvSpPr/>
          <p:nvPr/>
        </p:nvSpPr>
        <p:spPr>
          <a:xfrm flipH="1">
            <a:off x="6086457" y="5915983"/>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 name="connsiteX0-31" fmla="*/ 0 w 6209906"/>
              <a:gd name="connsiteY0-32" fmla="*/ 0 h 5464015"/>
              <a:gd name="connsiteX1-33" fmla="*/ 6205608 w 6209906"/>
              <a:gd name="connsiteY1-34" fmla="*/ 1698364 h 5464015"/>
              <a:gd name="connsiteX2-35" fmla="*/ 6208646 w 6209906"/>
              <a:gd name="connsiteY2-36" fmla="*/ 5464015 h 5464015"/>
              <a:gd name="connsiteX3-37" fmla="*/ 0 w 6209906"/>
              <a:gd name="connsiteY3-38" fmla="*/ 5464015 h 5464015"/>
              <a:gd name="connsiteX4-39" fmla="*/ 0 w 6209906"/>
              <a:gd name="connsiteY4-4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09906" h="5464015">
                <a:moveTo>
                  <a:pt x="0" y="0"/>
                </a:moveTo>
                <a:lnTo>
                  <a:pt x="6205608" y="1698364"/>
                </a:lnTo>
                <a:cubicBezTo>
                  <a:pt x="6200261" y="2680165"/>
                  <a:pt x="6213993" y="4482214"/>
                  <a:pt x="6208646" y="5464015"/>
                </a:cubicBezTo>
                <a:lnTo>
                  <a:pt x="0" y="5464015"/>
                </a:lnTo>
                <a:lnTo>
                  <a:pt x="0" y="0"/>
                </a:lnTo>
                <a:close/>
              </a:path>
            </a:pathLst>
          </a:custGeom>
          <a:gradFill>
            <a:gsLst>
              <a:gs pos="4000">
                <a:srgbClr val="E9DBCB">
                  <a:alpha val="0"/>
                </a:srgbClr>
              </a:gs>
              <a:gs pos="100000">
                <a:srgbClr val="7F542E">
                  <a:alpha val="10000"/>
                </a:srgb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anose="00020600040101010101" pitchFamily="18" charset="-122"/>
              <a:cs typeface="Arial" panose="020B0604020202020204" pitchFamily="34" charset="0"/>
            </a:endParaRPr>
          </a:p>
        </p:txBody>
      </p:sp>
      <p:grpSp>
        <p:nvGrpSpPr>
          <p:cNvPr id="14" name="组合 13"/>
          <p:cNvGrpSpPr/>
          <p:nvPr/>
        </p:nvGrpSpPr>
        <p:grpSpPr>
          <a:xfrm>
            <a:off x="478134" y="1576225"/>
            <a:ext cx="11548868" cy="7106318"/>
            <a:chOff x="1647537" y="1962066"/>
            <a:chExt cx="8698424" cy="5352366"/>
          </a:xfrm>
        </p:grpSpPr>
        <p:sp>
          <p:nvSpPr>
            <p:cNvPr id="71" name="文本框 70"/>
            <p:cNvSpPr txBox="1"/>
            <p:nvPr/>
          </p:nvSpPr>
          <p:spPr>
            <a:xfrm>
              <a:off x="2475420" y="2397282"/>
              <a:ext cx="1923546"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复星合伙人</a:t>
              </a:r>
              <a:endPar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4" name="文本框 73"/>
            <p:cNvSpPr txBox="1"/>
            <p:nvPr/>
          </p:nvSpPr>
          <p:spPr>
            <a:xfrm>
              <a:off x="7920206" y="2383830"/>
              <a:ext cx="1194352"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科创人才</a:t>
              </a:r>
              <a:endPar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27" name="文本框 126"/>
            <p:cNvSpPr txBox="1"/>
            <p:nvPr/>
          </p:nvSpPr>
          <p:spPr>
            <a:xfrm flipH="1">
              <a:off x="5818669" y="2389136"/>
              <a:ext cx="1997057"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未来企业家</a:t>
              </a:r>
              <a:endParaRPr kumimoji="0" lang="zh-CN" altLang="en-US"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30" name="文本框 129"/>
            <p:cNvSpPr txBox="1"/>
            <p:nvPr/>
          </p:nvSpPr>
          <p:spPr>
            <a:xfrm flipH="1">
              <a:off x="4544372" y="2382298"/>
              <a:ext cx="1194352" cy="279818"/>
            </a:xfrm>
            <a:prstGeom prst="rect">
              <a:avLst/>
            </a:prstGeom>
            <a:noFill/>
          </p:spPr>
          <p:txBody>
            <a:bodyPr wrap="square" lIns="90000" tIns="46800" rIns="90000" bIns="46800" rtlCol="0" anchor="b" anchorCtr="0">
              <a:spAutoFit/>
            </a:bodyPr>
            <a:lstStyle>
              <a:defPPr>
                <a:defRPr lang="en-US"/>
              </a:defPPr>
              <a:lvl1pPr>
                <a:defRPr b="1">
                  <a:solidFill>
                    <a:schemeClr val="bg1">
                      <a:lumMod val="65000"/>
                    </a:schemeClr>
                  </a:solidFill>
                </a:defRPr>
              </a:lvl1pPr>
            </a:lstStyle>
            <a:p>
              <a:pPr lvl="0" algn="ctr">
                <a:defRPr/>
              </a:pPr>
              <a:r>
                <a:rPr lang="zh-CN" altLang="en-US" b="0" kern="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腰部企业家</a:t>
              </a:r>
              <a:endParaRPr kumimoji="0" lang="zh-CN" altLang="en-US" b="0" u="none" strike="noStrike" kern="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 name="图形 4"/>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6617288" y="2000543"/>
              <a:ext cx="404526" cy="380721"/>
            </a:xfrm>
            <a:prstGeom prst="rect">
              <a:avLst/>
            </a:prstGeom>
          </p:spPr>
        </p:pic>
        <p:pic>
          <p:nvPicPr>
            <p:cNvPr id="7" name="图形 6"/>
            <p:cNvPicPr>
              <a:picLocks noChangeAspect="1"/>
            </p:cNvPicPr>
            <p:nvPr/>
          </p:nvPicPr>
          <p:blipFill>
            <a:blip r:embed="rId4" cstate="email">
              <a:extLst>
                <a:ext uri="{96DAC541-7B7A-43D3-8B79-37D633B846F1}">
                  <asvg:svgBlip xmlns:asvg="http://schemas.microsoft.com/office/drawing/2016/SVG/main" r:embed="rId5"/>
                </a:ext>
              </a:extLst>
            </a:blip>
            <a:stretch>
              <a:fillRect/>
            </a:stretch>
          </p:blipFill>
          <p:spPr>
            <a:xfrm>
              <a:off x="3217865" y="1962066"/>
              <a:ext cx="404526" cy="380721"/>
            </a:xfrm>
            <a:prstGeom prst="rect">
              <a:avLst/>
            </a:prstGeom>
          </p:spPr>
        </p:pic>
        <p:pic>
          <p:nvPicPr>
            <p:cNvPr id="9" name="图形 8"/>
            <p:cNvPicPr>
              <a:picLocks noChangeAspect="1"/>
            </p:cNvPicPr>
            <p:nvPr/>
          </p:nvPicPr>
          <p:blipFill>
            <a:blip r:embed="rId6" cstate="email">
              <a:extLst>
                <a:ext uri="{96DAC541-7B7A-43D3-8B79-37D633B846F1}">
                  <asvg:svgBlip xmlns:asvg="http://schemas.microsoft.com/office/drawing/2016/SVG/main" r:embed="rId7"/>
                </a:ext>
              </a:extLst>
            </a:blip>
            <a:stretch>
              <a:fillRect/>
            </a:stretch>
          </p:blipFill>
          <p:spPr>
            <a:xfrm>
              <a:off x="4963682" y="2019337"/>
              <a:ext cx="404526" cy="309653"/>
            </a:xfrm>
            <a:prstGeom prst="rect">
              <a:avLst/>
            </a:prstGeom>
          </p:spPr>
        </p:pic>
        <p:pic>
          <p:nvPicPr>
            <p:cNvPr id="11" name="图形 10"/>
            <p:cNvPicPr>
              <a:picLocks noChangeAspect="1"/>
            </p:cNvPicPr>
            <p:nvPr/>
          </p:nvPicPr>
          <p:blipFill>
            <a:blip r:embed="rId8" cstate="email">
              <a:extLst>
                <a:ext uri="{96DAC541-7B7A-43D3-8B79-37D633B846F1}">
                  <asvg:svgBlip xmlns:asvg="http://schemas.microsoft.com/office/drawing/2016/SVG/main" r:embed="rId9"/>
                </a:ext>
              </a:extLst>
            </a:blip>
            <a:stretch>
              <a:fillRect/>
            </a:stretch>
          </p:blipFill>
          <p:spPr>
            <a:xfrm>
              <a:off x="8366738" y="2047329"/>
              <a:ext cx="324151" cy="305076"/>
            </a:xfrm>
            <a:prstGeom prst="rect">
              <a:avLst/>
            </a:prstGeom>
          </p:spPr>
        </p:pic>
        <p:grpSp>
          <p:nvGrpSpPr>
            <p:cNvPr id="52" name="组合 51"/>
            <p:cNvGrpSpPr/>
            <p:nvPr/>
          </p:nvGrpSpPr>
          <p:grpSpPr>
            <a:xfrm>
              <a:off x="2136657" y="3918593"/>
              <a:ext cx="7752695" cy="1671912"/>
              <a:chOff x="2733014" y="2883650"/>
              <a:chExt cx="6725972" cy="6422674"/>
            </a:xfrm>
          </p:grpSpPr>
          <p:sp>
            <p:nvSpPr>
              <p:cNvPr id="53"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54" name="椭圆 53"/>
              <p:cNvSpPr/>
              <p:nvPr/>
            </p:nvSpPr>
            <p:spPr bwMode="auto">
              <a:xfrm>
                <a:off x="2733014" y="2883650"/>
                <a:ext cx="6725971" cy="2029968"/>
              </a:xfrm>
              <a:prstGeom prst="ellipse">
                <a:avLst/>
              </a:prstGeom>
              <a:noFill/>
              <a:ln w="6350">
                <a:gradFill>
                  <a:gsLst>
                    <a:gs pos="0">
                      <a:srgbClr val="E9DBCB">
                        <a:alpha val="0"/>
                      </a:srgbClr>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sp>
          <p:nvSpPr>
            <p:cNvPr id="12" name="文本框 11"/>
            <p:cNvSpPr txBox="1"/>
            <p:nvPr/>
          </p:nvSpPr>
          <p:spPr>
            <a:xfrm>
              <a:off x="4253977" y="3482128"/>
              <a:ext cx="3462634" cy="308890"/>
            </a:xfrm>
            <a:prstGeom prst="rect">
              <a:avLst/>
            </a:prstGeom>
            <a:noFill/>
          </p:spPr>
          <p:txBody>
            <a:bodyPr wrap="square" rtlCol="0">
              <a:spAutoFit/>
            </a:bodyPr>
            <a:lstStyle/>
            <a:p>
              <a:pPr lvl="0" algn="ctr">
                <a:lnSpc>
                  <a:spcPct val="120000"/>
                </a:lnSpc>
                <a:defRPr/>
              </a:pPr>
              <a:r>
                <a:rPr lang="zh-CN" altLang="en-US" kern="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未来复星全球合伙人后备</a:t>
              </a:r>
              <a:endParaRPr lang="zh-CN" altLang="en-US" kern="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7" name="图片 8" descr="图片 8"/>
            <p:cNvPicPr>
              <a:picLocks noChangeAspect="1"/>
            </p:cNvPicPr>
            <p:nvPr/>
          </p:nvPicPr>
          <p:blipFill>
            <a:blip r:embed="rId10" cstate="email"/>
            <a:stretch>
              <a:fillRect/>
            </a:stretch>
          </p:blipFill>
          <p:spPr>
            <a:xfrm>
              <a:off x="4575697" y="4505470"/>
              <a:ext cx="2820132" cy="634862"/>
            </a:xfrm>
            <a:prstGeom prst="rect">
              <a:avLst/>
            </a:prstGeom>
            <a:ln w="12700">
              <a:miter lim="400000"/>
              <a:headEnd/>
              <a:tailEnd/>
            </a:ln>
          </p:spPr>
        </p:pic>
        <p:grpSp>
          <p:nvGrpSpPr>
            <p:cNvPr id="3" name="组合 2"/>
            <p:cNvGrpSpPr/>
            <p:nvPr/>
          </p:nvGrpSpPr>
          <p:grpSpPr>
            <a:xfrm>
              <a:off x="2683841" y="2713933"/>
              <a:ext cx="6578924" cy="738688"/>
              <a:chOff x="1518666" y="4066867"/>
              <a:chExt cx="10470096" cy="1249099"/>
            </a:xfrm>
          </p:grpSpPr>
          <p:grpSp>
            <p:nvGrpSpPr>
              <p:cNvPr id="42" name="组合 41"/>
              <p:cNvGrpSpPr/>
              <p:nvPr/>
            </p:nvGrpSpPr>
            <p:grpSpPr>
              <a:xfrm>
                <a:off x="1518666" y="4066867"/>
                <a:ext cx="2383372" cy="1249095"/>
                <a:chOff x="2733014" y="5744772"/>
                <a:chExt cx="6725974" cy="12859549"/>
              </a:xfrm>
            </p:grpSpPr>
            <p:sp>
              <p:nvSpPr>
                <p:cNvPr id="43" name="椭圆 75"/>
                <p:cNvSpPr/>
                <p:nvPr/>
              </p:nvSpPr>
              <p:spPr bwMode="auto">
                <a:xfrm>
                  <a:off x="2733014" y="6759728"/>
                  <a:ext cx="6725974" cy="11844593"/>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44" name="椭圆 43"/>
                <p:cNvSpPr/>
                <p:nvPr/>
              </p:nvSpPr>
              <p:spPr bwMode="auto">
                <a:xfrm>
                  <a:off x="2733014" y="5744772"/>
                  <a:ext cx="6725972"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46" name="组合 45"/>
              <p:cNvGrpSpPr/>
              <p:nvPr/>
            </p:nvGrpSpPr>
            <p:grpSpPr>
              <a:xfrm>
                <a:off x="4219003" y="4066867"/>
                <a:ext cx="2383371" cy="1249098"/>
                <a:chOff x="2733014" y="5744775"/>
                <a:chExt cx="6725972" cy="12859573"/>
              </a:xfrm>
            </p:grpSpPr>
            <p:sp>
              <p:nvSpPr>
                <p:cNvPr id="47" name="椭圆 75"/>
                <p:cNvSpPr/>
                <p:nvPr/>
              </p:nvSpPr>
              <p:spPr bwMode="auto">
                <a:xfrm>
                  <a:off x="2733014" y="6759750"/>
                  <a:ext cx="6725972" cy="1184459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48" name="椭圆 4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50" name="组合 49"/>
              <p:cNvGrpSpPr/>
              <p:nvPr/>
            </p:nvGrpSpPr>
            <p:grpSpPr>
              <a:xfrm>
                <a:off x="6905053" y="4066867"/>
                <a:ext cx="2383371" cy="1249098"/>
                <a:chOff x="2733014" y="5744775"/>
                <a:chExt cx="6725972" cy="12859574"/>
              </a:xfrm>
            </p:grpSpPr>
            <p:sp>
              <p:nvSpPr>
                <p:cNvPr id="51" name="椭圆 75"/>
                <p:cNvSpPr/>
                <p:nvPr/>
              </p:nvSpPr>
              <p:spPr bwMode="auto">
                <a:xfrm>
                  <a:off x="2733014" y="6759749"/>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58" name="椭圆 5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9605391" y="4066867"/>
                <a:ext cx="2383371" cy="1249099"/>
                <a:chOff x="2733014" y="5744775"/>
                <a:chExt cx="6725972" cy="12859578"/>
              </a:xfrm>
            </p:grpSpPr>
            <p:sp>
              <p:nvSpPr>
                <p:cNvPr id="66" name="椭圆 75"/>
                <p:cNvSpPr/>
                <p:nvPr/>
              </p:nvSpPr>
              <p:spPr bwMode="auto">
                <a:xfrm>
                  <a:off x="2733014" y="6759753"/>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grpSp>
        <p:sp>
          <p:nvSpPr>
            <p:cNvPr id="70" name="矩形 69"/>
            <p:cNvSpPr/>
            <p:nvPr/>
          </p:nvSpPr>
          <p:spPr>
            <a:xfrm flipH="1">
              <a:off x="2494884" y="2912840"/>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lang="en-US" altLang="zh-CN" kern="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rPr>
                <a:t>300</a:t>
              </a:r>
              <a:r>
                <a:rPr lang="zh-CN" altLang="en-US" kern="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rPr>
                <a:t> </a:t>
              </a:r>
              <a:r>
                <a:rPr lang="en-US" altLang="zh-CN" kern="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rPr>
                <a:t>+</a:t>
              </a:r>
              <a:endParaRPr kumimoji="0" lang="en-US" altLang="zh-CN" u="none" strike="noStrike" kern="0" cap="none" spc="0" normalizeH="0" baseline="0" noProof="0" dirty="0">
                <a:ln>
                  <a:noFill/>
                </a:ln>
                <a:solidFill>
                  <a:srgbClr val="C55A11"/>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a:p>
              <a:pPr lvl="0" algn="ctr">
                <a:spcAft>
                  <a:spcPts val="600"/>
                </a:spcAft>
                <a:defRPr/>
              </a:pPr>
              <a:r>
                <a:rPr lang="zh-CN" altLang="en-US" sz="1200" kern="0" dirty="0">
                  <a:solidFill>
                    <a:prstClr val="black"/>
                  </a:solidFill>
                  <a:latin typeface="思源黑体 CN Normal" panose="020B0400000000000000" pitchFamily="34" charset="-128"/>
                  <a:ea typeface="思源黑体 CN Normal" panose="020B0400000000000000" pitchFamily="34" charset="-128"/>
                  <a:cs typeface="Arial" panose="020B0604020202020204" pitchFamily="34" charset="0"/>
                </a:rPr>
                <a:t>未来复星全球合伙人</a:t>
              </a:r>
              <a:endParaRPr lang="en-US" altLang="zh-CN" sz="1200" kern="0" dirty="0">
                <a:solidFill>
                  <a:prstClr val="black"/>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3" name="矩形 72"/>
            <p:cNvSpPr/>
            <p:nvPr/>
          </p:nvSpPr>
          <p:spPr>
            <a:xfrm flipH="1">
              <a:off x="7591776" y="2903835"/>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100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a:t>
              </a:r>
              <a:endPar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r>
                <a:rPr kumimoji="0" lang="zh-CN" altLang="en-US" sz="12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复星生态顶尖科学家</a:t>
              </a:r>
              <a:endParaRPr kumimoji="0" lang="en-US" altLang="zh-CN" sz="12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endParaRPr kumimoji="0" lang="en-US" altLang="zh-CN" sz="1100" u="none" strike="noStrike" kern="0" cap="none" spc="0" normalizeH="0" baseline="0" noProof="0" dirty="0">
                <a:ln>
                  <a:noFill/>
                </a:ln>
                <a:solidFill>
                  <a:prstClr val="black"/>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p:txBody>
        </p:sp>
        <p:sp>
          <p:nvSpPr>
            <p:cNvPr id="126" name="矩形 125"/>
            <p:cNvSpPr/>
            <p:nvPr/>
          </p:nvSpPr>
          <p:spPr>
            <a:xfrm>
              <a:off x="5887102" y="2914193"/>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30% </a:t>
              </a:r>
              <a:endPar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r>
                <a:rPr kumimoji="0" lang="zh-CN" altLang="en-US" sz="12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人才都是高潜才俊</a:t>
              </a:r>
              <a:endParaRPr kumimoji="0" lang="en-US" altLang="zh-CN" sz="12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29" name="矩形 128"/>
            <p:cNvSpPr/>
            <p:nvPr/>
          </p:nvSpPr>
          <p:spPr>
            <a:xfrm>
              <a:off x="4173534" y="2913517"/>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3000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rPr>
                <a:t>+</a:t>
              </a:r>
              <a:endPar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anose="00020600040101010101"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r>
                <a:rPr kumimoji="0" lang="zh-CN" altLang="en-US" sz="12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未来企业家后备</a:t>
              </a:r>
              <a:endParaRPr kumimoji="0" lang="en-US" altLang="zh-CN" sz="1100" u="none" strike="noStrike" kern="0" cap="none" spc="0" normalizeH="0" baseline="0" noProof="0" dirty="0">
                <a:ln>
                  <a:noFill/>
                </a:ln>
                <a:solidFill>
                  <a:prstClr val="black"/>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88" name="组合 87"/>
            <p:cNvGrpSpPr/>
            <p:nvPr/>
          </p:nvGrpSpPr>
          <p:grpSpPr>
            <a:xfrm>
              <a:off x="1647537" y="4214840"/>
              <a:ext cx="8698424" cy="3099592"/>
              <a:chOff x="2733014" y="2755081"/>
              <a:chExt cx="6725972" cy="6422674"/>
            </a:xfrm>
          </p:grpSpPr>
          <p:sp>
            <p:nvSpPr>
              <p:cNvPr id="89" name="椭圆 75"/>
              <p:cNvSpPr/>
              <p:nvPr/>
            </p:nvSpPr>
            <p:spPr bwMode="auto">
              <a:xfrm>
                <a:off x="2733014" y="3770067"/>
                <a:ext cx="6725972" cy="540768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33000">
                    <a:srgbClr val="E9DBCB">
                      <a:alpha val="0"/>
                    </a:srgbClr>
                  </a:gs>
                  <a:gs pos="0">
                    <a:srgbClr val="7F542E">
                      <a:alpha val="7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2755081"/>
                <a:ext cx="6725971" cy="2029969"/>
              </a:xfrm>
              <a:prstGeom prst="ellipse">
                <a:avLst/>
              </a:prstGeom>
              <a:noFill/>
              <a:ln w="6350">
                <a:gradFill>
                  <a:gsLst>
                    <a:gs pos="0">
                      <a:srgbClr val="E9DBCB">
                        <a:alpha val="0"/>
                      </a:srgbClr>
                    </a:gs>
                    <a:gs pos="45000">
                      <a:srgbClr val="C2A687">
                        <a:alpha val="18000"/>
                      </a:srgbClr>
                    </a:gs>
                    <a:gs pos="100000">
                      <a:srgbClr val="7F542E">
                        <a:alpha val="23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anose="00020600040101010101" pitchFamily="18" charset="-122"/>
                  <a:cs typeface="Arial" panose="020B0604020202020204" pitchFamily="34" charset="0"/>
                  <a:sym typeface="Arial" panose="020B0604020202020204" pitchFamily="34" charset="0"/>
                </a:endParaRPr>
              </a:p>
            </p:txBody>
          </p:sp>
        </p:grpSp>
        <p:sp>
          <p:nvSpPr>
            <p:cNvPr id="13" name="文本框 12"/>
            <p:cNvSpPr txBox="1"/>
            <p:nvPr/>
          </p:nvSpPr>
          <p:spPr>
            <a:xfrm>
              <a:off x="3486794" y="3840008"/>
              <a:ext cx="4996999" cy="452034"/>
            </a:xfrm>
            <a:prstGeom prst="rect">
              <a:avLst/>
            </a:prstGeom>
            <a:noFill/>
          </p:spPr>
          <p:txBody>
            <a:bodyPr wrap="square" rtlCol="0">
              <a:spAutoFit/>
            </a:bodyPr>
            <a:lstStyle/>
            <a:p>
              <a:pPr lvl="0" algn="ctr">
                <a:spcBef>
                  <a:spcPts val="600"/>
                </a:spcBef>
                <a:defRPr/>
              </a:pPr>
              <a:r>
                <a:rPr lang="zh-CN" altLang="en-US" sz="14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打造“金字塔型”的合伙人后备阵营 </a:t>
              </a:r>
              <a:endParaRPr lang="en-US" altLang="zh-CN" sz="14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lvl="0" algn="ctr">
                <a:spcBef>
                  <a:spcPts val="600"/>
                </a:spcBef>
                <a:defRPr/>
              </a:pPr>
              <a:r>
                <a:rPr lang="zh-CN" altLang="en-US" sz="14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形成</a:t>
              </a:r>
              <a:r>
                <a:rPr lang="zh-CN" altLang="en-US" sz="1400" kern="1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层层选拔、可上可下、能进能退的动态合伙人管理机制</a:t>
              </a:r>
              <a:endParaRPr kumimoji="1" lang="zh-CN" altLang="en-US" sz="1400" dirty="0">
                <a:solidFill>
                  <a:schemeClr val="tx1">
                    <a:lumMod val="65000"/>
                    <a:lumOff val="35000"/>
                  </a:schemeClr>
                </a:solidFill>
                <a:latin typeface="思源黑体 CN Normal" panose="020B0400000000000000" pitchFamily="34" charset="-128"/>
                <a:ea typeface="思源黑体 CN Normal" panose="020B0400000000000000" pitchFamily="34" charset="-128"/>
              </a:endParaRPr>
            </a:p>
          </p:txBody>
        </p:sp>
      </p:grpSp>
      <p:sp>
        <p:nvSpPr>
          <p:cNvPr id="16" name="矩形 15"/>
          <p:cNvSpPr/>
          <p:nvPr/>
        </p:nvSpPr>
        <p:spPr>
          <a:xfrm>
            <a:off x="0" y="187325"/>
            <a:ext cx="10273030" cy="489585"/>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Title 1"/>
          <p:cNvSpPr txBox="1"/>
          <p:nvPr/>
        </p:nvSpPr>
        <p:spPr>
          <a:xfrm>
            <a:off x="453750" y="156567"/>
            <a:ext cx="9787267" cy="584775"/>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lnSpc>
                <a:spcPct val="100000"/>
              </a:lnSpc>
              <a:defRPr sz="2800" b="1" spc="300">
                <a:solidFill>
                  <a:srgbClr val="92653C"/>
                </a:solidFill>
                <a:latin typeface="Century Gothic" panose="020B0502020202020204"/>
                <a:ea typeface="Century Gothic" panose="020B0502020202020204"/>
                <a:cs typeface="Century Gothic" panose="020B0502020202020204"/>
                <a:sym typeface="Century Gothic" panose="020B0502020202020204"/>
              </a:defRPr>
            </a:pPr>
            <a:r>
              <a:rPr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聚焦关键人才 打造具有企业家精神的人才队伍</a:t>
            </a:r>
            <a:endParaRPr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10" name="图片 9" descr="/Users/jerrymiao/Desktop/复星Jerry/LOGO系列 杂/复星logo1-01.png复星logo1-01"/>
          <p:cNvPicPr>
            <a:picLocks noChangeAspect="1"/>
          </p:cNvPicPr>
          <p:nvPr/>
        </p:nvPicPr>
        <p:blipFill>
          <a:blip r:embed="rId11"/>
          <a:srcRect/>
          <a:stretch>
            <a:fillRect/>
          </a:stretch>
        </p:blipFill>
        <p:spPr>
          <a:xfrm>
            <a:off x="10302558" y="255905"/>
            <a:ext cx="1664335" cy="4756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任意形状 142"/>
          <p:cNvSpPr/>
          <p:nvPr/>
        </p:nvSpPr>
        <p:spPr>
          <a:xfrm>
            <a:off x="-1235306" y="4064903"/>
            <a:ext cx="16139226" cy="5588497"/>
          </a:xfrm>
          <a:custGeom>
            <a:avLst/>
            <a:gdLst>
              <a:gd name="connsiteX0" fmla="*/ 0 w 12388236"/>
              <a:gd name="connsiteY0" fmla="*/ 355600 h 902191"/>
              <a:gd name="connsiteX1" fmla="*/ 2032000 w 12388236"/>
              <a:gd name="connsiteY1" fmla="*/ 88900 h 902191"/>
              <a:gd name="connsiteX2" fmla="*/ 4813300 w 12388236"/>
              <a:gd name="connsiteY2" fmla="*/ 622300 h 902191"/>
              <a:gd name="connsiteX3" fmla="*/ 7556500 w 12388236"/>
              <a:gd name="connsiteY3" fmla="*/ 63500 h 902191"/>
              <a:gd name="connsiteX4" fmla="*/ 10337800 w 12388236"/>
              <a:gd name="connsiteY4" fmla="*/ 876300 h 902191"/>
              <a:gd name="connsiteX5" fmla="*/ 12369800 w 12388236"/>
              <a:gd name="connsiteY5" fmla="*/ 0 h 902191"/>
              <a:gd name="connsiteX0-1" fmla="*/ 0 w 12387667"/>
              <a:gd name="connsiteY0-2" fmla="*/ 355600 h 736002"/>
              <a:gd name="connsiteX1-3" fmla="*/ 2032000 w 12387667"/>
              <a:gd name="connsiteY1-4" fmla="*/ 88900 h 736002"/>
              <a:gd name="connsiteX2-5" fmla="*/ 4813300 w 12387667"/>
              <a:gd name="connsiteY2-6" fmla="*/ 622300 h 736002"/>
              <a:gd name="connsiteX3-7" fmla="*/ 7556500 w 12387667"/>
              <a:gd name="connsiteY3-8" fmla="*/ 63500 h 736002"/>
              <a:gd name="connsiteX4-9" fmla="*/ 10287000 w 12387667"/>
              <a:gd name="connsiteY4-10" fmla="*/ 609600 h 736002"/>
              <a:gd name="connsiteX5-11" fmla="*/ 12369800 w 12387667"/>
              <a:gd name="connsiteY5-12" fmla="*/ 0 h 736002"/>
              <a:gd name="connsiteX0-13" fmla="*/ 0 w 13005052"/>
              <a:gd name="connsiteY0-14" fmla="*/ 1739900 h 2006627"/>
              <a:gd name="connsiteX1-15" fmla="*/ 2032000 w 13005052"/>
              <a:gd name="connsiteY1-16" fmla="*/ 1473200 h 2006627"/>
              <a:gd name="connsiteX2-17" fmla="*/ 4813300 w 13005052"/>
              <a:gd name="connsiteY2-18" fmla="*/ 2006600 h 2006627"/>
              <a:gd name="connsiteX3-19" fmla="*/ 7556500 w 13005052"/>
              <a:gd name="connsiteY3-20" fmla="*/ 1447800 h 2006627"/>
              <a:gd name="connsiteX4-21" fmla="*/ 10287000 w 13005052"/>
              <a:gd name="connsiteY4-22" fmla="*/ 1993900 h 2006627"/>
              <a:gd name="connsiteX5-23" fmla="*/ 12992100 w 13005052"/>
              <a:gd name="connsiteY5-24" fmla="*/ 0 h 2006627"/>
              <a:gd name="connsiteX0-25" fmla="*/ 0 w 13004980"/>
              <a:gd name="connsiteY0-26" fmla="*/ 1739900 h 2121025"/>
              <a:gd name="connsiteX1-27" fmla="*/ 2032000 w 13004980"/>
              <a:gd name="connsiteY1-28" fmla="*/ 1473200 h 2121025"/>
              <a:gd name="connsiteX2-29" fmla="*/ 4813300 w 13004980"/>
              <a:gd name="connsiteY2-30" fmla="*/ 2006600 h 2121025"/>
              <a:gd name="connsiteX3-31" fmla="*/ 7556500 w 13004980"/>
              <a:gd name="connsiteY3-32" fmla="*/ 1447800 h 2121025"/>
              <a:gd name="connsiteX4-33" fmla="*/ 10274300 w 13004980"/>
              <a:gd name="connsiteY4-34" fmla="*/ 2120900 h 2121025"/>
              <a:gd name="connsiteX5-35" fmla="*/ 12992100 w 13004980"/>
              <a:gd name="connsiteY5-36" fmla="*/ 0 h 2121025"/>
              <a:gd name="connsiteX0-37" fmla="*/ 0 w 13009436"/>
              <a:gd name="connsiteY0-38" fmla="*/ 1739900 h 2121025"/>
              <a:gd name="connsiteX1-39" fmla="*/ 2032000 w 13009436"/>
              <a:gd name="connsiteY1-40" fmla="*/ 1473200 h 2121025"/>
              <a:gd name="connsiteX2-41" fmla="*/ 4813300 w 13009436"/>
              <a:gd name="connsiteY2-42" fmla="*/ 2006600 h 2121025"/>
              <a:gd name="connsiteX3-43" fmla="*/ 7556500 w 13009436"/>
              <a:gd name="connsiteY3-44" fmla="*/ 1447800 h 2121025"/>
              <a:gd name="connsiteX4-45" fmla="*/ 10274300 w 13009436"/>
              <a:gd name="connsiteY4-46" fmla="*/ 2120900 h 2121025"/>
              <a:gd name="connsiteX5-47" fmla="*/ 12992100 w 13009436"/>
              <a:gd name="connsiteY5-48" fmla="*/ 0 h 2121025"/>
              <a:gd name="connsiteX0-49" fmla="*/ 0 w 13009436"/>
              <a:gd name="connsiteY0-50" fmla="*/ 1739900 h 2121016"/>
              <a:gd name="connsiteX1-51" fmla="*/ 2032000 w 13009436"/>
              <a:gd name="connsiteY1-52" fmla="*/ 1473200 h 2121016"/>
              <a:gd name="connsiteX2-53" fmla="*/ 4813300 w 13009436"/>
              <a:gd name="connsiteY2-54" fmla="*/ 2006600 h 2121016"/>
              <a:gd name="connsiteX3-55" fmla="*/ 6108700 w 13009436"/>
              <a:gd name="connsiteY3-56" fmla="*/ 1397000 h 2121016"/>
              <a:gd name="connsiteX4-57" fmla="*/ 10274300 w 13009436"/>
              <a:gd name="connsiteY4-58" fmla="*/ 2120900 h 2121016"/>
              <a:gd name="connsiteX5-59" fmla="*/ 12992100 w 13009436"/>
              <a:gd name="connsiteY5-60" fmla="*/ 0 h 2121016"/>
              <a:gd name="connsiteX0-61" fmla="*/ 0 w 13009436"/>
              <a:gd name="connsiteY0-62" fmla="*/ 1739900 h 2121014"/>
              <a:gd name="connsiteX1-63" fmla="*/ 2032000 w 13009436"/>
              <a:gd name="connsiteY1-64" fmla="*/ 1473200 h 2121014"/>
              <a:gd name="connsiteX2-65" fmla="*/ 3429000 w 13009436"/>
              <a:gd name="connsiteY2-66" fmla="*/ 2057400 h 2121014"/>
              <a:gd name="connsiteX3-67" fmla="*/ 6108700 w 13009436"/>
              <a:gd name="connsiteY3-68" fmla="*/ 1397000 h 2121014"/>
              <a:gd name="connsiteX4-69" fmla="*/ 10274300 w 13009436"/>
              <a:gd name="connsiteY4-70" fmla="*/ 2120900 h 2121014"/>
              <a:gd name="connsiteX5-71" fmla="*/ 12992100 w 13009436"/>
              <a:gd name="connsiteY5-72" fmla="*/ 0 h 2121014"/>
              <a:gd name="connsiteX0-73" fmla="*/ 0 w 13009436"/>
              <a:gd name="connsiteY0-74" fmla="*/ 1739900 h 2121014"/>
              <a:gd name="connsiteX1-75" fmla="*/ 2006600 w 13009436"/>
              <a:gd name="connsiteY1-76" fmla="*/ 1689100 h 2121014"/>
              <a:gd name="connsiteX2-77" fmla="*/ 3429000 w 13009436"/>
              <a:gd name="connsiteY2-78" fmla="*/ 2057400 h 2121014"/>
              <a:gd name="connsiteX3-79" fmla="*/ 6108700 w 13009436"/>
              <a:gd name="connsiteY3-80" fmla="*/ 1397000 h 2121014"/>
              <a:gd name="connsiteX4-81" fmla="*/ 10274300 w 13009436"/>
              <a:gd name="connsiteY4-82" fmla="*/ 2120900 h 2121014"/>
              <a:gd name="connsiteX5-83" fmla="*/ 12992100 w 13009436"/>
              <a:gd name="connsiteY5-84" fmla="*/ 0 h 2121014"/>
              <a:gd name="connsiteX0-85" fmla="*/ 0 w 13009436"/>
              <a:gd name="connsiteY0-86" fmla="*/ 1739900 h 2121017"/>
              <a:gd name="connsiteX1-87" fmla="*/ 2006600 w 13009436"/>
              <a:gd name="connsiteY1-88" fmla="*/ 1689100 h 2121017"/>
              <a:gd name="connsiteX2-89" fmla="*/ 3416300 w 13009436"/>
              <a:gd name="connsiteY2-90" fmla="*/ 1943100 h 2121017"/>
              <a:gd name="connsiteX3-91" fmla="*/ 6108700 w 13009436"/>
              <a:gd name="connsiteY3-92" fmla="*/ 1397000 h 2121017"/>
              <a:gd name="connsiteX4-93" fmla="*/ 10274300 w 13009436"/>
              <a:gd name="connsiteY4-94" fmla="*/ 2120900 h 2121017"/>
              <a:gd name="connsiteX5-95" fmla="*/ 12992100 w 13009436"/>
              <a:gd name="connsiteY5-96" fmla="*/ 0 h 2121017"/>
              <a:gd name="connsiteX0-97" fmla="*/ 0 w 13352336"/>
              <a:gd name="connsiteY0-98" fmla="*/ 1803400 h 2121017"/>
              <a:gd name="connsiteX1-99" fmla="*/ 2349500 w 13352336"/>
              <a:gd name="connsiteY1-100" fmla="*/ 1689100 h 2121017"/>
              <a:gd name="connsiteX2-101" fmla="*/ 3759200 w 13352336"/>
              <a:gd name="connsiteY2-102" fmla="*/ 1943100 h 2121017"/>
              <a:gd name="connsiteX3-103" fmla="*/ 6451600 w 13352336"/>
              <a:gd name="connsiteY3-104" fmla="*/ 1397000 h 2121017"/>
              <a:gd name="connsiteX4-105" fmla="*/ 10617200 w 13352336"/>
              <a:gd name="connsiteY4-106" fmla="*/ 2120900 h 2121017"/>
              <a:gd name="connsiteX5-107" fmla="*/ 13335000 w 13352336"/>
              <a:gd name="connsiteY5-108" fmla="*/ 0 h 2121017"/>
              <a:gd name="connsiteX0-109" fmla="*/ 0 w 13352336"/>
              <a:gd name="connsiteY0-110" fmla="*/ 1803400 h 2121017"/>
              <a:gd name="connsiteX1-111" fmla="*/ 2349500 w 13352336"/>
              <a:gd name="connsiteY1-112" fmla="*/ 1689100 h 2121017"/>
              <a:gd name="connsiteX2-113" fmla="*/ 3759200 w 13352336"/>
              <a:gd name="connsiteY2-114" fmla="*/ 1943100 h 2121017"/>
              <a:gd name="connsiteX3-115" fmla="*/ 6451600 w 13352336"/>
              <a:gd name="connsiteY3-116" fmla="*/ 1397000 h 2121017"/>
              <a:gd name="connsiteX4-117" fmla="*/ 10617200 w 13352336"/>
              <a:gd name="connsiteY4-118" fmla="*/ 2120900 h 2121017"/>
              <a:gd name="connsiteX5-119" fmla="*/ 13335000 w 13352336"/>
              <a:gd name="connsiteY5-120" fmla="*/ 0 h 2121017"/>
              <a:gd name="connsiteX0-121" fmla="*/ 0 w 13555536"/>
              <a:gd name="connsiteY0-122" fmla="*/ 2184400 h 2184400"/>
              <a:gd name="connsiteX1-123" fmla="*/ 2552700 w 13555536"/>
              <a:gd name="connsiteY1-124" fmla="*/ 1689100 h 2184400"/>
              <a:gd name="connsiteX2-125" fmla="*/ 3962400 w 13555536"/>
              <a:gd name="connsiteY2-126" fmla="*/ 1943100 h 2184400"/>
              <a:gd name="connsiteX3-127" fmla="*/ 6654800 w 13555536"/>
              <a:gd name="connsiteY3-128" fmla="*/ 1397000 h 2184400"/>
              <a:gd name="connsiteX4-129" fmla="*/ 10820400 w 13555536"/>
              <a:gd name="connsiteY4-130" fmla="*/ 2120900 h 2184400"/>
              <a:gd name="connsiteX5-131" fmla="*/ 13538200 w 13555536"/>
              <a:gd name="connsiteY5-132" fmla="*/ 0 h 2184400"/>
              <a:gd name="connsiteX0-133" fmla="*/ 0 w 13555536"/>
              <a:gd name="connsiteY0-134" fmla="*/ 2184400 h 2184400"/>
              <a:gd name="connsiteX1-135" fmla="*/ 2552700 w 13555536"/>
              <a:gd name="connsiteY1-136" fmla="*/ 1689100 h 2184400"/>
              <a:gd name="connsiteX2-137" fmla="*/ 3962400 w 13555536"/>
              <a:gd name="connsiteY2-138" fmla="*/ 1943100 h 2184400"/>
              <a:gd name="connsiteX3-139" fmla="*/ 6654800 w 13555536"/>
              <a:gd name="connsiteY3-140" fmla="*/ 1397000 h 2184400"/>
              <a:gd name="connsiteX4-141" fmla="*/ 10820400 w 13555536"/>
              <a:gd name="connsiteY4-142" fmla="*/ 2120900 h 2184400"/>
              <a:gd name="connsiteX5-143" fmla="*/ 13538200 w 13555536"/>
              <a:gd name="connsiteY5-144" fmla="*/ 0 h 2184400"/>
              <a:gd name="connsiteX0-145" fmla="*/ 0 w 13555536"/>
              <a:gd name="connsiteY0-146" fmla="*/ 2184400 h 2184400"/>
              <a:gd name="connsiteX1-147" fmla="*/ 2552700 w 13555536"/>
              <a:gd name="connsiteY1-148" fmla="*/ 1689100 h 2184400"/>
              <a:gd name="connsiteX2-149" fmla="*/ 4559300 w 13555536"/>
              <a:gd name="connsiteY2-150" fmla="*/ 1930400 h 2184400"/>
              <a:gd name="connsiteX3-151" fmla="*/ 6654800 w 13555536"/>
              <a:gd name="connsiteY3-152" fmla="*/ 1397000 h 2184400"/>
              <a:gd name="connsiteX4-153" fmla="*/ 10820400 w 13555536"/>
              <a:gd name="connsiteY4-154" fmla="*/ 2120900 h 2184400"/>
              <a:gd name="connsiteX5-155" fmla="*/ 13538200 w 13555536"/>
              <a:gd name="connsiteY5-156" fmla="*/ 0 h 2184400"/>
              <a:gd name="connsiteX0-157" fmla="*/ 0 w 13555536"/>
              <a:gd name="connsiteY0-158" fmla="*/ 2184400 h 2184400"/>
              <a:gd name="connsiteX1-159" fmla="*/ 2552700 w 13555536"/>
              <a:gd name="connsiteY1-160" fmla="*/ 1689100 h 2184400"/>
              <a:gd name="connsiteX2-161" fmla="*/ 4699000 w 13555536"/>
              <a:gd name="connsiteY2-162" fmla="*/ 1943100 h 2184400"/>
              <a:gd name="connsiteX3-163" fmla="*/ 6654800 w 13555536"/>
              <a:gd name="connsiteY3-164" fmla="*/ 1397000 h 2184400"/>
              <a:gd name="connsiteX4-165" fmla="*/ 10820400 w 13555536"/>
              <a:gd name="connsiteY4-166" fmla="*/ 2120900 h 2184400"/>
              <a:gd name="connsiteX5-167" fmla="*/ 13538200 w 13555536"/>
              <a:gd name="connsiteY5-168" fmla="*/ 0 h 2184400"/>
              <a:gd name="connsiteX0-169" fmla="*/ 0 w 13555536"/>
              <a:gd name="connsiteY0-170" fmla="*/ 2184400 h 2184400"/>
              <a:gd name="connsiteX1-171" fmla="*/ 2552700 w 13555536"/>
              <a:gd name="connsiteY1-172" fmla="*/ 1689100 h 2184400"/>
              <a:gd name="connsiteX2-173" fmla="*/ 4699000 w 13555536"/>
              <a:gd name="connsiteY2-174" fmla="*/ 1943100 h 2184400"/>
              <a:gd name="connsiteX3-175" fmla="*/ 6743700 w 13555536"/>
              <a:gd name="connsiteY3-176" fmla="*/ 1409700 h 2184400"/>
              <a:gd name="connsiteX4-177" fmla="*/ 10820400 w 13555536"/>
              <a:gd name="connsiteY4-178" fmla="*/ 2120900 h 2184400"/>
              <a:gd name="connsiteX5-179" fmla="*/ 13538200 w 13555536"/>
              <a:gd name="connsiteY5-180" fmla="*/ 0 h 2184400"/>
              <a:gd name="connsiteX0-181" fmla="*/ 0 w 13555536"/>
              <a:gd name="connsiteY0-182" fmla="*/ 2184400 h 2184400"/>
              <a:gd name="connsiteX1-183" fmla="*/ 2552700 w 13555536"/>
              <a:gd name="connsiteY1-184" fmla="*/ 1689100 h 2184400"/>
              <a:gd name="connsiteX2-185" fmla="*/ 4699000 w 13555536"/>
              <a:gd name="connsiteY2-186" fmla="*/ 1943100 h 2184400"/>
              <a:gd name="connsiteX3-187" fmla="*/ 7493000 w 13555536"/>
              <a:gd name="connsiteY3-188" fmla="*/ 1473200 h 2184400"/>
              <a:gd name="connsiteX4-189" fmla="*/ 10820400 w 13555536"/>
              <a:gd name="connsiteY4-190" fmla="*/ 2120900 h 2184400"/>
              <a:gd name="connsiteX5-191" fmla="*/ 13538200 w 13555536"/>
              <a:gd name="connsiteY5-192" fmla="*/ 0 h 2184400"/>
              <a:gd name="connsiteX0-193" fmla="*/ 78217 w 13633753"/>
              <a:gd name="connsiteY0-194" fmla="*/ 2184400 h 2184400"/>
              <a:gd name="connsiteX1-195" fmla="*/ 230617 w 13633753"/>
              <a:gd name="connsiteY1-196" fmla="*/ 2120900 h 2184400"/>
              <a:gd name="connsiteX2-197" fmla="*/ 2630917 w 13633753"/>
              <a:gd name="connsiteY2-198" fmla="*/ 1689100 h 2184400"/>
              <a:gd name="connsiteX3-199" fmla="*/ 4777217 w 13633753"/>
              <a:gd name="connsiteY3-200" fmla="*/ 1943100 h 2184400"/>
              <a:gd name="connsiteX4-201" fmla="*/ 7571217 w 13633753"/>
              <a:gd name="connsiteY4-202" fmla="*/ 1473200 h 2184400"/>
              <a:gd name="connsiteX5-203" fmla="*/ 10898617 w 13633753"/>
              <a:gd name="connsiteY5-204" fmla="*/ 2120900 h 2184400"/>
              <a:gd name="connsiteX6" fmla="*/ 13616417 w 13633753"/>
              <a:gd name="connsiteY6" fmla="*/ 0 h 2184400"/>
              <a:gd name="connsiteX0-205" fmla="*/ 55841 w 13649477"/>
              <a:gd name="connsiteY0-206" fmla="*/ 5480050 h 5480050"/>
              <a:gd name="connsiteX1-207" fmla="*/ 246341 w 13649477"/>
              <a:gd name="connsiteY1-208" fmla="*/ 2120900 h 5480050"/>
              <a:gd name="connsiteX2-209" fmla="*/ 2646641 w 13649477"/>
              <a:gd name="connsiteY2-210" fmla="*/ 1689100 h 5480050"/>
              <a:gd name="connsiteX3-211" fmla="*/ 4792941 w 13649477"/>
              <a:gd name="connsiteY3-212" fmla="*/ 1943100 h 5480050"/>
              <a:gd name="connsiteX4-213" fmla="*/ 7586941 w 13649477"/>
              <a:gd name="connsiteY4-214" fmla="*/ 1473200 h 5480050"/>
              <a:gd name="connsiteX5-215" fmla="*/ 10914341 w 13649477"/>
              <a:gd name="connsiteY5-216" fmla="*/ 2120900 h 5480050"/>
              <a:gd name="connsiteX6-217" fmla="*/ 13632141 w 13649477"/>
              <a:gd name="connsiteY6-218" fmla="*/ 0 h 5480050"/>
              <a:gd name="connsiteX0-219" fmla="*/ 87030 w 13680666"/>
              <a:gd name="connsiteY0-220" fmla="*/ 5480050 h 5572860"/>
              <a:gd name="connsiteX1-221" fmla="*/ 29881 w 13680666"/>
              <a:gd name="connsiteY1-222" fmla="*/ 5264150 h 5572860"/>
              <a:gd name="connsiteX2-223" fmla="*/ 277530 w 13680666"/>
              <a:gd name="connsiteY2-224" fmla="*/ 2120900 h 5572860"/>
              <a:gd name="connsiteX3-225" fmla="*/ 2677830 w 13680666"/>
              <a:gd name="connsiteY3-226" fmla="*/ 1689100 h 5572860"/>
              <a:gd name="connsiteX4-227" fmla="*/ 4824130 w 13680666"/>
              <a:gd name="connsiteY4-228" fmla="*/ 1943100 h 5572860"/>
              <a:gd name="connsiteX5-229" fmla="*/ 7618130 w 13680666"/>
              <a:gd name="connsiteY5-230" fmla="*/ 1473200 h 5572860"/>
              <a:gd name="connsiteX6-231" fmla="*/ 10945530 w 13680666"/>
              <a:gd name="connsiteY6-232" fmla="*/ 2120900 h 5572860"/>
              <a:gd name="connsiteX7" fmla="*/ 13663330 w 13680666"/>
              <a:gd name="connsiteY7" fmla="*/ 0 h 5572860"/>
              <a:gd name="connsiteX0-233" fmla="*/ 15631830 w 15631830"/>
              <a:gd name="connsiteY0-234" fmla="*/ 5480050 h 5572860"/>
              <a:gd name="connsiteX1-235" fmla="*/ 29881 w 15631830"/>
              <a:gd name="connsiteY1-236" fmla="*/ 5264150 h 5572860"/>
              <a:gd name="connsiteX2-237" fmla="*/ 277530 w 15631830"/>
              <a:gd name="connsiteY2-238" fmla="*/ 2120900 h 5572860"/>
              <a:gd name="connsiteX3-239" fmla="*/ 2677830 w 15631830"/>
              <a:gd name="connsiteY3-240" fmla="*/ 1689100 h 5572860"/>
              <a:gd name="connsiteX4-241" fmla="*/ 4824130 w 15631830"/>
              <a:gd name="connsiteY4-242" fmla="*/ 1943100 h 5572860"/>
              <a:gd name="connsiteX5-243" fmla="*/ 7618130 w 15631830"/>
              <a:gd name="connsiteY5-244" fmla="*/ 1473200 h 5572860"/>
              <a:gd name="connsiteX6-245" fmla="*/ 10945530 w 15631830"/>
              <a:gd name="connsiteY6-246" fmla="*/ 2120900 h 5572860"/>
              <a:gd name="connsiteX7-247" fmla="*/ 13663330 w 15631830"/>
              <a:gd name="connsiteY7-248" fmla="*/ 0 h 5572860"/>
              <a:gd name="connsiteX0-249" fmla="*/ 15631830 w 15631830"/>
              <a:gd name="connsiteY0-250" fmla="*/ 5646577 h 5739387"/>
              <a:gd name="connsiteX1-251" fmla="*/ 29881 w 15631830"/>
              <a:gd name="connsiteY1-252" fmla="*/ 5430677 h 5739387"/>
              <a:gd name="connsiteX2-253" fmla="*/ 277530 w 15631830"/>
              <a:gd name="connsiteY2-254" fmla="*/ 2287427 h 5739387"/>
              <a:gd name="connsiteX3-255" fmla="*/ 2677830 w 15631830"/>
              <a:gd name="connsiteY3-256" fmla="*/ 1855627 h 5739387"/>
              <a:gd name="connsiteX4-257" fmla="*/ 4824130 w 15631830"/>
              <a:gd name="connsiteY4-258" fmla="*/ 2109627 h 5739387"/>
              <a:gd name="connsiteX5-259" fmla="*/ 7618130 w 15631830"/>
              <a:gd name="connsiteY5-260" fmla="*/ 1639727 h 5739387"/>
              <a:gd name="connsiteX6-261" fmla="*/ 10945530 w 15631830"/>
              <a:gd name="connsiteY6-262" fmla="*/ 2287427 h 5739387"/>
              <a:gd name="connsiteX7-263" fmla="*/ 13663330 w 15631830"/>
              <a:gd name="connsiteY7-264" fmla="*/ 166527 h 5739387"/>
              <a:gd name="connsiteX8" fmla="*/ 13669681 w 15631830"/>
              <a:gd name="connsiteY8" fmla="*/ 134777 h 5739387"/>
              <a:gd name="connsiteX0-265" fmla="*/ 15631830 w 15650881"/>
              <a:gd name="connsiteY0-266" fmla="*/ 5495687 h 5588497"/>
              <a:gd name="connsiteX1-267" fmla="*/ 29881 w 15650881"/>
              <a:gd name="connsiteY1-268" fmla="*/ 5279787 h 5588497"/>
              <a:gd name="connsiteX2-269" fmla="*/ 277530 w 15650881"/>
              <a:gd name="connsiteY2-270" fmla="*/ 2136537 h 5588497"/>
              <a:gd name="connsiteX3-271" fmla="*/ 2677830 w 15650881"/>
              <a:gd name="connsiteY3-272" fmla="*/ 1704737 h 5588497"/>
              <a:gd name="connsiteX4-273" fmla="*/ 4824130 w 15650881"/>
              <a:gd name="connsiteY4-274" fmla="*/ 1958737 h 5588497"/>
              <a:gd name="connsiteX5-275" fmla="*/ 7618130 w 15650881"/>
              <a:gd name="connsiteY5-276" fmla="*/ 1488837 h 5588497"/>
              <a:gd name="connsiteX6-277" fmla="*/ 10945530 w 15650881"/>
              <a:gd name="connsiteY6-278" fmla="*/ 2136537 h 5588497"/>
              <a:gd name="connsiteX7-279" fmla="*/ 13663330 w 15650881"/>
              <a:gd name="connsiteY7-280" fmla="*/ 15637 h 5588497"/>
              <a:gd name="connsiteX8-281" fmla="*/ 15650881 w 15650881"/>
              <a:gd name="connsiteY8-282" fmla="*/ 5584587 h 5588497"/>
              <a:gd name="connsiteX0-283" fmla="*/ 15881226 w 15900277"/>
              <a:gd name="connsiteY0-284" fmla="*/ 5495687 h 5588497"/>
              <a:gd name="connsiteX1-285" fmla="*/ 279277 w 15900277"/>
              <a:gd name="connsiteY1-286" fmla="*/ 5279787 h 5588497"/>
              <a:gd name="connsiteX2-287" fmla="*/ 164976 w 15900277"/>
              <a:gd name="connsiteY2-288" fmla="*/ 2498487 h 5588497"/>
              <a:gd name="connsiteX3-289" fmla="*/ 2927226 w 15900277"/>
              <a:gd name="connsiteY3-290" fmla="*/ 1704737 h 5588497"/>
              <a:gd name="connsiteX4-291" fmla="*/ 5073526 w 15900277"/>
              <a:gd name="connsiteY4-292" fmla="*/ 1958737 h 5588497"/>
              <a:gd name="connsiteX5-293" fmla="*/ 7867526 w 15900277"/>
              <a:gd name="connsiteY5-294" fmla="*/ 1488837 h 5588497"/>
              <a:gd name="connsiteX6-295" fmla="*/ 11194926 w 15900277"/>
              <a:gd name="connsiteY6-296" fmla="*/ 2136537 h 5588497"/>
              <a:gd name="connsiteX7-297" fmla="*/ 13912726 w 15900277"/>
              <a:gd name="connsiteY7-298" fmla="*/ 15637 h 5588497"/>
              <a:gd name="connsiteX8-299" fmla="*/ 15900277 w 15900277"/>
              <a:gd name="connsiteY8-300" fmla="*/ 5584587 h 5588497"/>
              <a:gd name="connsiteX0-301" fmla="*/ 15881226 w 15900277"/>
              <a:gd name="connsiteY0-302" fmla="*/ 5495687 h 5588497"/>
              <a:gd name="connsiteX1-303" fmla="*/ 279277 w 15900277"/>
              <a:gd name="connsiteY1-304" fmla="*/ 5279787 h 5588497"/>
              <a:gd name="connsiteX2-305" fmla="*/ 164976 w 15900277"/>
              <a:gd name="connsiteY2-306" fmla="*/ 2498487 h 5588497"/>
              <a:gd name="connsiteX3-307" fmla="*/ 2807956 w 15900277"/>
              <a:gd name="connsiteY3-308" fmla="*/ 1714676 h 5588497"/>
              <a:gd name="connsiteX4-309" fmla="*/ 5073526 w 15900277"/>
              <a:gd name="connsiteY4-310" fmla="*/ 1958737 h 5588497"/>
              <a:gd name="connsiteX5-311" fmla="*/ 7867526 w 15900277"/>
              <a:gd name="connsiteY5-312" fmla="*/ 1488837 h 5588497"/>
              <a:gd name="connsiteX6-313" fmla="*/ 11194926 w 15900277"/>
              <a:gd name="connsiteY6-314" fmla="*/ 2136537 h 5588497"/>
              <a:gd name="connsiteX7-315" fmla="*/ 13912726 w 15900277"/>
              <a:gd name="connsiteY7-316" fmla="*/ 15637 h 5588497"/>
              <a:gd name="connsiteX8-317" fmla="*/ 15900277 w 15900277"/>
              <a:gd name="connsiteY8-318" fmla="*/ 5584587 h 5588497"/>
              <a:gd name="connsiteX0-319" fmla="*/ 16120175 w 16139226"/>
              <a:gd name="connsiteY0-320" fmla="*/ 5495687 h 5588497"/>
              <a:gd name="connsiteX1-321" fmla="*/ 518226 w 16139226"/>
              <a:gd name="connsiteY1-322" fmla="*/ 5279787 h 5588497"/>
              <a:gd name="connsiteX2-323" fmla="*/ 125629 w 16139226"/>
              <a:gd name="connsiteY2-324" fmla="*/ 2558121 h 5588497"/>
              <a:gd name="connsiteX3-325" fmla="*/ 3046905 w 16139226"/>
              <a:gd name="connsiteY3-326" fmla="*/ 1714676 h 5588497"/>
              <a:gd name="connsiteX4-327" fmla="*/ 5312475 w 16139226"/>
              <a:gd name="connsiteY4-328" fmla="*/ 1958737 h 5588497"/>
              <a:gd name="connsiteX5-329" fmla="*/ 8106475 w 16139226"/>
              <a:gd name="connsiteY5-330" fmla="*/ 1488837 h 5588497"/>
              <a:gd name="connsiteX6-331" fmla="*/ 11433875 w 16139226"/>
              <a:gd name="connsiteY6-332" fmla="*/ 2136537 h 5588497"/>
              <a:gd name="connsiteX7-333" fmla="*/ 14151675 w 16139226"/>
              <a:gd name="connsiteY7-334" fmla="*/ 15637 h 5588497"/>
              <a:gd name="connsiteX8-335" fmla="*/ 16139226 w 16139226"/>
              <a:gd name="connsiteY8-336" fmla="*/ 5584587 h 5588497"/>
              <a:gd name="connsiteX0-337" fmla="*/ 16120175 w 16139226"/>
              <a:gd name="connsiteY0-338" fmla="*/ 5495687 h 5588497"/>
              <a:gd name="connsiteX1-339" fmla="*/ 518226 w 16139226"/>
              <a:gd name="connsiteY1-340" fmla="*/ 5279787 h 5588497"/>
              <a:gd name="connsiteX2-341" fmla="*/ 125629 w 16139226"/>
              <a:gd name="connsiteY2-342" fmla="*/ 2558121 h 5588497"/>
              <a:gd name="connsiteX3-343" fmla="*/ 3027027 w 16139226"/>
              <a:gd name="connsiteY3-344" fmla="*/ 1724616 h 5588497"/>
              <a:gd name="connsiteX4-345" fmla="*/ 5312475 w 16139226"/>
              <a:gd name="connsiteY4-346" fmla="*/ 1958737 h 5588497"/>
              <a:gd name="connsiteX5-347" fmla="*/ 8106475 w 16139226"/>
              <a:gd name="connsiteY5-348" fmla="*/ 1488837 h 5588497"/>
              <a:gd name="connsiteX6-349" fmla="*/ 11433875 w 16139226"/>
              <a:gd name="connsiteY6-350" fmla="*/ 2136537 h 5588497"/>
              <a:gd name="connsiteX7-351" fmla="*/ 14151675 w 16139226"/>
              <a:gd name="connsiteY7-352" fmla="*/ 15637 h 5588497"/>
              <a:gd name="connsiteX8-353" fmla="*/ 16139226 w 16139226"/>
              <a:gd name="connsiteY8-354" fmla="*/ 5584587 h 5588497"/>
              <a:gd name="connsiteX0-355" fmla="*/ 16120175 w 16139226"/>
              <a:gd name="connsiteY0-356" fmla="*/ 5495687 h 5588497"/>
              <a:gd name="connsiteX1-357" fmla="*/ 518226 w 16139226"/>
              <a:gd name="connsiteY1-358" fmla="*/ 5279787 h 5588497"/>
              <a:gd name="connsiteX2-359" fmla="*/ 125629 w 16139226"/>
              <a:gd name="connsiteY2-360" fmla="*/ 2558121 h 5588497"/>
              <a:gd name="connsiteX3-361" fmla="*/ 3027027 w 16139226"/>
              <a:gd name="connsiteY3-362" fmla="*/ 1724616 h 5588497"/>
              <a:gd name="connsiteX4-363" fmla="*/ 5312475 w 16139226"/>
              <a:gd name="connsiteY4-364" fmla="*/ 1958737 h 5588497"/>
              <a:gd name="connsiteX5-365" fmla="*/ 8106475 w 16139226"/>
              <a:gd name="connsiteY5-366" fmla="*/ 1488837 h 5588497"/>
              <a:gd name="connsiteX6-367" fmla="*/ 11433875 w 16139226"/>
              <a:gd name="connsiteY6-368" fmla="*/ 2136537 h 5588497"/>
              <a:gd name="connsiteX7-369" fmla="*/ 14151675 w 16139226"/>
              <a:gd name="connsiteY7-370" fmla="*/ 15637 h 5588497"/>
              <a:gd name="connsiteX8-371" fmla="*/ 16139226 w 16139226"/>
              <a:gd name="connsiteY8-372" fmla="*/ 5584587 h 55884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17" y="connsiteY6-218"/>
              </a:cxn>
              <a:cxn ang="0">
                <a:pos x="connsiteX7-247" y="connsiteY7-248"/>
              </a:cxn>
              <a:cxn ang="0">
                <a:pos x="connsiteX8-281" y="connsiteY8-282"/>
              </a:cxn>
            </a:cxnLst>
            <a:rect l="l" t="t" r="r" b="b"/>
            <a:pathLst>
              <a:path w="16139226" h="5588497">
                <a:moveTo>
                  <a:pt x="16120175" y="5495687"/>
                </a:moveTo>
                <a:cubicBezTo>
                  <a:pt x="16110650" y="5459704"/>
                  <a:pt x="486476" y="5839645"/>
                  <a:pt x="518226" y="5279787"/>
                </a:cubicBezTo>
                <a:cubicBezTo>
                  <a:pt x="549976" y="4719929"/>
                  <a:pt x="-315696" y="3153963"/>
                  <a:pt x="125629" y="2558121"/>
                </a:cubicBezTo>
                <a:cubicBezTo>
                  <a:pt x="566954" y="1962279"/>
                  <a:pt x="2182431" y="1814574"/>
                  <a:pt x="3027027" y="1724616"/>
                </a:cubicBezTo>
                <a:cubicBezTo>
                  <a:pt x="3871623" y="1634658"/>
                  <a:pt x="4465900" y="1998034"/>
                  <a:pt x="5312475" y="1958737"/>
                </a:cubicBezTo>
                <a:cubicBezTo>
                  <a:pt x="6159050" y="1919441"/>
                  <a:pt x="7086242" y="1459204"/>
                  <a:pt x="8106475" y="1488837"/>
                </a:cubicBezTo>
                <a:cubicBezTo>
                  <a:pt x="9126708" y="1518470"/>
                  <a:pt x="10631658" y="2147120"/>
                  <a:pt x="11433875" y="2136537"/>
                </a:cubicBezTo>
                <a:cubicBezTo>
                  <a:pt x="12832992" y="2100554"/>
                  <a:pt x="14348525" y="1175570"/>
                  <a:pt x="14151675" y="15637"/>
                </a:cubicBezTo>
                <a:cubicBezTo>
                  <a:pt x="14605700" y="-343138"/>
                  <a:pt x="16137903" y="5591202"/>
                  <a:pt x="16139226" y="5584587"/>
                </a:cubicBezTo>
              </a:path>
            </a:pathLst>
          </a:custGeom>
          <a:gradFill>
            <a:gsLst>
              <a:gs pos="0">
                <a:srgbClr val="C4AD8F"/>
              </a:gs>
              <a:gs pos="41000">
                <a:srgbClr val="93683D">
                  <a:alpha val="0"/>
                </a:srgbClr>
              </a:gs>
            </a:gsLst>
            <a:lin ang="5400000" scaled="1"/>
          </a:gradFill>
          <a:ln w="9525">
            <a:gradFill>
              <a:gsLst>
                <a:gs pos="30000">
                  <a:srgbClr val="93683D">
                    <a:alpha val="0"/>
                  </a:srgbClr>
                </a:gs>
                <a:gs pos="100000">
                  <a:srgbClr val="93683D"/>
                </a:gs>
              </a:gsLst>
              <a:lin ang="12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5" name="图片 14" descr="/Users/jerrymiao/Library/Mobile Documents/com~apple~CloudDocs/Desktop/复星23年封面更新/图层 5.png图层 5"/>
          <p:cNvPicPr>
            <a:picLocks noChangeAspect="1"/>
          </p:cNvPicPr>
          <p:nvPr/>
        </p:nvPicPr>
        <p:blipFill rotWithShape="1">
          <a:blip r:embed="rId1"/>
          <a:srcRect/>
          <a:stretch>
            <a:fillRect/>
          </a:stretch>
        </p:blipFill>
        <p:spPr>
          <a:xfrm>
            <a:off x="0" y="4990465"/>
            <a:ext cx="8690610" cy="1889760"/>
          </a:xfrm>
          <a:prstGeom prst="rect">
            <a:avLst/>
          </a:prstGeom>
        </p:spPr>
      </p:pic>
      <p:pic>
        <p:nvPicPr>
          <p:cNvPr id="101" name="图片 100"/>
          <p:cNvPicPr>
            <a:picLocks noChangeAspect="1"/>
          </p:cNvPicPr>
          <p:nvPr/>
        </p:nvPicPr>
        <p:blipFill rotWithShape="1">
          <a:blip r:embed="rId2" cstate="email"/>
          <a:srcRect/>
          <a:stretch>
            <a:fillRect/>
          </a:stretch>
        </p:blipFill>
        <p:spPr>
          <a:xfrm flipH="1">
            <a:off x="8690610" y="2647315"/>
            <a:ext cx="3026410" cy="4196715"/>
          </a:xfrm>
          <a:prstGeom prst="rect">
            <a:avLst/>
          </a:prstGeom>
        </p:spPr>
      </p:pic>
      <p:sp>
        <p:nvSpPr>
          <p:cNvPr id="115" name="矩形 114"/>
          <p:cNvSpPr/>
          <p:nvPr/>
        </p:nvSpPr>
        <p:spPr>
          <a:xfrm>
            <a:off x="5249950" y="1231805"/>
            <a:ext cx="1622812"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矩形 116"/>
          <p:cNvSpPr/>
          <p:nvPr/>
        </p:nvSpPr>
        <p:spPr>
          <a:xfrm>
            <a:off x="8447768" y="1231805"/>
            <a:ext cx="1640838"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矩形 109"/>
          <p:cNvSpPr/>
          <p:nvPr/>
        </p:nvSpPr>
        <p:spPr>
          <a:xfrm>
            <a:off x="1996332" y="1231805"/>
            <a:ext cx="1523323"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矩形 194"/>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7"/>
          <p:cNvSpPr txBox="1"/>
          <p:nvPr/>
        </p:nvSpPr>
        <p:spPr>
          <a:xfrm>
            <a:off x="797980" y="2124233"/>
            <a:ext cx="707884"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altLang="en-US"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营业</a:t>
            </a:r>
            <a:r>
              <a:rPr sz="1200" b="0" dirty="0" err="1">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收入</a:t>
            </a:r>
            <a:endParaRPr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2" name="文本框 6"/>
          <p:cNvSpPr txBox="1"/>
          <p:nvPr/>
        </p:nvSpPr>
        <p:spPr>
          <a:xfrm>
            <a:off x="623308" y="3096793"/>
            <a:ext cx="1108636" cy="523218"/>
          </a:xfrm>
          <a:prstGeom prst="rect">
            <a:avLst/>
          </a:prstGeom>
          <a:noFill/>
          <a:ln w="12700" cap="flat">
            <a:noFill/>
            <a:miter lim="400000"/>
          </a:ln>
          <a:effectLst/>
        </p:spPr>
        <p:txBody>
          <a:bodyPr wrap="square" lIns="45719" tIns="45719" rIns="45719" bIns="45719" numCol="1" anchor="t">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970.6</a:t>
            </a:r>
            <a:endPar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21" name="文本框 13"/>
          <p:cNvSpPr txBox="1"/>
          <p:nvPr/>
        </p:nvSpPr>
        <p:spPr>
          <a:xfrm>
            <a:off x="3963120" y="2124233"/>
            <a:ext cx="861773"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1200" b="0" dirty="0" err="1">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全球员工数</a:t>
            </a:r>
            <a:endParaRPr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2" name="文本框 14"/>
          <p:cNvSpPr txBox="1"/>
          <p:nvPr/>
        </p:nvSpPr>
        <p:spPr>
          <a:xfrm>
            <a:off x="3813175" y="3125192"/>
            <a:ext cx="1134283" cy="523218"/>
          </a:xfrm>
          <a:prstGeom prst="rect">
            <a:avLst/>
          </a:prstGeom>
          <a:noFill/>
          <a:ln w="12700" cap="flat">
            <a:noFill/>
            <a:miter lim="400000"/>
          </a:ln>
          <a:effectLst/>
        </p:spPr>
        <p:txBody>
          <a:bodyPr wrap="none" lIns="45719" tIns="45719" rIns="45719" bIns="45719" numCol="1" anchor="t">
            <a:spAutoFit/>
          </a:bodyPr>
          <a:lstStyle/>
          <a:p>
            <a:pPr algn="ctr">
              <a:defRPr>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100000+</a:t>
            </a:r>
            <a:endPar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24" name="文本框 70"/>
          <p:cNvSpPr txBox="1"/>
          <p:nvPr/>
        </p:nvSpPr>
        <p:spPr>
          <a:xfrm>
            <a:off x="2491951" y="2124233"/>
            <a:ext cx="553997"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1200" b="0" dirty="0" err="1">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总资产</a:t>
            </a:r>
            <a:endParaRPr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5" name="文本框 12"/>
          <p:cNvSpPr txBox="1"/>
          <p:nvPr/>
        </p:nvSpPr>
        <p:spPr>
          <a:xfrm>
            <a:off x="2391776" y="3096793"/>
            <a:ext cx="723914"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8349</a:t>
            </a:r>
            <a:endPar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33" name="文本框 88"/>
          <p:cNvSpPr txBox="1"/>
          <p:nvPr/>
        </p:nvSpPr>
        <p:spPr>
          <a:xfrm>
            <a:off x="5681543" y="3096204"/>
            <a:ext cx="613924" cy="523218"/>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rPr>
              <a:t>A</a:t>
            </a:r>
            <a:r>
              <a:rPr lang="en-US" altLang="zh-CN"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rPr>
              <a:t>A</a:t>
            </a:r>
            <a:endParaRPr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endParaRPr>
          </a:p>
        </p:txBody>
      </p:sp>
      <p:sp>
        <p:nvSpPr>
          <p:cNvPr id="34" name="文本框 37"/>
          <p:cNvSpPr txBox="1"/>
          <p:nvPr/>
        </p:nvSpPr>
        <p:spPr>
          <a:xfrm>
            <a:off x="5637769" y="2124233"/>
            <a:ext cx="701472" cy="276997"/>
          </a:xfrm>
          <a:prstGeom prst="rect">
            <a:avLst/>
          </a:prstGeom>
          <a:noFill/>
          <a:ln w="12700" cap="flat">
            <a:noFill/>
            <a:miter lim="400000"/>
          </a:ln>
          <a:effectLst/>
        </p:spPr>
        <p:txBody>
          <a:bodyPr wrap="none" lIns="45719" tIns="45719" rIns="45719" bIns="45719" numCol="1" anchor="t">
            <a:spAutoFit/>
          </a:bodyPr>
          <a:lstStyle/>
          <a:p>
            <a:pPr algn="ctr"/>
            <a:r>
              <a:rPr lang="en-GB" altLang="zh-CN" sz="12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ESG</a:t>
            </a:r>
            <a:r>
              <a:rPr lang="zh-CN" altLang="en-US" sz="12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评级</a:t>
            </a:r>
            <a:endParaRPr lang="zh-CN" altLang="en-US" sz="12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endParaRPr>
          </a:p>
        </p:txBody>
      </p:sp>
      <p:sp>
        <p:nvSpPr>
          <p:cNvPr id="35" name="文本框 93"/>
          <p:cNvSpPr txBox="1"/>
          <p:nvPr/>
        </p:nvSpPr>
        <p:spPr>
          <a:xfrm>
            <a:off x="5638483" y="4056050"/>
            <a:ext cx="700045" cy="523218"/>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rPr>
              <a:t>A</a:t>
            </a:r>
            <a:r>
              <a:rPr lang="en-US" altLang="zh-CN"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rPr>
              <a:t>A-</a:t>
            </a:r>
            <a:endParaRPr sz="2800" b="0" i="1" dirty="0">
              <a:solidFill>
                <a:srgbClr val="93683D"/>
              </a:solidFill>
              <a:latin typeface="Politica" panose="02000503000000000000" pitchFamily="2" charset="0"/>
              <a:ea typeface="HYQIHEIX1-55W BOOK" panose="020F0502020204030204" pitchFamily="18" charset="-122"/>
              <a:cs typeface="Arial" panose="020B0604020202020204" pitchFamily="34" charset="0"/>
            </a:endParaRPr>
          </a:p>
        </p:txBody>
      </p:sp>
      <p:sp>
        <p:nvSpPr>
          <p:cNvPr id="31" name="文本框 43"/>
          <p:cNvSpPr txBox="1"/>
          <p:nvPr/>
        </p:nvSpPr>
        <p:spPr>
          <a:xfrm>
            <a:off x="5782841" y="3604804"/>
            <a:ext cx="411329"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MSCI</a:t>
            </a:r>
            <a:endParaRPr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2" name="文本框 44"/>
          <p:cNvSpPr txBox="1"/>
          <p:nvPr/>
        </p:nvSpPr>
        <p:spPr>
          <a:xfrm>
            <a:off x="5755108" y="4567572"/>
            <a:ext cx="466794" cy="261610"/>
          </a:xfrm>
          <a:prstGeom prst="rect">
            <a:avLst/>
          </a:prstGeom>
          <a:noFill/>
        </p:spPr>
        <p:txBody>
          <a:bodyPr wrap="none" rtlCol="0">
            <a:spAutoFit/>
          </a:bodyPr>
          <a:lstStyle>
            <a:defPPr>
              <a:defRPr lang="zh-CN"/>
            </a:defPPr>
            <a:lvl1pPr>
              <a:defRPr sz="1100" b="1">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defRPr>
            </a:lvl1pPr>
          </a:lstStyle>
          <a:p>
            <a:r>
              <a:rPr lang="zh-CN" altLang="en-US" b="0" dirty="0">
                <a:latin typeface="思源黑体 CN Light" panose="020B0300000000000000" pitchFamily="34" charset="-128"/>
                <a:ea typeface="思源黑体 CN Light" panose="020B0300000000000000" pitchFamily="34" charset="-128"/>
              </a:rPr>
              <a:t>恒生</a:t>
            </a:r>
            <a:endParaRPr lang="zh-CN" altLang="en-US" b="0" dirty="0">
              <a:latin typeface="思源黑体 CN Light" panose="020B0300000000000000" pitchFamily="34" charset="-128"/>
              <a:ea typeface="思源黑体 CN Light" panose="020B0300000000000000" pitchFamily="34" charset="-128"/>
            </a:endParaRPr>
          </a:p>
        </p:txBody>
      </p:sp>
      <p:sp>
        <p:nvSpPr>
          <p:cNvPr id="37" name="文本框 110"/>
          <p:cNvSpPr txBox="1"/>
          <p:nvPr/>
        </p:nvSpPr>
        <p:spPr>
          <a:xfrm>
            <a:off x="10632022" y="3096793"/>
            <a:ext cx="387283"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62</a:t>
            </a:r>
            <a:endParaRPr lang="zh-CN" altLang="en-US"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42" name="文本框 70"/>
          <p:cNvSpPr txBox="1"/>
          <p:nvPr/>
        </p:nvSpPr>
        <p:spPr>
          <a:xfrm>
            <a:off x="8882147" y="2124233"/>
            <a:ext cx="707884"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altLang="en-US"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科创投入</a:t>
            </a:r>
            <a:endParaRPr lang="zh-CN" altLang="en-US"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3" name="文本框 12"/>
          <p:cNvSpPr txBox="1"/>
          <p:nvPr/>
        </p:nvSpPr>
        <p:spPr>
          <a:xfrm>
            <a:off x="8979380" y="3096204"/>
            <a:ext cx="515524"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104</a:t>
            </a:r>
            <a:endPar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46" name="文本框 73"/>
          <p:cNvSpPr txBox="1"/>
          <p:nvPr/>
        </p:nvSpPr>
        <p:spPr>
          <a:xfrm>
            <a:off x="9061154" y="4639011"/>
            <a:ext cx="387283" cy="400108"/>
          </a:xfrm>
          <a:prstGeom prst="rect">
            <a:avLst/>
          </a:prstGeom>
          <a:noFill/>
          <a:ln w="12700" cap="flat">
            <a:noFill/>
            <a:miter lim="400000"/>
          </a:ln>
          <a:effectLst/>
        </p:spPr>
        <p:txBody>
          <a:bodyPr wrap="none" lIns="45719" tIns="45719" rIns="45719" bIns="45719" numCol="1" anchor="t">
            <a:spAutoFit/>
          </a:bodyPr>
          <a:lstStyle/>
          <a:p>
            <a:pPr algn="ct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i="1" dirty="0">
                <a:solidFill>
                  <a:srgbClr val="93683D"/>
                </a:solidFill>
                <a:latin typeface="Politica" panose="02000503000000000000" pitchFamily="2" charset="0"/>
                <a:ea typeface="微软雅黑" panose="020B0503020204020204" charset="-122"/>
                <a:cs typeface="Arial" panose="020B0604020202020204" pitchFamily="34" charset="0"/>
              </a:rPr>
              <a:t>10+</a:t>
            </a:r>
            <a:endParaRPr lang="en-US" altLang="zh-CN"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47" name="文本框 46"/>
          <p:cNvSpPr txBox="1"/>
          <p:nvPr/>
        </p:nvSpPr>
        <p:spPr>
          <a:xfrm>
            <a:off x="8827936" y="4989166"/>
            <a:ext cx="938716"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altLang="en-US"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全球科创中心</a:t>
            </a:r>
            <a:endParaRPr lang="zh-CN" altLang="en-US"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8" name="文本框 47"/>
          <p:cNvSpPr txBox="1"/>
          <p:nvPr/>
        </p:nvSpPr>
        <p:spPr>
          <a:xfrm>
            <a:off x="289828" y="190518"/>
            <a:ext cx="8157940" cy="584775"/>
          </a:xfrm>
          <a:prstGeom prst="rect">
            <a:avLst/>
          </a:prstGeom>
          <a:noFill/>
        </p:spPr>
        <p:txBody>
          <a:bodyPr wrap="square" rtlCol="0">
            <a:spAutoFit/>
          </a:bodyPr>
          <a:lstStyle/>
          <a:p>
            <a:r>
              <a:rPr lang="zh-CN" altLang="en-US" sz="3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创新驱动的全球家庭消费产业集团</a:t>
            </a:r>
            <a:endParaRPr lang="zh-CN" altLang="en-US" sz="3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1" name="文本框 50"/>
          <p:cNvSpPr txBox="1"/>
          <p:nvPr/>
        </p:nvSpPr>
        <p:spPr>
          <a:xfrm>
            <a:off x="440076" y="864259"/>
            <a:ext cx="9335179" cy="307777"/>
          </a:xfrm>
          <a:prstGeom prst="rect">
            <a:avLst/>
          </a:prstGeom>
          <a:noFill/>
        </p:spPr>
        <p:txBody>
          <a:bodyPr wrap="square" rtlCol="0">
            <a:spAutoFit/>
          </a:bodyPr>
          <a:lstStyle/>
          <a:p>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创立于</a:t>
            </a:r>
            <a:r>
              <a:rPr lang="en-US" altLang="zh-CN"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1992</a:t>
            </a:r>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年，复星持续深耕健康、快乐、富足、智造四大业务板块，为全球家庭客户提供高品质的产品和服务</a:t>
            </a:r>
            <a:endPar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nvGrpSpPr>
          <p:cNvPr id="61" name="그룹 341"/>
          <p:cNvGrpSpPr/>
          <p:nvPr/>
        </p:nvGrpSpPr>
        <p:grpSpPr>
          <a:xfrm>
            <a:off x="2606064" y="1607317"/>
            <a:ext cx="301641" cy="305192"/>
            <a:chOff x="4115139" y="1551336"/>
            <a:chExt cx="397937" cy="402622"/>
          </a:xfrm>
          <a:solidFill>
            <a:srgbClr val="93683D"/>
          </a:solidFill>
        </p:grpSpPr>
        <p:sp>
          <p:nvSpPr>
            <p:cNvPr id="62" name="자유형: 도형 342"/>
            <p:cNvSpPr/>
            <p:nvPr/>
          </p:nvSpPr>
          <p:spPr>
            <a:xfrm>
              <a:off x="4316626" y="1551336"/>
              <a:ext cx="190500" cy="190500"/>
            </a:xfrm>
            <a:custGeom>
              <a:avLst/>
              <a:gdLst>
                <a:gd name="connsiteX0" fmla="*/ 20764 w 190500"/>
                <a:gd name="connsiteY0" fmla="*/ 190595 h 190500"/>
                <a:gd name="connsiteX1" fmla="*/ 177070 w 190500"/>
                <a:gd name="connsiteY1" fmla="*/ 190595 h 190500"/>
                <a:gd name="connsiteX2" fmla="*/ 190595 w 190500"/>
                <a:gd name="connsiteY2" fmla="*/ 177165 h 190500"/>
                <a:gd name="connsiteX3" fmla="*/ 20574 w 190500"/>
                <a:gd name="connsiteY3" fmla="*/ 7144 h 190500"/>
                <a:gd name="connsiteX4" fmla="*/ 7144 w 190500"/>
                <a:gd name="connsiteY4" fmla="*/ 20669 h 190500"/>
                <a:gd name="connsiteX5" fmla="*/ 7144 w 190500"/>
                <a:gd name="connsiteY5" fmla="*/ 176974 h 190500"/>
                <a:gd name="connsiteX6" fmla="*/ 20764 w 190500"/>
                <a:gd name="connsiteY6" fmla="*/ 190595 h 190500"/>
                <a:gd name="connsiteX7" fmla="*/ 34385 w 190500"/>
                <a:gd name="connsiteY7" fmla="*/ 34957 h 190500"/>
                <a:gd name="connsiteX8" fmla="*/ 162878 w 190500"/>
                <a:gd name="connsiteY8" fmla="*/ 163449 h 190500"/>
                <a:gd name="connsiteX9" fmla="*/ 34385 w 190500"/>
                <a:gd name="connsiteY9" fmla="*/ 163449 h 190500"/>
                <a:gd name="connsiteX10" fmla="*/ 34385 w 190500"/>
                <a:gd name="connsiteY10" fmla="*/ 3495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20764" y="190595"/>
                  </a:moveTo>
                  <a:lnTo>
                    <a:pt x="177070" y="190595"/>
                  </a:lnTo>
                  <a:cubicBezTo>
                    <a:pt x="184499" y="190595"/>
                    <a:pt x="190595" y="184594"/>
                    <a:pt x="190595" y="177165"/>
                  </a:cubicBezTo>
                  <a:cubicBezTo>
                    <a:pt x="190690" y="83439"/>
                    <a:pt x="114395" y="7144"/>
                    <a:pt x="20574" y="7144"/>
                  </a:cubicBezTo>
                  <a:cubicBezTo>
                    <a:pt x="13145" y="7144"/>
                    <a:pt x="7144" y="13240"/>
                    <a:pt x="7144" y="20669"/>
                  </a:cubicBezTo>
                  <a:lnTo>
                    <a:pt x="7144" y="176974"/>
                  </a:lnTo>
                  <a:cubicBezTo>
                    <a:pt x="7239" y="184499"/>
                    <a:pt x="13335" y="190595"/>
                    <a:pt x="20764" y="190595"/>
                  </a:cubicBezTo>
                  <a:close/>
                  <a:moveTo>
                    <a:pt x="34385" y="34957"/>
                  </a:moveTo>
                  <a:cubicBezTo>
                    <a:pt x="102298" y="41338"/>
                    <a:pt x="156496" y="95631"/>
                    <a:pt x="162878" y="163449"/>
                  </a:cubicBezTo>
                  <a:lnTo>
                    <a:pt x="34385" y="163449"/>
                  </a:lnTo>
                  <a:cubicBezTo>
                    <a:pt x="34385" y="163449"/>
                    <a:pt x="34385" y="34957"/>
                    <a:pt x="34385" y="3495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3" name="자유형: 도형 343"/>
            <p:cNvSpPr/>
            <p:nvPr/>
          </p:nvSpPr>
          <p:spPr>
            <a:xfrm>
              <a:off x="4115139" y="1601533"/>
              <a:ext cx="304800" cy="352425"/>
            </a:xfrm>
            <a:custGeom>
              <a:avLst/>
              <a:gdLst>
                <a:gd name="connsiteX0" fmla="*/ 190628 w 304800"/>
                <a:gd name="connsiteY0" fmla="*/ 171355 h 352425"/>
                <a:gd name="connsiteX1" fmla="*/ 190628 w 304800"/>
                <a:gd name="connsiteY1" fmla="*/ 20669 h 352425"/>
                <a:gd name="connsiteX2" fmla="*/ 176912 w 304800"/>
                <a:gd name="connsiteY2" fmla="*/ 7144 h 352425"/>
                <a:gd name="connsiteX3" fmla="*/ 7272 w 304800"/>
                <a:gd name="connsiteY3" fmla="*/ 183737 h 352425"/>
                <a:gd name="connsiteX4" fmla="*/ 169102 w 304800"/>
                <a:gd name="connsiteY4" fmla="*/ 346710 h 352425"/>
                <a:gd name="connsiteX5" fmla="*/ 297118 w 304800"/>
                <a:gd name="connsiteY5" fmla="*/ 297180 h 352425"/>
                <a:gd name="connsiteX6" fmla="*/ 301023 w 304800"/>
                <a:gd name="connsiteY6" fmla="*/ 287084 h 352425"/>
                <a:gd name="connsiteX7" fmla="*/ 297023 w 304800"/>
                <a:gd name="connsiteY7" fmla="*/ 277940 h 352425"/>
                <a:gd name="connsiteX8" fmla="*/ 190628 w 304800"/>
                <a:gd name="connsiteY8" fmla="*/ 171355 h 352425"/>
                <a:gd name="connsiteX9" fmla="*/ 34514 w 304800"/>
                <a:gd name="connsiteY9" fmla="*/ 184023 h 352425"/>
                <a:gd name="connsiteX10" fmla="*/ 163482 w 304800"/>
                <a:gd name="connsiteY10" fmla="*/ 34957 h 352425"/>
                <a:gd name="connsiteX11" fmla="*/ 163482 w 304800"/>
                <a:gd name="connsiteY11" fmla="*/ 177070 h 352425"/>
                <a:gd name="connsiteX12" fmla="*/ 167482 w 304800"/>
                <a:gd name="connsiteY12" fmla="*/ 186690 h 352425"/>
                <a:gd name="connsiteX13" fmla="*/ 267971 w 304800"/>
                <a:gd name="connsiteY13" fmla="*/ 287179 h 352425"/>
                <a:gd name="connsiteX14" fmla="*/ 171007 w 304800"/>
                <a:gd name="connsiteY14" fmla="*/ 319754 h 352425"/>
                <a:gd name="connsiteX15" fmla="*/ 34514 w 304800"/>
                <a:gd name="connsiteY15" fmla="*/ 18402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0" h="352425">
                  <a:moveTo>
                    <a:pt x="190628" y="171355"/>
                  </a:moveTo>
                  <a:lnTo>
                    <a:pt x="190628" y="20669"/>
                  </a:lnTo>
                  <a:cubicBezTo>
                    <a:pt x="190628" y="13144"/>
                    <a:pt x="184437" y="7144"/>
                    <a:pt x="176912" y="7144"/>
                  </a:cubicBezTo>
                  <a:cubicBezTo>
                    <a:pt x="81091" y="7239"/>
                    <a:pt x="3557" y="87058"/>
                    <a:pt x="7272" y="183737"/>
                  </a:cubicBezTo>
                  <a:cubicBezTo>
                    <a:pt x="10701" y="271463"/>
                    <a:pt x="81472" y="342805"/>
                    <a:pt x="169102" y="346710"/>
                  </a:cubicBezTo>
                  <a:cubicBezTo>
                    <a:pt x="217393" y="348901"/>
                    <a:pt x="263209" y="331089"/>
                    <a:pt x="297118" y="297180"/>
                  </a:cubicBezTo>
                  <a:cubicBezTo>
                    <a:pt x="299785" y="294513"/>
                    <a:pt x="301214" y="290798"/>
                    <a:pt x="301023" y="287084"/>
                  </a:cubicBezTo>
                  <a:cubicBezTo>
                    <a:pt x="300928" y="283655"/>
                    <a:pt x="299404" y="280416"/>
                    <a:pt x="297023" y="277940"/>
                  </a:cubicBezTo>
                  <a:lnTo>
                    <a:pt x="190628" y="171355"/>
                  </a:lnTo>
                  <a:close/>
                  <a:moveTo>
                    <a:pt x="34514" y="184023"/>
                  </a:moveTo>
                  <a:cubicBezTo>
                    <a:pt x="30799" y="106775"/>
                    <a:pt x="88901" y="42005"/>
                    <a:pt x="163482" y="34957"/>
                  </a:cubicBezTo>
                  <a:lnTo>
                    <a:pt x="163482" y="177070"/>
                  </a:lnTo>
                  <a:cubicBezTo>
                    <a:pt x="163482" y="180689"/>
                    <a:pt x="164911" y="184118"/>
                    <a:pt x="167482" y="186690"/>
                  </a:cubicBezTo>
                  <a:lnTo>
                    <a:pt x="267971" y="287179"/>
                  </a:lnTo>
                  <a:cubicBezTo>
                    <a:pt x="240920" y="309658"/>
                    <a:pt x="206725" y="321183"/>
                    <a:pt x="171007" y="319754"/>
                  </a:cubicBezTo>
                  <a:cubicBezTo>
                    <a:pt x="97664" y="316516"/>
                    <a:pt x="38038" y="257270"/>
                    <a:pt x="34514" y="18402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4" name="자유형: 도형 344"/>
            <p:cNvSpPr/>
            <p:nvPr/>
          </p:nvSpPr>
          <p:spPr>
            <a:xfrm>
              <a:off x="4322576" y="1749266"/>
              <a:ext cx="190500" cy="142875"/>
            </a:xfrm>
            <a:custGeom>
              <a:avLst/>
              <a:gdLst>
                <a:gd name="connsiteX0" fmla="*/ 176930 w 190500"/>
                <a:gd name="connsiteY0" fmla="*/ 7144 h 142875"/>
                <a:gd name="connsiteX1" fmla="*/ 21006 w 190500"/>
                <a:gd name="connsiteY1" fmla="*/ 7144 h 142875"/>
                <a:gd name="connsiteX2" fmla="*/ 10433 w 190500"/>
                <a:gd name="connsiteY2" fmla="*/ 11811 h 142875"/>
                <a:gd name="connsiteX3" fmla="*/ 11099 w 190500"/>
                <a:gd name="connsiteY3" fmla="*/ 30290 h 142875"/>
                <a:gd name="connsiteX4" fmla="*/ 121589 w 190500"/>
                <a:gd name="connsiteY4" fmla="*/ 140779 h 142875"/>
                <a:gd name="connsiteX5" fmla="*/ 121971 w 190500"/>
                <a:gd name="connsiteY5" fmla="*/ 141161 h 142875"/>
                <a:gd name="connsiteX6" fmla="*/ 121971 w 190500"/>
                <a:gd name="connsiteY6" fmla="*/ 141161 h 142875"/>
                <a:gd name="connsiteX7" fmla="*/ 131210 w 190500"/>
                <a:gd name="connsiteY7" fmla="*/ 144780 h 142875"/>
                <a:gd name="connsiteX8" fmla="*/ 140830 w 190500"/>
                <a:gd name="connsiteY8" fmla="*/ 140779 h 142875"/>
                <a:gd name="connsiteX9" fmla="*/ 190551 w 190500"/>
                <a:gd name="connsiteY9" fmla="*/ 20479 h 142875"/>
                <a:gd name="connsiteX10" fmla="*/ 176930 w 190500"/>
                <a:gd name="connsiteY10" fmla="*/ 7144 h 142875"/>
                <a:gd name="connsiteX11" fmla="*/ 130734 w 190500"/>
                <a:gd name="connsiteY11" fmla="*/ 111633 h 142875"/>
                <a:gd name="connsiteX12" fmla="*/ 53390 w 190500"/>
                <a:gd name="connsiteY12" fmla="*/ 34290 h 142875"/>
                <a:gd name="connsiteX13" fmla="*/ 162738 w 190500"/>
                <a:gd name="connsiteY13" fmla="*/ 34290 h 142875"/>
                <a:gd name="connsiteX14" fmla="*/ 130734 w 190500"/>
                <a:gd name="connsiteY14" fmla="*/ 11163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42875">
                  <a:moveTo>
                    <a:pt x="176930" y="7144"/>
                  </a:moveTo>
                  <a:lnTo>
                    <a:pt x="21006" y="7144"/>
                  </a:lnTo>
                  <a:cubicBezTo>
                    <a:pt x="17005" y="7144"/>
                    <a:pt x="13005" y="8763"/>
                    <a:pt x="10433" y="11811"/>
                  </a:cubicBezTo>
                  <a:cubicBezTo>
                    <a:pt x="5670" y="17431"/>
                    <a:pt x="6242" y="25432"/>
                    <a:pt x="11099" y="30290"/>
                  </a:cubicBezTo>
                  <a:lnTo>
                    <a:pt x="121589" y="140779"/>
                  </a:lnTo>
                  <a:cubicBezTo>
                    <a:pt x="121685" y="140875"/>
                    <a:pt x="121875" y="141065"/>
                    <a:pt x="121971" y="141161"/>
                  </a:cubicBezTo>
                  <a:lnTo>
                    <a:pt x="121971" y="141161"/>
                  </a:lnTo>
                  <a:cubicBezTo>
                    <a:pt x="124542" y="143542"/>
                    <a:pt x="127876" y="144780"/>
                    <a:pt x="131210" y="144780"/>
                  </a:cubicBezTo>
                  <a:cubicBezTo>
                    <a:pt x="134734" y="144780"/>
                    <a:pt x="138163" y="143446"/>
                    <a:pt x="140830" y="140779"/>
                  </a:cubicBezTo>
                  <a:cubicBezTo>
                    <a:pt x="172929" y="108680"/>
                    <a:pt x="190646" y="65913"/>
                    <a:pt x="190551" y="20479"/>
                  </a:cubicBezTo>
                  <a:cubicBezTo>
                    <a:pt x="190551" y="13144"/>
                    <a:pt x="184359" y="7144"/>
                    <a:pt x="176930" y="7144"/>
                  </a:cubicBezTo>
                  <a:close/>
                  <a:moveTo>
                    <a:pt x="130734" y="111633"/>
                  </a:moveTo>
                  <a:lnTo>
                    <a:pt x="53390" y="34290"/>
                  </a:lnTo>
                  <a:lnTo>
                    <a:pt x="162738" y="34290"/>
                  </a:lnTo>
                  <a:cubicBezTo>
                    <a:pt x="160071" y="62770"/>
                    <a:pt x="149022" y="89535"/>
                    <a:pt x="130734" y="11163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66" name="그룹 261"/>
          <p:cNvGrpSpPr/>
          <p:nvPr/>
        </p:nvGrpSpPr>
        <p:grpSpPr>
          <a:xfrm>
            <a:off x="978613" y="1628893"/>
            <a:ext cx="299981" cy="299981"/>
            <a:chOff x="2112922" y="1570386"/>
            <a:chExt cx="390525" cy="390525"/>
          </a:xfrm>
          <a:solidFill>
            <a:srgbClr val="93683D"/>
          </a:solidFill>
        </p:grpSpPr>
        <p:sp>
          <p:nvSpPr>
            <p:cNvPr id="67" name="자유형: 도형 262"/>
            <p:cNvSpPr/>
            <p:nvPr/>
          </p:nvSpPr>
          <p:spPr>
            <a:xfrm>
              <a:off x="2158213" y="1615725"/>
              <a:ext cx="209550" cy="161925"/>
            </a:xfrm>
            <a:custGeom>
              <a:avLst/>
              <a:gdLst>
                <a:gd name="connsiteX0" fmla="*/ 26051 w 209550"/>
                <a:gd name="connsiteY0" fmla="*/ 159163 h 161925"/>
                <a:gd name="connsiteX1" fmla="*/ 84820 w 209550"/>
                <a:gd name="connsiteY1" fmla="*/ 100394 h 161925"/>
                <a:gd name="connsiteX2" fmla="*/ 99203 w 209550"/>
                <a:gd name="connsiteY2" fmla="*/ 114776 h 161925"/>
                <a:gd name="connsiteX3" fmla="*/ 114919 w 209550"/>
                <a:gd name="connsiteY3" fmla="*/ 114776 h 161925"/>
                <a:gd name="connsiteX4" fmla="*/ 184737 w 209550"/>
                <a:gd name="connsiteY4" fmla="*/ 44958 h 161925"/>
                <a:gd name="connsiteX5" fmla="*/ 184737 w 209550"/>
                <a:gd name="connsiteY5" fmla="*/ 62579 h 161925"/>
                <a:gd name="connsiteX6" fmla="*/ 195882 w 209550"/>
                <a:gd name="connsiteY6" fmla="*/ 73724 h 161925"/>
                <a:gd name="connsiteX7" fmla="*/ 207026 w 209550"/>
                <a:gd name="connsiteY7" fmla="*/ 62579 h 161925"/>
                <a:gd name="connsiteX8" fmla="*/ 207026 w 209550"/>
                <a:gd name="connsiteY8" fmla="*/ 18193 h 161925"/>
                <a:gd name="connsiteX9" fmla="*/ 207026 w 209550"/>
                <a:gd name="connsiteY9" fmla="*/ 18193 h 161925"/>
                <a:gd name="connsiteX10" fmla="*/ 195882 w 209550"/>
                <a:gd name="connsiteY10" fmla="*/ 7144 h 161925"/>
                <a:gd name="connsiteX11" fmla="*/ 151495 w 209550"/>
                <a:gd name="connsiteY11" fmla="*/ 7144 h 161925"/>
                <a:gd name="connsiteX12" fmla="*/ 140351 w 209550"/>
                <a:gd name="connsiteY12" fmla="*/ 18288 h 161925"/>
                <a:gd name="connsiteX13" fmla="*/ 151495 w 209550"/>
                <a:gd name="connsiteY13" fmla="*/ 29432 h 161925"/>
                <a:gd name="connsiteX14" fmla="*/ 169116 w 209550"/>
                <a:gd name="connsiteY14" fmla="*/ 29432 h 161925"/>
                <a:gd name="connsiteX15" fmla="*/ 107109 w 209550"/>
                <a:gd name="connsiteY15" fmla="*/ 91440 h 161925"/>
                <a:gd name="connsiteX16" fmla="*/ 92726 w 209550"/>
                <a:gd name="connsiteY16" fmla="*/ 77057 h 161925"/>
                <a:gd name="connsiteX17" fmla="*/ 77010 w 209550"/>
                <a:gd name="connsiteY17" fmla="*/ 77057 h 161925"/>
                <a:gd name="connsiteX18" fmla="*/ 10430 w 209550"/>
                <a:gd name="connsiteY18" fmla="*/ 143637 h 161925"/>
                <a:gd name="connsiteX19" fmla="*/ 10430 w 209550"/>
                <a:gd name="connsiteY19" fmla="*/ 159353 h 161925"/>
                <a:gd name="connsiteX20" fmla="*/ 26051 w 209550"/>
                <a:gd name="connsiteY20" fmla="*/ 1591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61925">
                  <a:moveTo>
                    <a:pt x="26051" y="159163"/>
                  </a:moveTo>
                  <a:lnTo>
                    <a:pt x="84820" y="100394"/>
                  </a:lnTo>
                  <a:lnTo>
                    <a:pt x="99203" y="114776"/>
                  </a:lnTo>
                  <a:cubicBezTo>
                    <a:pt x="103584" y="119158"/>
                    <a:pt x="110538" y="119158"/>
                    <a:pt x="114919" y="114776"/>
                  </a:cubicBezTo>
                  <a:lnTo>
                    <a:pt x="184737" y="44958"/>
                  </a:lnTo>
                  <a:lnTo>
                    <a:pt x="184737" y="62579"/>
                  </a:lnTo>
                  <a:cubicBezTo>
                    <a:pt x="184737" y="68675"/>
                    <a:pt x="189690" y="73724"/>
                    <a:pt x="195882" y="73724"/>
                  </a:cubicBezTo>
                  <a:cubicBezTo>
                    <a:pt x="202073" y="73724"/>
                    <a:pt x="207026" y="68771"/>
                    <a:pt x="207026" y="62579"/>
                  </a:cubicBezTo>
                  <a:lnTo>
                    <a:pt x="207026" y="18193"/>
                  </a:lnTo>
                  <a:cubicBezTo>
                    <a:pt x="207026" y="18193"/>
                    <a:pt x="207026" y="18193"/>
                    <a:pt x="207026" y="18193"/>
                  </a:cubicBezTo>
                  <a:cubicBezTo>
                    <a:pt x="207026" y="12192"/>
                    <a:pt x="202073" y="7144"/>
                    <a:pt x="195882" y="7144"/>
                  </a:cubicBezTo>
                  <a:lnTo>
                    <a:pt x="151495" y="7144"/>
                  </a:lnTo>
                  <a:cubicBezTo>
                    <a:pt x="145399" y="7144"/>
                    <a:pt x="140351" y="12097"/>
                    <a:pt x="140351" y="18288"/>
                  </a:cubicBezTo>
                  <a:cubicBezTo>
                    <a:pt x="140351" y="24384"/>
                    <a:pt x="145304" y="29432"/>
                    <a:pt x="151495" y="29432"/>
                  </a:cubicBezTo>
                  <a:lnTo>
                    <a:pt x="169116" y="29432"/>
                  </a:lnTo>
                  <a:lnTo>
                    <a:pt x="107109" y="91440"/>
                  </a:lnTo>
                  <a:lnTo>
                    <a:pt x="92726" y="77057"/>
                  </a:lnTo>
                  <a:cubicBezTo>
                    <a:pt x="88344" y="72676"/>
                    <a:pt x="81391" y="72676"/>
                    <a:pt x="77010" y="77057"/>
                  </a:cubicBezTo>
                  <a:lnTo>
                    <a:pt x="10430" y="143637"/>
                  </a:lnTo>
                  <a:cubicBezTo>
                    <a:pt x="6048" y="148019"/>
                    <a:pt x="6048" y="154972"/>
                    <a:pt x="10430" y="159353"/>
                  </a:cubicBezTo>
                  <a:cubicBezTo>
                    <a:pt x="14716" y="163449"/>
                    <a:pt x="21669" y="163449"/>
                    <a:pt x="26051" y="1591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8" name="자유형: 도형 263"/>
            <p:cNvSpPr/>
            <p:nvPr/>
          </p:nvSpPr>
          <p:spPr>
            <a:xfrm>
              <a:off x="2158070" y="1815369"/>
              <a:ext cx="95250" cy="95250"/>
            </a:xfrm>
            <a:custGeom>
              <a:avLst/>
              <a:gdLst>
                <a:gd name="connsiteX0" fmla="*/ 18288 w 95250"/>
                <a:gd name="connsiteY0" fmla="*/ 96012 h 95250"/>
                <a:gd name="connsiteX1" fmla="*/ 84868 w 95250"/>
                <a:gd name="connsiteY1" fmla="*/ 96012 h 95250"/>
                <a:gd name="connsiteX2" fmla="*/ 96012 w 95250"/>
                <a:gd name="connsiteY2" fmla="*/ 84868 h 95250"/>
                <a:gd name="connsiteX3" fmla="*/ 96012 w 95250"/>
                <a:gd name="connsiteY3" fmla="*/ 18288 h 95250"/>
                <a:gd name="connsiteX4" fmla="*/ 84868 w 95250"/>
                <a:gd name="connsiteY4" fmla="*/ 7144 h 95250"/>
                <a:gd name="connsiteX5" fmla="*/ 18288 w 95250"/>
                <a:gd name="connsiteY5" fmla="*/ 7144 h 95250"/>
                <a:gd name="connsiteX6" fmla="*/ 7144 w 95250"/>
                <a:gd name="connsiteY6" fmla="*/ 18288 h 95250"/>
                <a:gd name="connsiteX7" fmla="*/ 7144 w 95250"/>
                <a:gd name="connsiteY7" fmla="*/ 84868 h 95250"/>
                <a:gd name="connsiteX8" fmla="*/ 18288 w 95250"/>
                <a:gd name="connsiteY8" fmla="*/ 96012 h 95250"/>
                <a:gd name="connsiteX9" fmla="*/ 29432 w 95250"/>
                <a:gd name="connsiteY9" fmla="*/ 29337 h 95250"/>
                <a:gd name="connsiteX10" fmla="*/ 73819 w 95250"/>
                <a:gd name="connsiteY10" fmla="*/ 29337 h 95250"/>
                <a:gd name="connsiteX11" fmla="*/ 73819 w 95250"/>
                <a:gd name="connsiteY11" fmla="*/ 73724 h 95250"/>
                <a:gd name="connsiteX12" fmla="*/ 29432 w 95250"/>
                <a:gd name="connsiteY12" fmla="*/ 73724 h 95250"/>
                <a:gd name="connsiteX13" fmla="*/ 29432 w 95250"/>
                <a:gd name="connsiteY13" fmla="*/ 293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18288" y="96012"/>
                  </a:moveTo>
                  <a:lnTo>
                    <a:pt x="84868" y="96012"/>
                  </a:lnTo>
                  <a:cubicBezTo>
                    <a:pt x="90964" y="96012"/>
                    <a:pt x="96012" y="91059"/>
                    <a:pt x="96012" y="84868"/>
                  </a:cubicBezTo>
                  <a:lnTo>
                    <a:pt x="96012" y="18288"/>
                  </a:lnTo>
                  <a:cubicBezTo>
                    <a:pt x="96012" y="12192"/>
                    <a:pt x="91059" y="7144"/>
                    <a:pt x="84868" y="7144"/>
                  </a:cubicBezTo>
                  <a:lnTo>
                    <a:pt x="18288" y="7144"/>
                  </a:lnTo>
                  <a:cubicBezTo>
                    <a:pt x="12192" y="7144"/>
                    <a:pt x="7144" y="12097"/>
                    <a:pt x="7144" y="18288"/>
                  </a:cubicBezTo>
                  <a:lnTo>
                    <a:pt x="7144" y="84868"/>
                  </a:lnTo>
                  <a:cubicBezTo>
                    <a:pt x="7239" y="90964"/>
                    <a:pt x="12192" y="96012"/>
                    <a:pt x="18288" y="96012"/>
                  </a:cubicBezTo>
                  <a:close/>
                  <a:moveTo>
                    <a:pt x="29432" y="29337"/>
                  </a:moveTo>
                  <a:lnTo>
                    <a:pt x="73819" y="29337"/>
                  </a:lnTo>
                  <a:lnTo>
                    <a:pt x="73819" y="73724"/>
                  </a:lnTo>
                  <a:lnTo>
                    <a:pt x="29432" y="73724"/>
                  </a:lnTo>
                  <a:lnTo>
                    <a:pt x="29432" y="293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9" name="자유형: 도형 264"/>
            <p:cNvSpPr/>
            <p:nvPr/>
          </p:nvSpPr>
          <p:spPr>
            <a:xfrm>
              <a:off x="2269132" y="1748789"/>
              <a:ext cx="95250" cy="161925"/>
            </a:xfrm>
            <a:custGeom>
              <a:avLst/>
              <a:gdLst>
                <a:gd name="connsiteX0" fmla="*/ 84868 w 95250"/>
                <a:gd name="connsiteY0" fmla="*/ 7144 h 161925"/>
                <a:gd name="connsiteX1" fmla="*/ 18288 w 95250"/>
                <a:gd name="connsiteY1" fmla="*/ 7144 h 161925"/>
                <a:gd name="connsiteX2" fmla="*/ 7144 w 95250"/>
                <a:gd name="connsiteY2" fmla="*/ 18288 h 161925"/>
                <a:gd name="connsiteX3" fmla="*/ 7144 w 95250"/>
                <a:gd name="connsiteY3" fmla="*/ 151448 h 161925"/>
                <a:gd name="connsiteX4" fmla="*/ 18288 w 95250"/>
                <a:gd name="connsiteY4" fmla="*/ 162592 h 161925"/>
                <a:gd name="connsiteX5" fmla="*/ 84868 w 95250"/>
                <a:gd name="connsiteY5" fmla="*/ 162592 h 161925"/>
                <a:gd name="connsiteX6" fmla="*/ 96012 w 95250"/>
                <a:gd name="connsiteY6" fmla="*/ 151448 h 161925"/>
                <a:gd name="connsiteX7" fmla="*/ 96012 w 95250"/>
                <a:gd name="connsiteY7" fmla="*/ 18193 h 161925"/>
                <a:gd name="connsiteX8" fmla="*/ 84868 w 95250"/>
                <a:gd name="connsiteY8" fmla="*/ 7144 h 161925"/>
                <a:gd name="connsiteX9" fmla="*/ 73819 w 95250"/>
                <a:gd name="connsiteY9" fmla="*/ 140398 h 161925"/>
                <a:gd name="connsiteX10" fmla="*/ 29432 w 95250"/>
                <a:gd name="connsiteY10" fmla="*/ 140398 h 161925"/>
                <a:gd name="connsiteX11" fmla="*/ 29432 w 95250"/>
                <a:gd name="connsiteY11" fmla="*/ 29337 h 161925"/>
                <a:gd name="connsiteX12" fmla="*/ 73819 w 95250"/>
                <a:gd name="connsiteY12" fmla="*/ 29337 h 161925"/>
                <a:gd name="connsiteX13" fmla="*/ 73819 w 95250"/>
                <a:gd name="connsiteY13" fmla="*/ 1403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61925">
                  <a:moveTo>
                    <a:pt x="84868" y="7144"/>
                  </a:moveTo>
                  <a:lnTo>
                    <a:pt x="18288" y="7144"/>
                  </a:lnTo>
                  <a:cubicBezTo>
                    <a:pt x="12192" y="7144"/>
                    <a:pt x="7144" y="12097"/>
                    <a:pt x="7144" y="18288"/>
                  </a:cubicBezTo>
                  <a:lnTo>
                    <a:pt x="7144" y="151448"/>
                  </a:lnTo>
                  <a:cubicBezTo>
                    <a:pt x="7144" y="157544"/>
                    <a:pt x="12097" y="162592"/>
                    <a:pt x="18288" y="162592"/>
                  </a:cubicBezTo>
                  <a:lnTo>
                    <a:pt x="84868" y="162592"/>
                  </a:lnTo>
                  <a:cubicBezTo>
                    <a:pt x="90964" y="162592"/>
                    <a:pt x="96012" y="157639"/>
                    <a:pt x="96012" y="151448"/>
                  </a:cubicBezTo>
                  <a:lnTo>
                    <a:pt x="96012" y="18193"/>
                  </a:lnTo>
                  <a:cubicBezTo>
                    <a:pt x="96012" y="12097"/>
                    <a:pt x="91059" y="7144"/>
                    <a:pt x="84868" y="7144"/>
                  </a:cubicBezTo>
                  <a:close/>
                  <a:moveTo>
                    <a:pt x="73819" y="140398"/>
                  </a:moveTo>
                  <a:lnTo>
                    <a:pt x="29432" y="140398"/>
                  </a:lnTo>
                  <a:lnTo>
                    <a:pt x="29432" y="29337"/>
                  </a:lnTo>
                  <a:lnTo>
                    <a:pt x="73819" y="29337"/>
                  </a:lnTo>
                  <a:lnTo>
                    <a:pt x="73819" y="1403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0" name="자유형: 도형 265"/>
            <p:cNvSpPr/>
            <p:nvPr/>
          </p:nvSpPr>
          <p:spPr>
            <a:xfrm>
              <a:off x="2358126" y="1615630"/>
              <a:ext cx="142875" cy="295275"/>
            </a:xfrm>
            <a:custGeom>
              <a:avLst/>
              <a:gdLst>
                <a:gd name="connsiteX0" fmla="*/ 18067 w 142875"/>
                <a:gd name="connsiteY0" fmla="*/ 118110 h 295275"/>
                <a:gd name="connsiteX1" fmla="*/ 29211 w 142875"/>
                <a:gd name="connsiteY1" fmla="*/ 118110 h 295275"/>
                <a:gd name="connsiteX2" fmla="*/ 29211 w 142875"/>
                <a:gd name="connsiteY2" fmla="*/ 284607 h 295275"/>
                <a:gd name="connsiteX3" fmla="*/ 40355 w 142875"/>
                <a:gd name="connsiteY3" fmla="*/ 295751 h 295275"/>
                <a:gd name="connsiteX4" fmla="*/ 107697 w 142875"/>
                <a:gd name="connsiteY4" fmla="*/ 295751 h 295275"/>
                <a:gd name="connsiteX5" fmla="*/ 118841 w 142875"/>
                <a:gd name="connsiteY5" fmla="*/ 284607 h 295275"/>
                <a:gd name="connsiteX6" fmla="*/ 118841 w 142875"/>
                <a:gd name="connsiteY6" fmla="*/ 118110 h 295275"/>
                <a:gd name="connsiteX7" fmla="*/ 129986 w 142875"/>
                <a:gd name="connsiteY7" fmla="*/ 118110 h 295275"/>
                <a:gd name="connsiteX8" fmla="*/ 139701 w 142875"/>
                <a:gd name="connsiteY8" fmla="*/ 112395 h 295275"/>
                <a:gd name="connsiteX9" fmla="*/ 139320 w 142875"/>
                <a:gd name="connsiteY9" fmla="*/ 101060 h 295275"/>
                <a:gd name="connsiteX10" fmla="*/ 83027 w 142875"/>
                <a:gd name="connsiteY10" fmla="*/ 12287 h 295275"/>
                <a:gd name="connsiteX11" fmla="*/ 73693 w 142875"/>
                <a:gd name="connsiteY11" fmla="*/ 7144 h 295275"/>
                <a:gd name="connsiteX12" fmla="*/ 73693 w 142875"/>
                <a:gd name="connsiteY12" fmla="*/ 7144 h 295275"/>
                <a:gd name="connsiteX13" fmla="*/ 64359 w 142875"/>
                <a:gd name="connsiteY13" fmla="*/ 12382 h 295275"/>
                <a:gd name="connsiteX14" fmla="*/ 8828 w 142875"/>
                <a:gd name="connsiteY14" fmla="*/ 101155 h 295275"/>
                <a:gd name="connsiteX15" fmla="*/ 8542 w 142875"/>
                <a:gd name="connsiteY15" fmla="*/ 112395 h 295275"/>
                <a:gd name="connsiteX16" fmla="*/ 18067 w 142875"/>
                <a:gd name="connsiteY16" fmla="*/ 118110 h 295275"/>
                <a:gd name="connsiteX17" fmla="*/ 73693 w 142875"/>
                <a:gd name="connsiteY17" fmla="*/ 39052 h 295275"/>
                <a:gd name="connsiteX18" fmla="*/ 109697 w 142875"/>
                <a:gd name="connsiteY18" fmla="*/ 95917 h 295275"/>
                <a:gd name="connsiteX19" fmla="*/ 107697 w 142875"/>
                <a:gd name="connsiteY19" fmla="*/ 95917 h 295275"/>
                <a:gd name="connsiteX20" fmla="*/ 96553 w 142875"/>
                <a:gd name="connsiteY20" fmla="*/ 107061 h 295275"/>
                <a:gd name="connsiteX21" fmla="*/ 96553 w 142875"/>
                <a:gd name="connsiteY21" fmla="*/ 273558 h 295275"/>
                <a:gd name="connsiteX22" fmla="*/ 51405 w 142875"/>
                <a:gd name="connsiteY22" fmla="*/ 273558 h 295275"/>
                <a:gd name="connsiteX23" fmla="*/ 51405 w 142875"/>
                <a:gd name="connsiteY23" fmla="*/ 106966 h 295275"/>
                <a:gd name="connsiteX24" fmla="*/ 40260 w 142875"/>
                <a:gd name="connsiteY24" fmla="*/ 95821 h 295275"/>
                <a:gd name="connsiteX25" fmla="*/ 38069 w 142875"/>
                <a:gd name="connsiteY25" fmla="*/ 95821 h 295275"/>
                <a:gd name="connsiteX26" fmla="*/ 73693 w 142875"/>
                <a:gd name="connsiteY26" fmla="*/ 3905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295275">
                  <a:moveTo>
                    <a:pt x="18067" y="118110"/>
                  </a:moveTo>
                  <a:lnTo>
                    <a:pt x="29211" y="118110"/>
                  </a:lnTo>
                  <a:lnTo>
                    <a:pt x="29211" y="284607"/>
                  </a:lnTo>
                  <a:cubicBezTo>
                    <a:pt x="29211" y="290703"/>
                    <a:pt x="34164" y="295751"/>
                    <a:pt x="40355" y="295751"/>
                  </a:cubicBezTo>
                  <a:lnTo>
                    <a:pt x="107697" y="295751"/>
                  </a:lnTo>
                  <a:cubicBezTo>
                    <a:pt x="113793" y="295751"/>
                    <a:pt x="118841" y="290798"/>
                    <a:pt x="118841" y="284607"/>
                  </a:cubicBezTo>
                  <a:lnTo>
                    <a:pt x="118841" y="118110"/>
                  </a:lnTo>
                  <a:lnTo>
                    <a:pt x="129986" y="118110"/>
                  </a:lnTo>
                  <a:cubicBezTo>
                    <a:pt x="133986" y="118110"/>
                    <a:pt x="137796" y="115919"/>
                    <a:pt x="139701" y="112395"/>
                  </a:cubicBezTo>
                  <a:cubicBezTo>
                    <a:pt x="141606" y="108871"/>
                    <a:pt x="141511" y="104489"/>
                    <a:pt x="139320" y="101060"/>
                  </a:cubicBezTo>
                  <a:lnTo>
                    <a:pt x="83027" y="12287"/>
                  </a:lnTo>
                  <a:cubicBezTo>
                    <a:pt x="81027" y="9049"/>
                    <a:pt x="77408" y="7144"/>
                    <a:pt x="73693" y="7144"/>
                  </a:cubicBezTo>
                  <a:cubicBezTo>
                    <a:pt x="73693" y="7144"/>
                    <a:pt x="73693" y="7144"/>
                    <a:pt x="73693" y="7144"/>
                  </a:cubicBezTo>
                  <a:cubicBezTo>
                    <a:pt x="69883" y="7144"/>
                    <a:pt x="66359" y="9144"/>
                    <a:pt x="64359" y="12382"/>
                  </a:cubicBezTo>
                  <a:lnTo>
                    <a:pt x="8828" y="101155"/>
                  </a:lnTo>
                  <a:cubicBezTo>
                    <a:pt x="6732" y="104584"/>
                    <a:pt x="6542" y="108871"/>
                    <a:pt x="8542" y="112395"/>
                  </a:cubicBezTo>
                  <a:cubicBezTo>
                    <a:pt x="10352" y="115919"/>
                    <a:pt x="14066" y="118110"/>
                    <a:pt x="18067" y="118110"/>
                  </a:cubicBezTo>
                  <a:close/>
                  <a:moveTo>
                    <a:pt x="73693" y="39052"/>
                  </a:moveTo>
                  <a:lnTo>
                    <a:pt x="109697" y="95917"/>
                  </a:lnTo>
                  <a:lnTo>
                    <a:pt x="107697" y="95917"/>
                  </a:lnTo>
                  <a:cubicBezTo>
                    <a:pt x="101601" y="95917"/>
                    <a:pt x="96553" y="100870"/>
                    <a:pt x="96553" y="107061"/>
                  </a:cubicBezTo>
                  <a:lnTo>
                    <a:pt x="96553" y="273558"/>
                  </a:lnTo>
                  <a:lnTo>
                    <a:pt x="51405" y="273558"/>
                  </a:lnTo>
                  <a:lnTo>
                    <a:pt x="51405" y="106966"/>
                  </a:lnTo>
                  <a:cubicBezTo>
                    <a:pt x="51405" y="100870"/>
                    <a:pt x="46451" y="95821"/>
                    <a:pt x="40260" y="95821"/>
                  </a:cubicBezTo>
                  <a:lnTo>
                    <a:pt x="38069" y="95821"/>
                  </a:lnTo>
                  <a:lnTo>
                    <a:pt x="73693" y="39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1" name="자유형: 도형 266"/>
            <p:cNvSpPr/>
            <p:nvPr/>
          </p:nvSpPr>
          <p:spPr>
            <a:xfrm>
              <a:off x="2112922" y="1570386"/>
              <a:ext cx="390525" cy="390525"/>
            </a:xfrm>
            <a:custGeom>
              <a:avLst/>
              <a:gdLst>
                <a:gd name="connsiteX0" fmla="*/ 375094 w 390525"/>
                <a:gd name="connsiteY0" fmla="*/ 363950 h 390525"/>
                <a:gd name="connsiteX1" fmla="*/ 29432 w 390525"/>
                <a:gd name="connsiteY1" fmla="*/ 363950 h 390525"/>
                <a:gd name="connsiteX2" fmla="*/ 29432 w 390525"/>
                <a:gd name="connsiteY2" fmla="*/ 18288 h 390525"/>
                <a:gd name="connsiteX3" fmla="*/ 18288 w 390525"/>
                <a:gd name="connsiteY3" fmla="*/ 7144 h 390525"/>
                <a:gd name="connsiteX4" fmla="*/ 7144 w 390525"/>
                <a:gd name="connsiteY4" fmla="*/ 18288 h 390525"/>
                <a:gd name="connsiteX5" fmla="*/ 7144 w 390525"/>
                <a:gd name="connsiteY5" fmla="*/ 374999 h 390525"/>
                <a:gd name="connsiteX6" fmla="*/ 18288 w 390525"/>
                <a:gd name="connsiteY6" fmla="*/ 386144 h 390525"/>
                <a:gd name="connsiteX7" fmla="*/ 374999 w 390525"/>
                <a:gd name="connsiteY7" fmla="*/ 386144 h 390525"/>
                <a:gd name="connsiteX8" fmla="*/ 386143 w 390525"/>
                <a:gd name="connsiteY8" fmla="*/ 374999 h 390525"/>
                <a:gd name="connsiteX9" fmla="*/ 375094 w 390525"/>
                <a:gd name="connsiteY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5094" y="363950"/>
                  </a:moveTo>
                  <a:lnTo>
                    <a:pt x="29432" y="363950"/>
                  </a:lnTo>
                  <a:lnTo>
                    <a:pt x="29432" y="18288"/>
                  </a:lnTo>
                  <a:cubicBezTo>
                    <a:pt x="29432" y="12192"/>
                    <a:pt x="24479" y="7144"/>
                    <a:pt x="18288" y="7144"/>
                  </a:cubicBezTo>
                  <a:cubicBezTo>
                    <a:pt x="12097" y="7144"/>
                    <a:pt x="7144" y="12097"/>
                    <a:pt x="7144" y="18288"/>
                  </a:cubicBezTo>
                  <a:lnTo>
                    <a:pt x="7144" y="374999"/>
                  </a:lnTo>
                  <a:cubicBezTo>
                    <a:pt x="7144" y="381095"/>
                    <a:pt x="12097" y="386144"/>
                    <a:pt x="18288" y="386144"/>
                  </a:cubicBezTo>
                  <a:lnTo>
                    <a:pt x="374999" y="386144"/>
                  </a:lnTo>
                  <a:cubicBezTo>
                    <a:pt x="381095" y="386144"/>
                    <a:pt x="386143" y="381190"/>
                    <a:pt x="386143" y="374999"/>
                  </a:cubicBezTo>
                  <a:cubicBezTo>
                    <a:pt x="386143" y="368903"/>
                    <a:pt x="381190" y="363950"/>
                    <a:pt x="375094" y="3639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8" name="그룹 408"/>
          <p:cNvGrpSpPr/>
          <p:nvPr/>
        </p:nvGrpSpPr>
        <p:grpSpPr>
          <a:xfrm>
            <a:off x="10688400" y="1607317"/>
            <a:ext cx="301474" cy="299048"/>
            <a:chOff x="2125590" y="4903755"/>
            <a:chExt cx="390525" cy="387382"/>
          </a:xfrm>
          <a:solidFill>
            <a:srgbClr val="93683D"/>
          </a:solidFill>
        </p:grpSpPr>
        <p:sp>
          <p:nvSpPr>
            <p:cNvPr id="89" name="자유형: 도형 409"/>
            <p:cNvSpPr/>
            <p:nvPr/>
          </p:nvSpPr>
          <p:spPr>
            <a:xfrm>
              <a:off x="2262750" y="4988147"/>
              <a:ext cx="114300" cy="76200"/>
            </a:xfrm>
            <a:custGeom>
              <a:avLst/>
              <a:gdLst>
                <a:gd name="connsiteX0" fmla="*/ 112300 w 114300"/>
                <a:gd name="connsiteY0" fmla="*/ 57245 h 76200"/>
                <a:gd name="connsiteX1" fmla="*/ 112300 w 114300"/>
                <a:gd name="connsiteY1" fmla="*/ 33052 h 76200"/>
                <a:gd name="connsiteX2" fmla="*/ 104680 w 114300"/>
                <a:gd name="connsiteY2" fmla="*/ 14859 h 76200"/>
                <a:gd name="connsiteX3" fmla="*/ 86011 w 114300"/>
                <a:gd name="connsiteY3" fmla="*/ 7144 h 76200"/>
                <a:gd name="connsiteX4" fmla="*/ 33147 w 114300"/>
                <a:gd name="connsiteY4" fmla="*/ 7144 h 76200"/>
                <a:gd name="connsiteX5" fmla="*/ 14764 w 114300"/>
                <a:gd name="connsiteY5" fmla="*/ 14764 h 76200"/>
                <a:gd name="connsiteX6" fmla="*/ 7144 w 114300"/>
                <a:gd name="connsiteY6" fmla="*/ 33147 h 76200"/>
                <a:gd name="connsiteX7" fmla="*/ 7144 w 114300"/>
                <a:gd name="connsiteY7" fmla="*/ 57436 h 76200"/>
                <a:gd name="connsiteX8" fmla="*/ 13145 w 114300"/>
                <a:gd name="connsiteY8" fmla="*/ 67246 h 76200"/>
                <a:gd name="connsiteX9" fmla="*/ 59626 w 114300"/>
                <a:gd name="connsiteY9" fmla="*/ 78486 h 76200"/>
                <a:gd name="connsiteX10" fmla="*/ 106108 w 114300"/>
                <a:gd name="connsiteY10" fmla="*/ 67246 h 76200"/>
                <a:gd name="connsiteX11" fmla="*/ 112300 w 114300"/>
                <a:gd name="connsiteY11" fmla="*/ 57245 h 76200"/>
                <a:gd name="connsiteX12" fmla="*/ 90106 w 114300"/>
                <a:gd name="connsiteY12" fmla="*/ 50102 h 76200"/>
                <a:gd name="connsiteX13" fmla="*/ 59817 w 114300"/>
                <a:gd name="connsiteY13" fmla="*/ 56007 h 76200"/>
                <a:gd name="connsiteX14" fmla="*/ 29527 w 114300"/>
                <a:gd name="connsiteY14" fmla="*/ 50102 h 76200"/>
                <a:gd name="connsiteX15" fmla="*/ 29527 w 114300"/>
                <a:gd name="connsiteY15" fmla="*/ 32956 h 76200"/>
                <a:gd name="connsiteX16" fmla="*/ 33242 w 114300"/>
                <a:gd name="connsiteY16" fmla="*/ 29242 h 76200"/>
                <a:gd name="connsiteX17" fmla="*/ 86201 w 114300"/>
                <a:gd name="connsiteY17" fmla="*/ 29242 h 76200"/>
                <a:gd name="connsiteX18" fmla="*/ 90202 w 114300"/>
                <a:gd name="connsiteY18" fmla="*/ 32956 h 76200"/>
                <a:gd name="connsiteX19" fmla="*/ 90106 w 114300"/>
                <a:gd name="connsiteY19" fmla="*/ 5010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00" h="76200">
                  <a:moveTo>
                    <a:pt x="112300" y="57245"/>
                  </a:moveTo>
                  <a:lnTo>
                    <a:pt x="112300" y="33052"/>
                  </a:lnTo>
                  <a:cubicBezTo>
                    <a:pt x="112300" y="26194"/>
                    <a:pt x="109633" y="19717"/>
                    <a:pt x="104680" y="14859"/>
                  </a:cubicBezTo>
                  <a:cubicBezTo>
                    <a:pt x="99727" y="9906"/>
                    <a:pt x="92964" y="7144"/>
                    <a:pt x="86011" y="7144"/>
                  </a:cubicBezTo>
                  <a:cubicBezTo>
                    <a:pt x="77248" y="7144"/>
                    <a:pt x="41910" y="7144"/>
                    <a:pt x="33147" y="7144"/>
                  </a:cubicBezTo>
                  <a:cubicBezTo>
                    <a:pt x="26194" y="7144"/>
                    <a:pt x="19717" y="9811"/>
                    <a:pt x="14764" y="14764"/>
                  </a:cubicBezTo>
                  <a:cubicBezTo>
                    <a:pt x="9811" y="19717"/>
                    <a:pt x="7144" y="26194"/>
                    <a:pt x="7144" y="33147"/>
                  </a:cubicBezTo>
                  <a:lnTo>
                    <a:pt x="7144" y="57436"/>
                  </a:lnTo>
                  <a:cubicBezTo>
                    <a:pt x="7144" y="61627"/>
                    <a:pt x="9525" y="65437"/>
                    <a:pt x="13145" y="67246"/>
                  </a:cubicBezTo>
                  <a:cubicBezTo>
                    <a:pt x="27432" y="74581"/>
                    <a:pt x="43529" y="78486"/>
                    <a:pt x="59626" y="78486"/>
                  </a:cubicBezTo>
                  <a:cubicBezTo>
                    <a:pt x="75724" y="78486"/>
                    <a:pt x="91821" y="74581"/>
                    <a:pt x="106108" y="67246"/>
                  </a:cubicBezTo>
                  <a:cubicBezTo>
                    <a:pt x="109918" y="65151"/>
                    <a:pt x="112300" y="61341"/>
                    <a:pt x="112300" y="57245"/>
                  </a:cubicBezTo>
                  <a:close/>
                  <a:moveTo>
                    <a:pt x="90106" y="50102"/>
                  </a:moveTo>
                  <a:cubicBezTo>
                    <a:pt x="80486" y="54102"/>
                    <a:pt x="70390" y="56007"/>
                    <a:pt x="59817" y="56007"/>
                  </a:cubicBezTo>
                  <a:cubicBezTo>
                    <a:pt x="49244" y="56007"/>
                    <a:pt x="39052" y="54007"/>
                    <a:pt x="29527" y="50102"/>
                  </a:cubicBezTo>
                  <a:lnTo>
                    <a:pt x="29527" y="32956"/>
                  </a:lnTo>
                  <a:cubicBezTo>
                    <a:pt x="29527" y="30956"/>
                    <a:pt x="31242" y="29242"/>
                    <a:pt x="33242" y="29242"/>
                  </a:cubicBezTo>
                  <a:cubicBezTo>
                    <a:pt x="48482" y="29242"/>
                    <a:pt x="83725" y="29242"/>
                    <a:pt x="86201" y="29242"/>
                  </a:cubicBezTo>
                  <a:cubicBezTo>
                    <a:pt x="88201" y="29242"/>
                    <a:pt x="90202" y="30861"/>
                    <a:pt x="90202" y="32956"/>
                  </a:cubicBezTo>
                  <a:lnTo>
                    <a:pt x="90106" y="5010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0" name="자유형: 도형 410"/>
            <p:cNvSpPr/>
            <p:nvPr/>
          </p:nvSpPr>
          <p:spPr>
            <a:xfrm>
              <a:off x="2276847" y="5126735"/>
              <a:ext cx="85725" cy="85725"/>
            </a:xfrm>
            <a:custGeom>
              <a:avLst/>
              <a:gdLst>
                <a:gd name="connsiteX0" fmla="*/ 7144 w 85725"/>
                <a:gd name="connsiteY0" fmla="*/ 45434 h 85725"/>
                <a:gd name="connsiteX1" fmla="*/ 45434 w 85725"/>
                <a:gd name="connsiteY1" fmla="*/ 83725 h 85725"/>
                <a:gd name="connsiteX2" fmla="*/ 83725 w 85725"/>
                <a:gd name="connsiteY2" fmla="*/ 45434 h 85725"/>
                <a:gd name="connsiteX3" fmla="*/ 45434 w 85725"/>
                <a:gd name="connsiteY3" fmla="*/ 7144 h 85725"/>
                <a:gd name="connsiteX4" fmla="*/ 7144 w 85725"/>
                <a:gd name="connsiteY4" fmla="*/ 45434 h 85725"/>
                <a:gd name="connsiteX5" fmla="*/ 61627 w 85725"/>
                <a:gd name="connsiteY5" fmla="*/ 45434 h 85725"/>
                <a:gd name="connsiteX6" fmla="*/ 45529 w 85725"/>
                <a:gd name="connsiteY6" fmla="*/ 61532 h 85725"/>
                <a:gd name="connsiteX7" fmla="*/ 29432 w 85725"/>
                <a:gd name="connsiteY7" fmla="*/ 45434 h 85725"/>
                <a:gd name="connsiteX8" fmla="*/ 45529 w 85725"/>
                <a:gd name="connsiteY8" fmla="*/ 29337 h 85725"/>
                <a:gd name="connsiteX9" fmla="*/ 6162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7144" y="45434"/>
                  </a:moveTo>
                  <a:cubicBezTo>
                    <a:pt x="7144" y="66580"/>
                    <a:pt x="24289" y="83725"/>
                    <a:pt x="45434" y="83725"/>
                  </a:cubicBezTo>
                  <a:cubicBezTo>
                    <a:pt x="66580" y="83725"/>
                    <a:pt x="83725" y="66580"/>
                    <a:pt x="83725" y="45434"/>
                  </a:cubicBezTo>
                  <a:cubicBezTo>
                    <a:pt x="83725" y="24289"/>
                    <a:pt x="66580" y="7144"/>
                    <a:pt x="45434" y="7144"/>
                  </a:cubicBezTo>
                  <a:cubicBezTo>
                    <a:pt x="24289" y="7144"/>
                    <a:pt x="7144" y="24289"/>
                    <a:pt x="7144" y="45434"/>
                  </a:cubicBezTo>
                  <a:close/>
                  <a:moveTo>
                    <a:pt x="61627" y="45434"/>
                  </a:moveTo>
                  <a:cubicBezTo>
                    <a:pt x="61627" y="54293"/>
                    <a:pt x="54388" y="61532"/>
                    <a:pt x="45529" y="61532"/>
                  </a:cubicBezTo>
                  <a:cubicBezTo>
                    <a:pt x="36671" y="61532"/>
                    <a:pt x="29432" y="54293"/>
                    <a:pt x="29432" y="45434"/>
                  </a:cubicBezTo>
                  <a:cubicBezTo>
                    <a:pt x="29432" y="36576"/>
                    <a:pt x="36671" y="29337"/>
                    <a:pt x="45529" y="29337"/>
                  </a:cubicBezTo>
                  <a:cubicBezTo>
                    <a:pt x="54388" y="29242"/>
                    <a:pt x="61627" y="36481"/>
                    <a:pt x="61627" y="4543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1" name="자유형: 도형 411"/>
            <p:cNvSpPr/>
            <p:nvPr/>
          </p:nvSpPr>
          <p:spPr>
            <a:xfrm>
              <a:off x="2139782" y="4903755"/>
              <a:ext cx="361950" cy="209550"/>
            </a:xfrm>
            <a:custGeom>
              <a:avLst/>
              <a:gdLst>
                <a:gd name="connsiteX0" fmla="*/ 45529 w 361950"/>
                <a:gd name="connsiteY0" fmla="*/ 205454 h 209550"/>
                <a:gd name="connsiteX1" fmla="*/ 83820 w 361950"/>
                <a:gd name="connsiteY1" fmla="*/ 167164 h 209550"/>
                <a:gd name="connsiteX2" fmla="*/ 60865 w 361950"/>
                <a:gd name="connsiteY2" fmla="*/ 132112 h 209550"/>
                <a:gd name="connsiteX3" fmla="*/ 87058 w 361950"/>
                <a:gd name="connsiteY3" fmla="*/ 97346 h 209550"/>
                <a:gd name="connsiteX4" fmla="*/ 128969 w 361950"/>
                <a:gd name="connsiteY4" fmla="*/ 69723 h 209550"/>
                <a:gd name="connsiteX5" fmla="*/ 148495 w 361950"/>
                <a:gd name="connsiteY5" fmla="*/ 63151 h 209550"/>
                <a:gd name="connsiteX6" fmla="*/ 182404 w 361950"/>
                <a:gd name="connsiteY6" fmla="*/ 83725 h 209550"/>
                <a:gd name="connsiteX7" fmla="*/ 216408 w 361950"/>
                <a:gd name="connsiteY7" fmla="*/ 62960 h 209550"/>
                <a:gd name="connsiteX8" fmla="*/ 235649 w 361950"/>
                <a:gd name="connsiteY8" fmla="*/ 69437 h 209550"/>
                <a:gd name="connsiteX9" fmla="*/ 277559 w 361950"/>
                <a:gd name="connsiteY9" fmla="*/ 97060 h 209550"/>
                <a:gd name="connsiteX10" fmla="*/ 303943 w 361950"/>
                <a:gd name="connsiteY10" fmla="*/ 132112 h 209550"/>
                <a:gd name="connsiteX11" fmla="*/ 281083 w 361950"/>
                <a:gd name="connsiteY11" fmla="*/ 167164 h 209550"/>
                <a:gd name="connsiteX12" fmla="*/ 319373 w 361950"/>
                <a:gd name="connsiteY12" fmla="*/ 205454 h 209550"/>
                <a:gd name="connsiteX13" fmla="*/ 357664 w 361950"/>
                <a:gd name="connsiteY13" fmla="*/ 167164 h 209550"/>
                <a:gd name="connsiteX14" fmla="*/ 327470 w 361950"/>
                <a:gd name="connsiteY14" fmla="*/ 129731 h 209550"/>
                <a:gd name="connsiteX15" fmla="*/ 327184 w 361950"/>
                <a:gd name="connsiteY15" fmla="*/ 129064 h 209550"/>
                <a:gd name="connsiteX16" fmla="*/ 292989 w 361950"/>
                <a:gd name="connsiteY16" fmla="*/ 81153 h 209550"/>
                <a:gd name="connsiteX17" fmla="*/ 244316 w 361950"/>
                <a:gd name="connsiteY17" fmla="*/ 49054 h 209550"/>
                <a:gd name="connsiteX18" fmla="*/ 220504 w 361950"/>
                <a:gd name="connsiteY18" fmla="*/ 41148 h 209550"/>
                <a:gd name="connsiteX19" fmla="*/ 182404 w 361950"/>
                <a:gd name="connsiteY19" fmla="*/ 7144 h 209550"/>
                <a:gd name="connsiteX20" fmla="*/ 144304 w 361950"/>
                <a:gd name="connsiteY20" fmla="*/ 41339 h 209550"/>
                <a:gd name="connsiteX21" fmla="*/ 120301 w 361950"/>
                <a:gd name="connsiteY21" fmla="*/ 49244 h 209550"/>
                <a:gd name="connsiteX22" fmla="*/ 71628 w 361950"/>
                <a:gd name="connsiteY22" fmla="*/ 81344 h 209550"/>
                <a:gd name="connsiteX23" fmla="*/ 37433 w 361950"/>
                <a:gd name="connsiteY23" fmla="*/ 129254 h 209550"/>
                <a:gd name="connsiteX24" fmla="*/ 37243 w 361950"/>
                <a:gd name="connsiteY24" fmla="*/ 129731 h 209550"/>
                <a:gd name="connsiteX25" fmla="*/ 7144 w 361950"/>
                <a:gd name="connsiteY25" fmla="*/ 167164 h 209550"/>
                <a:gd name="connsiteX26" fmla="*/ 45529 w 361950"/>
                <a:gd name="connsiteY26" fmla="*/ 205454 h 209550"/>
                <a:gd name="connsiteX27" fmla="*/ 335661 w 361950"/>
                <a:gd name="connsiteY27" fmla="*/ 167069 h 209550"/>
                <a:gd name="connsiteX28" fmla="*/ 319564 w 361950"/>
                <a:gd name="connsiteY28" fmla="*/ 183166 h 209550"/>
                <a:gd name="connsiteX29" fmla="*/ 303467 w 361950"/>
                <a:gd name="connsiteY29" fmla="*/ 167069 h 209550"/>
                <a:gd name="connsiteX30" fmla="*/ 319564 w 361950"/>
                <a:gd name="connsiteY30" fmla="*/ 150971 h 209550"/>
                <a:gd name="connsiteX31" fmla="*/ 335661 w 361950"/>
                <a:gd name="connsiteY31" fmla="*/ 167069 h 209550"/>
                <a:gd name="connsiteX32" fmla="*/ 182594 w 361950"/>
                <a:gd name="connsiteY32" fmla="*/ 29242 h 209550"/>
                <a:gd name="connsiteX33" fmla="*/ 198692 w 361950"/>
                <a:gd name="connsiteY33" fmla="*/ 45339 h 209550"/>
                <a:gd name="connsiteX34" fmla="*/ 182594 w 361950"/>
                <a:gd name="connsiteY34" fmla="*/ 61436 h 209550"/>
                <a:gd name="connsiteX35" fmla="*/ 166497 w 361950"/>
                <a:gd name="connsiteY35" fmla="*/ 45339 h 209550"/>
                <a:gd name="connsiteX36" fmla="*/ 182594 w 361950"/>
                <a:gd name="connsiteY36" fmla="*/ 29242 h 209550"/>
                <a:gd name="connsiteX37" fmla="*/ 45529 w 361950"/>
                <a:gd name="connsiteY37" fmla="*/ 150971 h 209550"/>
                <a:gd name="connsiteX38" fmla="*/ 61627 w 361950"/>
                <a:gd name="connsiteY38" fmla="*/ 167069 h 209550"/>
                <a:gd name="connsiteX39" fmla="*/ 45529 w 361950"/>
                <a:gd name="connsiteY39" fmla="*/ 183166 h 209550"/>
                <a:gd name="connsiteX40" fmla="*/ 29432 w 361950"/>
                <a:gd name="connsiteY40" fmla="*/ 167069 h 209550"/>
                <a:gd name="connsiteX41" fmla="*/ 45529 w 361950"/>
                <a:gd name="connsiteY41" fmla="*/ 15097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1950" h="209550">
                  <a:moveTo>
                    <a:pt x="45529" y="205454"/>
                  </a:moveTo>
                  <a:cubicBezTo>
                    <a:pt x="66675" y="205454"/>
                    <a:pt x="83820" y="188309"/>
                    <a:pt x="83820" y="167164"/>
                  </a:cubicBezTo>
                  <a:cubicBezTo>
                    <a:pt x="83820" y="151543"/>
                    <a:pt x="74390" y="138017"/>
                    <a:pt x="60865" y="132112"/>
                  </a:cubicBezTo>
                  <a:cubicBezTo>
                    <a:pt x="67723" y="119253"/>
                    <a:pt x="76486" y="107537"/>
                    <a:pt x="87058" y="97346"/>
                  </a:cubicBezTo>
                  <a:cubicBezTo>
                    <a:pt x="99250" y="85630"/>
                    <a:pt x="113347" y="76295"/>
                    <a:pt x="128969" y="69723"/>
                  </a:cubicBezTo>
                  <a:cubicBezTo>
                    <a:pt x="135255" y="67056"/>
                    <a:pt x="141827" y="64866"/>
                    <a:pt x="148495" y="63151"/>
                  </a:cubicBezTo>
                  <a:cubicBezTo>
                    <a:pt x="154876" y="75343"/>
                    <a:pt x="167735" y="83725"/>
                    <a:pt x="182404" y="83725"/>
                  </a:cubicBezTo>
                  <a:cubicBezTo>
                    <a:pt x="197167" y="83725"/>
                    <a:pt x="210026" y="75248"/>
                    <a:pt x="216408" y="62960"/>
                  </a:cubicBezTo>
                  <a:cubicBezTo>
                    <a:pt x="222980" y="64675"/>
                    <a:pt x="229457" y="66770"/>
                    <a:pt x="235649" y="69437"/>
                  </a:cubicBezTo>
                  <a:cubicBezTo>
                    <a:pt x="251270" y="76010"/>
                    <a:pt x="265367" y="85344"/>
                    <a:pt x="277559" y="97060"/>
                  </a:cubicBezTo>
                  <a:cubicBezTo>
                    <a:pt x="288226" y="107347"/>
                    <a:pt x="297085" y="119063"/>
                    <a:pt x="303943" y="132112"/>
                  </a:cubicBezTo>
                  <a:cubicBezTo>
                    <a:pt x="290513" y="138017"/>
                    <a:pt x="281083" y="151543"/>
                    <a:pt x="281083" y="167164"/>
                  </a:cubicBezTo>
                  <a:cubicBezTo>
                    <a:pt x="281083" y="188309"/>
                    <a:pt x="298228" y="205454"/>
                    <a:pt x="319373" y="205454"/>
                  </a:cubicBezTo>
                  <a:cubicBezTo>
                    <a:pt x="340519" y="205454"/>
                    <a:pt x="357664" y="188309"/>
                    <a:pt x="357664" y="167164"/>
                  </a:cubicBezTo>
                  <a:cubicBezTo>
                    <a:pt x="357664" y="148781"/>
                    <a:pt x="344710" y="133445"/>
                    <a:pt x="327470" y="129731"/>
                  </a:cubicBezTo>
                  <a:cubicBezTo>
                    <a:pt x="327374" y="129540"/>
                    <a:pt x="327279" y="129254"/>
                    <a:pt x="327184" y="129064"/>
                  </a:cubicBezTo>
                  <a:cubicBezTo>
                    <a:pt x="318802" y="111062"/>
                    <a:pt x="307276" y="94869"/>
                    <a:pt x="292989" y="81153"/>
                  </a:cubicBezTo>
                  <a:cubicBezTo>
                    <a:pt x="278797" y="67533"/>
                    <a:pt x="262414" y="56674"/>
                    <a:pt x="244316" y="49054"/>
                  </a:cubicBezTo>
                  <a:cubicBezTo>
                    <a:pt x="236601" y="45816"/>
                    <a:pt x="228600" y="43148"/>
                    <a:pt x="220504" y="41148"/>
                  </a:cubicBezTo>
                  <a:cubicBezTo>
                    <a:pt x="218313" y="22098"/>
                    <a:pt x="202121" y="7144"/>
                    <a:pt x="182404" y="7144"/>
                  </a:cubicBezTo>
                  <a:cubicBezTo>
                    <a:pt x="162687" y="7144"/>
                    <a:pt x="146399" y="22193"/>
                    <a:pt x="144304" y="41339"/>
                  </a:cubicBezTo>
                  <a:cubicBezTo>
                    <a:pt x="136112" y="43339"/>
                    <a:pt x="128016" y="46006"/>
                    <a:pt x="120301" y="49244"/>
                  </a:cubicBezTo>
                  <a:cubicBezTo>
                    <a:pt x="102203" y="56864"/>
                    <a:pt x="85820" y="67723"/>
                    <a:pt x="71628" y="81344"/>
                  </a:cubicBezTo>
                  <a:cubicBezTo>
                    <a:pt x="57341" y="95155"/>
                    <a:pt x="45815" y="111252"/>
                    <a:pt x="37433" y="129254"/>
                  </a:cubicBezTo>
                  <a:cubicBezTo>
                    <a:pt x="37338" y="129445"/>
                    <a:pt x="37338" y="129540"/>
                    <a:pt x="37243" y="129731"/>
                  </a:cubicBezTo>
                  <a:cubicBezTo>
                    <a:pt x="20003" y="133445"/>
                    <a:pt x="7144" y="148876"/>
                    <a:pt x="7144" y="167164"/>
                  </a:cubicBezTo>
                  <a:cubicBezTo>
                    <a:pt x="7239" y="188214"/>
                    <a:pt x="24384" y="205454"/>
                    <a:pt x="45529" y="205454"/>
                  </a:cubicBezTo>
                  <a:close/>
                  <a:moveTo>
                    <a:pt x="335661" y="167069"/>
                  </a:moveTo>
                  <a:cubicBezTo>
                    <a:pt x="335661" y="175927"/>
                    <a:pt x="328422" y="183166"/>
                    <a:pt x="319564" y="183166"/>
                  </a:cubicBezTo>
                  <a:cubicBezTo>
                    <a:pt x="310705" y="183166"/>
                    <a:pt x="303467" y="175927"/>
                    <a:pt x="303467" y="167069"/>
                  </a:cubicBezTo>
                  <a:cubicBezTo>
                    <a:pt x="303467" y="158210"/>
                    <a:pt x="310705" y="150971"/>
                    <a:pt x="319564" y="150971"/>
                  </a:cubicBezTo>
                  <a:cubicBezTo>
                    <a:pt x="328422" y="150971"/>
                    <a:pt x="335661" y="158210"/>
                    <a:pt x="335661" y="167069"/>
                  </a:cubicBezTo>
                  <a:close/>
                  <a:moveTo>
                    <a:pt x="182594" y="29242"/>
                  </a:moveTo>
                  <a:cubicBezTo>
                    <a:pt x="191453" y="29242"/>
                    <a:pt x="198692" y="36481"/>
                    <a:pt x="198692" y="45339"/>
                  </a:cubicBezTo>
                  <a:cubicBezTo>
                    <a:pt x="198692" y="54197"/>
                    <a:pt x="191453" y="61436"/>
                    <a:pt x="182594" y="61436"/>
                  </a:cubicBezTo>
                  <a:cubicBezTo>
                    <a:pt x="173736" y="61436"/>
                    <a:pt x="166497" y="54197"/>
                    <a:pt x="166497" y="45339"/>
                  </a:cubicBezTo>
                  <a:cubicBezTo>
                    <a:pt x="166497" y="36481"/>
                    <a:pt x="173641" y="29242"/>
                    <a:pt x="182594" y="29242"/>
                  </a:cubicBezTo>
                  <a:close/>
                  <a:moveTo>
                    <a:pt x="45529" y="150971"/>
                  </a:moveTo>
                  <a:cubicBezTo>
                    <a:pt x="54388" y="150971"/>
                    <a:pt x="61627" y="158210"/>
                    <a:pt x="61627" y="167069"/>
                  </a:cubicBezTo>
                  <a:cubicBezTo>
                    <a:pt x="61627" y="175927"/>
                    <a:pt x="54388" y="183166"/>
                    <a:pt x="45529" y="183166"/>
                  </a:cubicBezTo>
                  <a:cubicBezTo>
                    <a:pt x="36671" y="183166"/>
                    <a:pt x="29432" y="175927"/>
                    <a:pt x="29432" y="167069"/>
                  </a:cubicBezTo>
                  <a:cubicBezTo>
                    <a:pt x="29432" y="158210"/>
                    <a:pt x="36671" y="150971"/>
                    <a:pt x="45529" y="15097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2" name="자유형: 도형 412"/>
            <p:cNvSpPr/>
            <p:nvPr/>
          </p:nvSpPr>
          <p:spPr>
            <a:xfrm>
              <a:off x="2125590" y="5110162"/>
              <a:ext cx="390525" cy="180975"/>
            </a:xfrm>
            <a:custGeom>
              <a:avLst/>
              <a:gdLst>
                <a:gd name="connsiteX0" fmla="*/ 378809 w 390525"/>
                <a:gd name="connsiteY0" fmla="*/ 14859 h 180975"/>
                <a:gd name="connsiteX1" fmla="*/ 360236 w 390525"/>
                <a:gd name="connsiteY1" fmla="*/ 7144 h 180975"/>
                <a:gd name="connsiteX2" fmla="*/ 307181 w 390525"/>
                <a:gd name="connsiteY2" fmla="*/ 7144 h 180975"/>
                <a:gd name="connsiteX3" fmla="*/ 288798 w 390525"/>
                <a:gd name="connsiteY3" fmla="*/ 14764 h 180975"/>
                <a:gd name="connsiteX4" fmla="*/ 281178 w 390525"/>
                <a:gd name="connsiteY4" fmla="*/ 33147 h 180975"/>
                <a:gd name="connsiteX5" fmla="*/ 281178 w 390525"/>
                <a:gd name="connsiteY5" fmla="*/ 57436 h 180975"/>
                <a:gd name="connsiteX6" fmla="*/ 287274 w 390525"/>
                <a:gd name="connsiteY6" fmla="*/ 67342 h 180975"/>
                <a:gd name="connsiteX7" fmla="*/ 305562 w 390525"/>
                <a:gd name="connsiteY7" fmla="*/ 74581 h 180975"/>
                <a:gd name="connsiteX8" fmla="*/ 244126 w 390525"/>
                <a:gd name="connsiteY8" fmla="*/ 119539 h 180975"/>
                <a:gd name="connsiteX9" fmla="*/ 241364 w 390525"/>
                <a:gd name="connsiteY9" fmla="*/ 116300 h 180975"/>
                <a:gd name="connsiteX10" fmla="*/ 222695 w 390525"/>
                <a:gd name="connsiteY10" fmla="*/ 108585 h 180975"/>
                <a:gd name="connsiteX11" fmla="*/ 169831 w 390525"/>
                <a:gd name="connsiteY11" fmla="*/ 108585 h 180975"/>
                <a:gd name="connsiteX12" fmla="*/ 151448 w 390525"/>
                <a:gd name="connsiteY12" fmla="*/ 116205 h 180975"/>
                <a:gd name="connsiteX13" fmla="*/ 148685 w 390525"/>
                <a:gd name="connsiteY13" fmla="*/ 119539 h 180975"/>
                <a:gd name="connsiteX14" fmla="*/ 87344 w 390525"/>
                <a:gd name="connsiteY14" fmla="*/ 74581 h 180975"/>
                <a:gd name="connsiteX15" fmla="*/ 105632 w 390525"/>
                <a:gd name="connsiteY15" fmla="*/ 67342 h 180975"/>
                <a:gd name="connsiteX16" fmla="*/ 111633 w 390525"/>
                <a:gd name="connsiteY16" fmla="*/ 57436 h 180975"/>
                <a:gd name="connsiteX17" fmla="*/ 111633 w 390525"/>
                <a:gd name="connsiteY17" fmla="*/ 33147 h 180975"/>
                <a:gd name="connsiteX18" fmla="*/ 104013 w 390525"/>
                <a:gd name="connsiteY18" fmla="*/ 14859 h 180975"/>
                <a:gd name="connsiteX19" fmla="*/ 85344 w 390525"/>
                <a:gd name="connsiteY19" fmla="*/ 7144 h 180975"/>
                <a:gd name="connsiteX20" fmla="*/ 33147 w 390525"/>
                <a:gd name="connsiteY20" fmla="*/ 7144 h 180975"/>
                <a:gd name="connsiteX21" fmla="*/ 14764 w 390525"/>
                <a:gd name="connsiteY21" fmla="*/ 14764 h 180975"/>
                <a:gd name="connsiteX22" fmla="*/ 7144 w 390525"/>
                <a:gd name="connsiteY22" fmla="*/ 33147 h 180975"/>
                <a:gd name="connsiteX23" fmla="*/ 7144 w 390525"/>
                <a:gd name="connsiteY23" fmla="*/ 57436 h 180975"/>
                <a:gd name="connsiteX24" fmla="*/ 13145 w 390525"/>
                <a:gd name="connsiteY24" fmla="*/ 67246 h 180975"/>
                <a:gd name="connsiteX25" fmla="*/ 59531 w 390525"/>
                <a:gd name="connsiteY25" fmla="*/ 78486 h 180975"/>
                <a:gd name="connsiteX26" fmla="*/ 63151 w 390525"/>
                <a:gd name="connsiteY26" fmla="*/ 78391 h 180975"/>
                <a:gd name="connsiteX27" fmla="*/ 144018 w 390525"/>
                <a:gd name="connsiteY27" fmla="*/ 141256 h 180975"/>
                <a:gd name="connsiteX28" fmla="*/ 144018 w 390525"/>
                <a:gd name="connsiteY28" fmla="*/ 158591 h 180975"/>
                <a:gd name="connsiteX29" fmla="*/ 150019 w 390525"/>
                <a:gd name="connsiteY29" fmla="*/ 168497 h 180975"/>
                <a:gd name="connsiteX30" fmla="*/ 196501 w 390525"/>
                <a:gd name="connsiteY30" fmla="*/ 179737 h 180975"/>
                <a:gd name="connsiteX31" fmla="*/ 242983 w 390525"/>
                <a:gd name="connsiteY31" fmla="*/ 168497 h 180975"/>
                <a:gd name="connsiteX32" fmla="*/ 248984 w 390525"/>
                <a:gd name="connsiteY32" fmla="*/ 158591 h 180975"/>
                <a:gd name="connsiteX33" fmla="*/ 248984 w 390525"/>
                <a:gd name="connsiteY33" fmla="*/ 141256 h 180975"/>
                <a:gd name="connsiteX34" fmla="*/ 329851 w 390525"/>
                <a:gd name="connsiteY34" fmla="*/ 78391 h 180975"/>
                <a:gd name="connsiteX35" fmla="*/ 333470 w 390525"/>
                <a:gd name="connsiteY35" fmla="*/ 78486 h 180975"/>
                <a:gd name="connsiteX36" fmla="*/ 379857 w 390525"/>
                <a:gd name="connsiteY36" fmla="*/ 67246 h 180975"/>
                <a:gd name="connsiteX37" fmla="*/ 385858 w 390525"/>
                <a:gd name="connsiteY37" fmla="*/ 57436 h 180975"/>
                <a:gd name="connsiteX38" fmla="*/ 385858 w 390525"/>
                <a:gd name="connsiteY38" fmla="*/ 33242 h 180975"/>
                <a:gd name="connsiteX39" fmla="*/ 378809 w 390525"/>
                <a:gd name="connsiteY39" fmla="*/ 14859 h 180975"/>
                <a:gd name="connsiteX40" fmla="*/ 29623 w 390525"/>
                <a:gd name="connsiteY40" fmla="*/ 33052 h 180975"/>
                <a:gd name="connsiteX41" fmla="*/ 33338 w 390525"/>
                <a:gd name="connsiteY41" fmla="*/ 29337 h 180975"/>
                <a:gd name="connsiteX42" fmla="*/ 86297 w 390525"/>
                <a:gd name="connsiteY42" fmla="*/ 29337 h 180975"/>
                <a:gd name="connsiteX43" fmla="*/ 90297 w 390525"/>
                <a:gd name="connsiteY43" fmla="*/ 33052 h 180975"/>
                <a:gd name="connsiteX44" fmla="*/ 90297 w 390525"/>
                <a:gd name="connsiteY44" fmla="*/ 50197 h 180975"/>
                <a:gd name="connsiteX45" fmla="*/ 60008 w 390525"/>
                <a:gd name="connsiteY45" fmla="*/ 56197 h 180975"/>
                <a:gd name="connsiteX46" fmla="*/ 29718 w 390525"/>
                <a:gd name="connsiteY46" fmla="*/ 50197 h 180975"/>
                <a:gd name="connsiteX47" fmla="*/ 29623 w 390525"/>
                <a:gd name="connsiteY47" fmla="*/ 33052 h 180975"/>
                <a:gd name="connsiteX48" fmla="*/ 227267 w 390525"/>
                <a:gd name="connsiteY48" fmla="*/ 151638 h 180975"/>
                <a:gd name="connsiteX49" fmla="*/ 196977 w 390525"/>
                <a:gd name="connsiteY49" fmla="*/ 157544 h 180975"/>
                <a:gd name="connsiteX50" fmla="*/ 166688 w 390525"/>
                <a:gd name="connsiteY50" fmla="*/ 151638 h 180975"/>
                <a:gd name="connsiteX51" fmla="*/ 166688 w 390525"/>
                <a:gd name="connsiteY51" fmla="*/ 134493 h 180975"/>
                <a:gd name="connsiteX52" fmla="*/ 170402 w 390525"/>
                <a:gd name="connsiteY52" fmla="*/ 130778 h 180975"/>
                <a:gd name="connsiteX53" fmla="*/ 223361 w 390525"/>
                <a:gd name="connsiteY53" fmla="*/ 130778 h 180975"/>
                <a:gd name="connsiteX54" fmla="*/ 227362 w 390525"/>
                <a:gd name="connsiteY54" fmla="*/ 134493 h 180975"/>
                <a:gd name="connsiteX55" fmla="*/ 227267 w 390525"/>
                <a:gd name="connsiteY55" fmla="*/ 151638 h 180975"/>
                <a:gd name="connsiteX56" fmla="*/ 364141 w 390525"/>
                <a:gd name="connsiteY56" fmla="*/ 50197 h 180975"/>
                <a:gd name="connsiteX57" fmla="*/ 333851 w 390525"/>
                <a:gd name="connsiteY57" fmla="*/ 56102 h 180975"/>
                <a:gd name="connsiteX58" fmla="*/ 303562 w 390525"/>
                <a:gd name="connsiteY58" fmla="*/ 50197 h 180975"/>
                <a:gd name="connsiteX59" fmla="*/ 303562 w 390525"/>
                <a:gd name="connsiteY59" fmla="*/ 33052 h 180975"/>
                <a:gd name="connsiteX60" fmla="*/ 307277 w 390525"/>
                <a:gd name="connsiteY60" fmla="*/ 29337 h 180975"/>
                <a:gd name="connsiteX61" fmla="*/ 360236 w 390525"/>
                <a:gd name="connsiteY61" fmla="*/ 29337 h 180975"/>
                <a:gd name="connsiteX62" fmla="*/ 364236 w 390525"/>
                <a:gd name="connsiteY62" fmla="*/ 33052 h 180975"/>
                <a:gd name="connsiteX63" fmla="*/ 364141 w 390525"/>
                <a:gd name="connsiteY63" fmla="*/ 5019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0525" h="180975">
                  <a:moveTo>
                    <a:pt x="378809" y="14859"/>
                  </a:moveTo>
                  <a:cubicBezTo>
                    <a:pt x="373856" y="9906"/>
                    <a:pt x="367094" y="7144"/>
                    <a:pt x="360236" y="7144"/>
                  </a:cubicBezTo>
                  <a:cubicBezTo>
                    <a:pt x="342614" y="7144"/>
                    <a:pt x="324803" y="7144"/>
                    <a:pt x="307181" y="7144"/>
                  </a:cubicBezTo>
                  <a:cubicBezTo>
                    <a:pt x="300228" y="7144"/>
                    <a:pt x="293751" y="9811"/>
                    <a:pt x="288798" y="14764"/>
                  </a:cubicBezTo>
                  <a:cubicBezTo>
                    <a:pt x="283940" y="19717"/>
                    <a:pt x="281178" y="26194"/>
                    <a:pt x="281178" y="33147"/>
                  </a:cubicBezTo>
                  <a:lnTo>
                    <a:pt x="281178" y="57436"/>
                  </a:lnTo>
                  <a:cubicBezTo>
                    <a:pt x="281178" y="61627"/>
                    <a:pt x="283559" y="65437"/>
                    <a:pt x="287274" y="67342"/>
                  </a:cubicBezTo>
                  <a:cubicBezTo>
                    <a:pt x="293084" y="70295"/>
                    <a:pt x="299180" y="72771"/>
                    <a:pt x="305562" y="74581"/>
                  </a:cubicBezTo>
                  <a:cubicBezTo>
                    <a:pt x="289751" y="95060"/>
                    <a:pt x="268510" y="110585"/>
                    <a:pt x="244126" y="119539"/>
                  </a:cubicBezTo>
                  <a:cubicBezTo>
                    <a:pt x="243269" y="118396"/>
                    <a:pt x="242411" y="117348"/>
                    <a:pt x="241364" y="116300"/>
                  </a:cubicBezTo>
                  <a:cubicBezTo>
                    <a:pt x="236411" y="111347"/>
                    <a:pt x="229648" y="108585"/>
                    <a:pt x="222695" y="108585"/>
                  </a:cubicBezTo>
                  <a:cubicBezTo>
                    <a:pt x="205073" y="108585"/>
                    <a:pt x="187452" y="108585"/>
                    <a:pt x="169831" y="108585"/>
                  </a:cubicBezTo>
                  <a:cubicBezTo>
                    <a:pt x="162878" y="108585"/>
                    <a:pt x="156401" y="111252"/>
                    <a:pt x="151448" y="116205"/>
                  </a:cubicBezTo>
                  <a:cubicBezTo>
                    <a:pt x="150400" y="117253"/>
                    <a:pt x="149447" y="118396"/>
                    <a:pt x="148685" y="119539"/>
                  </a:cubicBezTo>
                  <a:cubicBezTo>
                    <a:pt x="124397" y="110585"/>
                    <a:pt x="103156" y="94964"/>
                    <a:pt x="87344" y="74581"/>
                  </a:cubicBezTo>
                  <a:cubicBezTo>
                    <a:pt x="93631" y="72771"/>
                    <a:pt x="99822" y="70390"/>
                    <a:pt x="105632" y="67342"/>
                  </a:cubicBezTo>
                  <a:cubicBezTo>
                    <a:pt x="109347" y="65437"/>
                    <a:pt x="111633" y="61627"/>
                    <a:pt x="111633" y="57436"/>
                  </a:cubicBezTo>
                  <a:lnTo>
                    <a:pt x="111633" y="33147"/>
                  </a:lnTo>
                  <a:cubicBezTo>
                    <a:pt x="111633" y="26289"/>
                    <a:pt x="108966" y="19812"/>
                    <a:pt x="104013" y="14859"/>
                  </a:cubicBezTo>
                  <a:cubicBezTo>
                    <a:pt x="99060" y="9906"/>
                    <a:pt x="92297" y="7144"/>
                    <a:pt x="85344" y="7144"/>
                  </a:cubicBezTo>
                  <a:cubicBezTo>
                    <a:pt x="67723" y="7144"/>
                    <a:pt x="50673" y="7144"/>
                    <a:pt x="33147" y="7144"/>
                  </a:cubicBezTo>
                  <a:cubicBezTo>
                    <a:pt x="26194" y="7144"/>
                    <a:pt x="19717" y="9811"/>
                    <a:pt x="14764" y="14764"/>
                  </a:cubicBezTo>
                  <a:cubicBezTo>
                    <a:pt x="9906" y="19717"/>
                    <a:pt x="7144" y="26194"/>
                    <a:pt x="7144" y="33147"/>
                  </a:cubicBezTo>
                  <a:lnTo>
                    <a:pt x="7144" y="57436"/>
                  </a:lnTo>
                  <a:cubicBezTo>
                    <a:pt x="7144" y="61627"/>
                    <a:pt x="9430" y="65437"/>
                    <a:pt x="13145" y="67246"/>
                  </a:cubicBezTo>
                  <a:cubicBezTo>
                    <a:pt x="27337" y="74581"/>
                    <a:pt x="43434" y="78486"/>
                    <a:pt x="59531" y="78486"/>
                  </a:cubicBezTo>
                  <a:cubicBezTo>
                    <a:pt x="60770" y="78486"/>
                    <a:pt x="61913" y="78486"/>
                    <a:pt x="63151" y="78391"/>
                  </a:cubicBezTo>
                  <a:cubicBezTo>
                    <a:pt x="82487" y="107728"/>
                    <a:pt x="110871" y="129730"/>
                    <a:pt x="144018" y="141256"/>
                  </a:cubicBezTo>
                  <a:lnTo>
                    <a:pt x="144018" y="158591"/>
                  </a:lnTo>
                  <a:cubicBezTo>
                    <a:pt x="144018" y="162782"/>
                    <a:pt x="146399" y="166592"/>
                    <a:pt x="150019" y="168497"/>
                  </a:cubicBezTo>
                  <a:cubicBezTo>
                    <a:pt x="164306" y="175831"/>
                    <a:pt x="180404" y="179737"/>
                    <a:pt x="196501" y="179737"/>
                  </a:cubicBezTo>
                  <a:cubicBezTo>
                    <a:pt x="212598" y="179737"/>
                    <a:pt x="228695" y="175831"/>
                    <a:pt x="242983" y="168497"/>
                  </a:cubicBezTo>
                  <a:cubicBezTo>
                    <a:pt x="246698" y="166592"/>
                    <a:pt x="248984" y="162782"/>
                    <a:pt x="248984" y="158591"/>
                  </a:cubicBezTo>
                  <a:lnTo>
                    <a:pt x="248984" y="141256"/>
                  </a:lnTo>
                  <a:cubicBezTo>
                    <a:pt x="282131" y="129730"/>
                    <a:pt x="310515" y="107632"/>
                    <a:pt x="329851" y="78391"/>
                  </a:cubicBezTo>
                  <a:cubicBezTo>
                    <a:pt x="331089" y="78391"/>
                    <a:pt x="332232" y="78486"/>
                    <a:pt x="333470" y="78486"/>
                  </a:cubicBezTo>
                  <a:cubicBezTo>
                    <a:pt x="349568" y="78486"/>
                    <a:pt x="365570" y="74581"/>
                    <a:pt x="379857" y="67246"/>
                  </a:cubicBezTo>
                  <a:cubicBezTo>
                    <a:pt x="383572" y="65341"/>
                    <a:pt x="385858" y="61531"/>
                    <a:pt x="385858" y="57436"/>
                  </a:cubicBezTo>
                  <a:lnTo>
                    <a:pt x="385858" y="33242"/>
                  </a:lnTo>
                  <a:cubicBezTo>
                    <a:pt x="386429" y="26194"/>
                    <a:pt x="383762" y="19717"/>
                    <a:pt x="378809" y="14859"/>
                  </a:cubicBezTo>
                  <a:close/>
                  <a:moveTo>
                    <a:pt x="29623" y="33052"/>
                  </a:moveTo>
                  <a:cubicBezTo>
                    <a:pt x="29623" y="31052"/>
                    <a:pt x="31337" y="29337"/>
                    <a:pt x="33338" y="29337"/>
                  </a:cubicBezTo>
                  <a:cubicBezTo>
                    <a:pt x="50959" y="29337"/>
                    <a:pt x="68675" y="29337"/>
                    <a:pt x="86297" y="29337"/>
                  </a:cubicBezTo>
                  <a:cubicBezTo>
                    <a:pt x="88297" y="29337"/>
                    <a:pt x="90297" y="30956"/>
                    <a:pt x="90297" y="33052"/>
                  </a:cubicBezTo>
                  <a:lnTo>
                    <a:pt x="90297" y="50197"/>
                  </a:lnTo>
                  <a:cubicBezTo>
                    <a:pt x="80677" y="54197"/>
                    <a:pt x="70580" y="56197"/>
                    <a:pt x="60008" y="56197"/>
                  </a:cubicBezTo>
                  <a:cubicBezTo>
                    <a:pt x="49435" y="56197"/>
                    <a:pt x="39243" y="54197"/>
                    <a:pt x="29718" y="50197"/>
                  </a:cubicBezTo>
                  <a:lnTo>
                    <a:pt x="29623" y="33052"/>
                  </a:lnTo>
                  <a:close/>
                  <a:moveTo>
                    <a:pt x="227267" y="151638"/>
                  </a:moveTo>
                  <a:cubicBezTo>
                    <a:pt x="217646" y="155543"/>
                    <a:pt x="207550" y="157544"/>
                    <a:pt x="196977" y="157544"/>
                  </a:cubicBezTo>
                  <a:cubicBezTo>
                    <a:pt x="186404" y="157544"/>
                    <a:pt x="176213" y="155543"/>
                    <a:pt x="166688" y="151638"/>
                  </a:cubicBezTo>
                  <a:lnTo>
                    <a:pt x="166688" y="134493"/>
                  </a:lnTo>
                  <a:cubicBezTo>
                    <a:pt x="166688" y="132493"/>
                    <a:pt x="168402" y="130778"/>
                    <a:pt x="170402" y="130778"/>
                  </a:cubicBezTo>
                  <a:cubicBezTo>
                    <a:pt x="188024" y="130778"/>
                    <a:pt x="205740" y="130778"/>
                    <a:pt x="223361" y="130778"/>
                  </a:cubicBezTo>
                  <a:cubicBezTo>
                    <a:pt x="225362" y="130778"/>
                    <a:pt x="227362" y="132397"/>
                    <a:pt x="227362" y="134493"/>
                  </a:cubicBezTo>
                  <a:lnTo>
                    <a:pt x="227267" y="151638"/>
                  </a:lnTo>
                  <a:close/>
                  <a:moveTo>
                    <a:pt x="364141" y="50197"/>
                  </a:moveTo>
                  <a:cubicBezTo>
                    <a:pt x="354521" y="54197"/>
                    <a:pt x="344424" y="56102"/>
                    <a:pt x="333851" y="56102"/>
                  </a:cubicBezTo>
                  <a:cubicBezTo>
                    <a:pt x="323279" y="56102"/>
                    <a:pt x="313087" y="54102"/>
                    <a:pt x="303562" y="50197"/>
                  </a:cubicBezTo>
                  <a:lnTo>
                    <a:pt x="303562" y="33052"/>
                  </a:lnTo>
                  <a:cubicBezTo>
                    <a:pt x="303562" y="31052"/>
                    <a:pt x="305276" y="29337"/>
                    <a:pt x="307277" y="29337"/>
                  </a:cubicBezTo>
                  <a:cubicBezTo>
                    <a:pt x="322612" y="29337"/>
                    <a:pt x="357950" y="29337"/>
                    <a:pt x="360236" y="29337"/>
                  </a:cubicBezTo>
                  <a:cubicBezTo>
                    <a:pt x="362236" y="29337"/>
                    <a:pt x="364236" y="31052"/>
                    <a:pt x="364236" y="33052"/>
                  </a:cubicBezTo>
                  <a:lnTo>
                    <a:pt x="364141" y="5019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94" name="자유형: 도형 444"/>
          <p:cNvSpPr/>
          <p:nvPr/>
        </p:nvSpPr>
        <p:spPr>
          <a:xfrm>
            <a:off x="4235175"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nvGrpSpPr>
          <p:cNvPr id="95" name="그룹 202"/>
          <p:cNvGrpSpPr/>
          <p:nvPr/>
        </p:nvGrpSpPr>
        <p:grpSpPr>
          <a:xfrm>
            <a:off x="5861901" y="1588606"/>
            <a:ext cx="252371" cy="344907"/>
            <a:chOff x="6852886" y="4903660"/>
            <a:chExt cx="285750" cy="390525"/>
          </a:xfrm>
          <a:solidFill>
            <a:srgbClr val="93683D"/>
          </a:solidFill>
        </p:grpSpPr>
        <p:sp>
          <p:nvSpPr>
            <p:cNvPr id="96" name="자유형: 도형 203"/>
            <p:cNvSpPr/>
            <p:nvPr/>
          </p:nvSpPr>
          <p:spPr>
            <a:xfrm>
              <a:off x="6852886" y="4903660"/>
              <a:ext cx="285750" cy="390525"/>
            </a:xfrm>
            <a:custGeom>
              <a:avLst/>
              <a:gdLst>
                <a:gd name="connsiteX0" fmla="*/ 219513 w 285750"/>
                <a:gd name="connsiteY0" fmla="*/ 128873 h 390525"/>
                <a:gd name="connsiteX1" fmla="*/ 224370 w 285750"/>
                <a:gd name="connsiteY1" fmla="*/ 119729 h 390525"/>
                <a:gd name="connsiteX2" fmla="*/ 215988 w 285750"/>
                <a:gd name="connsiteY2" fmla="*/ 108966 h 390525"/>
                <a:gd name="connsiteX3" fmla="*/ 277806 w 285750"/>
                <a:gd name="connsiteY3" fmla="*/ 47149 h 390525"/>
                <a:gd name="connsiteX4" fmla="*/ 286283 w 285750"/>
                <a:gd name="connsiteY4" fmla="*/ 20193 h 390525"/>
                <a:gd name="connsiteX5" fmla="*/ 261232 w 285750"/>
                <a:gd name="connsiteY5" fmla="*/ 7144 h 390525"/>
                <a:gd name="connsiteX6" fmla="*/ 87972 w 285750"/>
                <a:gd name="connsiteY6" fmla="*/ 7144 h 390525"/>
                <a:gd name="connsiteX7" fmla="*/ 87972 w 285750"/>
                <a:gd name="connsiteY7" fmla="*/ 7144 h 390525"/>
                <a:gd name="connsiteX8" fmla="*/ 33584 w 285750"/>
                <a:gd name="connsiteY8" fmla="*/ 7144 h 390525"/>
                <a:gd name="connsiteX9" fmla="*/ 8534 w 285750"/>
                <a:gd name="connsiteY9" fmla="*/ 20193 h 390525"/>
                <a:gd name="connsiteX10" fmla="*/ 17011 w 285750"/>
                <a:gd name="connsiteY10" fmla="*/ 47149 h 390525"/>
                <a:gd name="connsiteX11" fmla="*/ 78828 w 285750"/>
                <a:gd name="connsiteY11" fmla="*/ 109061 h 390525"/>
                <a:gd name="connsiteX12" fmla="*/ 70446 w 285750"/>
                <a:gd name="connsiteY12" fmla="*/ 119824 h 390525"/>
                <a:gd name="connsiteX13" fmla="*/ 75304 w 285750"/>
                <a:gd name="connsiteY13" fmla="*/ 128968 h 390525"/>
                <a:gd name="connsiteX14" fmla="*/ 8724 w 285750"/>
                <a:gd name="connsiteY14" fmla="*/ 247459 h 390525"/>
                <a:gd name="connsiteX15" fmla="*/ 147408 w 285750"/>
                <a:gd name="connsiteY15" fmla="*/ 386143 h 390525"/>
                <a:gd name="connsiteX16" fmla="*/ 286092 w 285750"/>
                <a:gd name="connsiteY16" fmla="*/ 247459 h 390525"/>
                <a:gd name="connsiteX17" fmla="*/ 219513 w 285750"/>
                <a:gd name="connsiteY17" fmla="*/ 128873 h 390525"/>
                <a:gd name="connsiteX18" fmla="*/ 263709 w 285750"/>
                <a:gd name="connsiteY18" fmla="*/ 29432 h 390525"/>
                <a:gd name="connsiteX19" fmla="*/ 261994 w 285750"/>
                <a:gd name="connsiteY19" fmla="*/ 31337 h 390525"/>
                <a:gd name="connsiteX20" fmla="*/ 184841 w 285750"/>
                <a:gd name="connsiteY20" fmla="*/ 108490 h 390525"/>
                <a:gd name="connsiteX21" fmla="*/ 132263 w 285750"/>
                <a:gd name="connsiteY21" fmla="*/ 108490 h 390525"/>
                <a:gd name="connsiteX22" fmla="*/ 137788 w 285750"/>
                <a:gd name="connsiteY22" fmla="*/ 102965 h 390525"/>
                <a:gd name="connsiteX23" fmla="*/ 137788 w 285750"/>
                <a:gd name="connsiteY23" fmla="*/ 102965 h 390525"/>
                <a:gd name="connsiteX24" fmla="*/ 148265 w 285750"/>
                <a:gd name="connsiteY24" fmla="*/ 92488 h 390525"/>
                <a:gd name="connsiteX25" fmla="*/ 211511 w 285750"/>
                <a:gd name="connsiteY25" fmla="*/ 29242 h 390525"/>
                <a:gd name="connsiteX26" fmla="*/ 261232 w 285750"/>
                <a:gd name="connsiteY26" fmla="*/ 29242 h 390525"/>
                <a:gd name="connsiteX27" fmla="*/ 263709 w 285750"/>
                <a:gd name="connsiteY27" fmla="*/ 29432 h 390525"/>
                <a:gd name="connsiteX28" fmla="*/ 147408 w 285750"/>
                <a:gd name="connsiteY28" fmla="*/ 62008 h 390525"/>
                <a:gd name="connsiteX29" fmla="*/ 114738 w 285750"/>
                <a:gd name="connsiteY29" fmla="*/ 29337 h 390525"/>
                <a:gd name="connsiteX30" fmla="*/ 180079 w 285750"/>
                <a:gd name="connsiteY30" fmla="*/ 29337 h 390525"/>
                <a:gd name="connsiteX31" fmla="*/ 147408 w 285750"/>
                <a:gd name="connsiteY31" fmla="*/ 62008 h 390525"/>
                <a:gd name="connsiteX32" fmla="*/ 30918 w 285750"/>
                <a:gd name="connsiteY32" fmla="*/ 29432 h 390525"/>
                <a:gd name="connsiteX33" fmla="*/ 33584 w 285750"/>
                <a:gd name="connsiteY33" fmla="*/ 29337 h 390525"/>
                <a:gd name="connsiteX34" fmla="*/ 83305 w 285750"/>
                <a:gd name="connsiteY34" fmla="*/ 29337 h 390525"/>
                <a:gd name="connsiteX35" fmla="*/ 131692 w 285750"/>
                <a:gd name="connsiteY35" fmla="*/ 77724 h 390525"/>
                <a:gd name="connsiteX36" fmla="*/ 105308 w 285750"/>
                <a:gd name="connsiteY36" fmla="*/ 104108 h 390525"/>
                <a:gd name="connsiteX37" fmla="*/ 32727 w 285750"/>
                <a:gd name="connsiteY37" fmla="*/ 31528 h 390525"/>
                <a:gd name="connsiteX38" fmla="*/ 30918 w 285750"/>
                <a:gd name="connsiteY38" fmla="*/ 29432 h 390525"/>
                <a:gd name="connsiteX39" fmla="*/ 147408 w 285750"/>
                <a:gd name="connsiteY39" fmla="*/ 363855 h 390525"/>
                <a:gd name="connsiteX40" fmla="*/ 30918 w 285750"/>
                <a:gd name="connsiteY40" fmla="*/ 247364 h 390525"/>
                <a:gd name="connsiteX41" fmla="*/ 147408 w 285750"/>
                <a:gd name="connsiteY41" fmla="*/ 130873 h 390525"/>
                <a:gd name="connsiteX42" fmla="*/ 263899 w 285750"/>
                <a:gd name="connsiteY42" fmla="*/ 247364 h 390525"/>
                <a:gd name="connsiteX43" fmla="*/ 147408 w 285750"/>
                <a:gd name="connsiteY43" fmla="*/ 36385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 h="390525">
                  <a:moveTo>
                    <a:pt x="219513" y="128873"/>
                  </a:moveTo>
                  <a:cubicBezTo>
                    <a:pt x="222465" y="126873"/>
                    <a:pt x="224370" y="123539"/>
                    <a:pt x="224370" y="119729"/>
                  </a:cubicBezTo>
                  <a:cubicBezTo>
                    <a:pt x="224370" y="114490"/>
                    <a:pt x="220751" y="110204"/>
                    <a:pt x="215988" y="108966"/>
                  </a:cubicBezTo>
                  <a:lnTo>
                    <a:pt x="277806" y="47149"/>
                  </a:lnTo>
                  <a:cubicBezTo>
                    <a:pt x="289902" y="35052"/>
                    <a:pt x="288378" y="25051"/>
                    <a:pt x="286283" y="20193"/>
                  </a:cubicBezTo>
                  <a:cubicBezTo>
                    <a:pt x="284282" y="15335"/>
                    <a:pt x="278377" y="7144"/>
                    <a:pt x="261232" y="7144"/>
                  </a:cubicBezTo>
                  <a:lnTo>
                    <a:pt x="87972" y="7144"/>
                  </a:lnTo>
                  <a:cubicBezTo>
                    <a:pt x="87972" y="7144"/>
                    <a:pt x="87972" y="7144"/>
                    <a:pt x="87972" y="7144"/>
                  </a:cubicBezTo>
                  <a:lnTo>
                    <a:pt x="33584" y="7144"/>
                  </a:lnTo>
                  <a:cubicBezTo>
                    <a:pt x="16439" y="7144"/>
                    <a:pt x="10534" y="15335"/>
                    <a:pt x="8534" y="20193"/>
                  </a:cubicBezTo>
                  <a:cubicBezTo>
                    <a:pt x="6534" y="25051"/>
                    <a:pt x="4914" y="35052"/>
                    <a:pt x="17011" y="47149"/>
                  </a:cubicBezTo>
                  <a:lnTo>
                    <a:pt x="78828" y="109061"/>
                  </a:lnTo>
                  <a:cubicBezTo>
                    <a:pt x="73970" y="110299"/>
                    <a:pt x="70446" y="114586"/>
                    <a:pt x="70446" y="119824"/>
                  </a:cubicBezTo>
                  <a:cubicBezTo>
                    <a:pt x="70446" y="123634"/>
                    <a:pt x="72351" y="126968"/>
                    <a:pt x="75304" y="128968"/>
                  </a:cubicBezTo>
                  <a:cubicBezTo>
                    <a:pt x="35394" y="153353"/>
                    <a:pt x="8724" y="197358"/>
                    <a:pt x="8724" y="247459"/>
                  </a:cubicBezTo>
                  <a:cubicBezTo>
                    <a:pt x="8724" y="323945"/>
                    <a:pt x="70922" y="386143"/>
                    <a:pt x="147408" y="386143"/>
                  </a:cubicBezTo>
                  <a:cubicBezTo>
                    <a:pt x="223894" y="386143"/>
                    <a:pt x="286092" y="323945"/>
                    <a:pt x="286092" y="247459"/>
                  </a:cubicBezTo>
                  <a:cubicBezTo>
                    <a:pt x="286092" y="197263"/>
                    <a:pt x="259422" y="153257"/>
                    <a:pt x="219513" y="128873"/>
                  </a:cubicBezTo>
                  <a:close/>
                  <a:moveTo>
                    <a:pt x="263709" y="29432"/>
                  </a:moveTo>
                  <a:cubicBezTo>
                    <a:pt x="263232" y="30004"/>
                    <a:pt x="262661" y="30671"/>
                    <a:pt x="261994" y="31337"/>
                  </a:cubicBezTo>
                  <a:lnTo>
                    <a:pt x="184841" y="108490"/>
                  </a:lnTo>
                  <a:lnTo>
                    <a:pt x="132263" y="108490"/>
                  </a:lnTo>
                  <a:lnTo>
                    <a:pt x="137788" y="102965"/>
                  </a:lnTo>
                  <a:cubicBezTo>
                    <a:pt x="137788" y="102965"/>
                    <a:pt x="137788" y="102965"/>
                    <a:pt x="137788" y="102965"/>
                  </a:cubicBezTo>
                  <a:lnTo>
                    <a:pt x="148265" y="92488"/>
                  </a:lnTo>
                  <a:lnTo>
                    <a:pt x="211511" y="29242"/>
                  </a:lnTo>
                  <a:lnTo>
                    <a:pt x="261232" y="29242"/>
                  </a:lnTo>
                  <a:cubicBezTo>
                    <a:pt x="262184" y="29337"/>
                    <a:pt x="263042" y="29337"/>
                    <a:pt x="263709" y="29432"/>
                  </a:cubicBezTo>
                  <a:close/>
                  <a:moveTo>
                    <a:pt x="147408" y="62008"/>
                  </a:moveTo>
                  <a:lnTo>
                    <a:pt x="114738" y="29337"/>
                  </a:lnTo>
                  <a:lnTo>
                    <a:pt x="180079" y="29337"/>
                  </a:lnTo>
                  <a:lnTo>
                    <a:pt x="147408" y="62008"/>
                  </a:lnTo>
                  <a:close/>
                  <a:moveTo>
                    <a:pt x="30918" y="29432"/>
                  </a:moveTo>
                  <a:cubicBezTo>
                    <a:pt x="31679" y="29337"/>
                    <a:pt x="32537" y="29337"/>
                    <a:pt x="33584" y="29337"/>
                  </a:cubicBezTo>
                  <a:lnTo>
                    <a:pt x="83305" y="29337"/>
                  </a:lnTo>
                  <a:lnTo>
                    <a:pt x="131692" y="77724"/>
                  </a:lnTo>
                  <a:lnTo>
                    <a:pt x="105308" y="104108"/>
                  </a:lnTo>
                  <a:lnTo>
                    <a:pt x="32727" y="31528"/>
                  </a:lnTo>
                  <a:cubicBezTo>
                    <a:pt x="31965" y="30671"/>
                    <a:pt x="31394" y="30004"/>
                    <a:pt x="30918" y="29432"/>
                  </a:cubicBezTo>
                  <a:close/>
                  <a:moveTo>
                    <a:pt x="147408" y="363855"/>
                  </a:moveTo>
                  <a:cubicBezTo>
                    <a:pt x="83114" y="363855"/>
                    <a:pt x="30918" y="311563"/>
                    <a:pt x="30918" y="247364"/>
                  </a:cubicBezTo>
                  <a:cubicBezTo>
                    <a:pt x="30918" y="183166"/>
                    <a:pt x="83210" y="130873"/>
                    <a:pt x="147408" y="130873"/>
                  </a:cubicBezTo>
                  <a:cubicBezTo>
                    <a:pt x="211607" y="130873"/>
                    <a:pt x="263899" y="183166"/>
                    <a:pt x="263899" y="247364"/>
                  </a:cubicBezTo>
                  <a:cubicBezTo>
                    <a:pt x="263899" y="311563"/>
                    <a:pt x="211607" y="363855"/>
                    <a:pt x="147408" y="36385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7" name="자유형: 도형 204"/>
            <p:cNvSpPr/>
            <p:nvPr/>
          </p:nvSpPr>
          <p:spPr>
            <a:xfrm>
              <a:off x="6906969" y="5053869"/>
              <a:ext cx="180975" cy="171450"/>
            </a:xfrm>
            <a:custGeom>
              <a:avLst/>
              <a:gdLst>
                <a:gd name="connsiteX0" fmla="*/ 123901 w 180975"/>
                <a:gd name="connsiteY0" fmla="*/ 55150 h 171450"/>
                <a:gd name="connsiteX1" fmla="*/ 103232 w 180975"/>
                <a:gd name="connsiteY1" fmla="*/ 13335 h 171450"/>
                <a:gd name="connsiteX2" fmla="*/ 93326 w 180975"/>
                <a:gd name="connsiteY2" fmla="*/ 7144 h 171450"/>
                <a:gd name="connsiteX3" fmla="*/ 93326 w 180975"/>
                <a:gd name="connsiteY3" fmla="*/ 7144 h 171450"/>
                <a:gd name="connsiteX4" fmla="*/ 83420 w 180975"/>
                <a:gd name="connsiteY4" fmla="*/ 13335 h 171450"/>
                <a:gd name="connsiteX5" fmla="*/ 62750 w 180975"/>
                <a:gd name="connsiteY5" fmla="*/ 55150 h 171450"/>
                <a:gd name="connsiteX6" fmla="*/ 16650 w 180975"/>
                <a:gd name="connsiteY6" fmla="*/ 61817 h 171450"/>
                <a:gd name="connsiteX7" fmla="*/ 7696 w 180975"/>
                <a:gd name="connsiteY7" fmla="*/ 69342 h 171450"/>
                <a:gd name="connsiteX8" fmla="*/ 10458 w 180975"/>
                <a:gd name="connsiteY8" fmla="*/ 80677 h 171450"/>
                <a:gd name="connsiteX9" fmla="*/ 43796 w 180975"/>
                <a:gd name="connsiteY9" fmla="*/ 113252 h 171450"/>
                <a:gd name="connsiteX10" fmla="*/ 35890 w 180975"/>
                <a:gd name="connsiteY10" fmla="*/ 159163 h 171450"/>
                <a:gd name="connsiteX11" fmla="*/ 40271 w 180975"/>
                <a:gd name="connsiteY11" fmla="*/ 170021 h 171450"/>
                <a:gd name="connsiteX12" fmla="*/ 51987 w 180975"/>
                <a:gd name="connsiteY12" fmla="*/ 170879 h 171450"/>
                <a:gd name="connsiteX13" fmla="*/ 93230 w 180975"/>
                <a:gd name="connsiteY13" fmla="*/ 149162 h 171450"/>
                <a:gd name="connsiteX14" fmla="*/ 134474 w 180975"/>
                <a:gd name="connsiteY14" fmla="*/ 170879 h 171450"/>
                <a:gd name="connsiteX15" fmla="*/ 139617 w 180975"/>
                <a:gd name="connsiteY15" fmla="*/ 172117 h 171450"/>
                <a:gd name="connsiteX16" fmla="*/ 139617 w 180975"/>
                <a:gd name="connsiteY16" fmla="*/ 172117 h 171450"/>
                <a:gd name="connsiteX17" fmla="*/ 150190 w 180975"/>
                <a:gd name="connsiteY17" fmla="*/ 164497 h 171450"/>
                <a:gd name="connsiteX18" fmla="*/ 150476 w 180975"/>
                <a:gd name="connsiteY18" fmla="*/ 158591 h 171450"/>
                <a:gd name="connsiteX19" fmla="*/ 142665 w 180975"/>
                <a:gd name="connsiteY19" fmla="*/ 113252 h 171450"/>
                <a:gd name="connsiteX20" fmla="*/ 176003 w 180975"/>
                <a:gd name="connsiteY20" fmla="*/ 80677 h 171450"/>
                <a:gd name="connsiteX21" fmla="*/ 178765 w 180975"/>
                <a:gd name="connsiteY21" fmla="*/ 69342 h 171450"/>
                <a:gd name="connsiteX22" fmla="*/ 169811 w 180975"/>
                <a:gd name="connsiteY22" fmla="*/ 61817 h 171450"/>
                <a:gd name="connsiteX23" fmla="*/ 123901 w 180975"/>
                <a:gd name="connsiteY23" fmla="*/ 55150 h 171450"/>
                <a:gd name="connsiteX24" fmla="*/ 123139 w 180975"/>
                <a:gd name="connsiteY24" fmla="*/ 101822 h 171450"/>
                <a:gd name="connsiteX25" fmla="*/ 119900 w 180975"/>
                <a:gd name="connsiteY25" fmla="*/ 111633 h 171450"/>
                <a:gd name="connsiteX26" fmla="*/ 124949 w 180975"/>
                <a:gd name="connsiteY26" fmla="*/ 141161 h 171450"/>
                <a:gd name="connsiteX27" fmla="*/ 98374 w 180975"/>
                <a:gd name="connsiteY27" fmla="*/ 127254 h 171450"/>
                <a:gd name="connsiteX28" fmla="*/ 88087 w 180975"/>
                <a:gd name="connsiteY28" fmla="*/ 127254 h 171450"/>
                <a:gd name="connsiteX29" fmla="*/ 61512 w 180975"/>
                <a:gd name="connsiteY29" fmla="*/ 141161 h 171450"/>
                <a:gd name="connsiteX30" fmla="*/ 66561 w 180975"/>
                <a:gd name="connsiteY30" fmla="*/ 111633 h 171450"/>
                <a:gd name="connsiteX31" fmla="*/ 63322 w 180975"/>
                <a:gd name="connsiteY31" fmla="*/ 101822 h 171450"/>
                <a:gd name="connsiteX32" fmla="*/ 41891 w 180975"/>
                <a:gd name="connsiteY32" fmla="*/ 80867 h 171450"/>
                <a:gd name="connsiteX33" fmla="*/ 71514 w 180975"/>
                <a:gd name="connsiteY33" fmla="*/ 76581 h 171450"/>
                <a:gd name="connsiteX34" fmla="*/ 79895 w 180975"/>
                <a:gd name="connsiteY34" fmla="*/ 70485 h 171450"/>
                <a:gd name="connsiteX35" fmla="*/ 93135 w 180975"/>
                <a:gd name="connsiteY35" fmla="*/ 43625 h 171450"/>
                <a:gd name="connsiteX36" fmla="*/ 106375 w 180975"/>
                <a:gd name="connsiteY36" fmla="*/ 70485 h 171450"/>
                <a:gd name="connsiteX37" fmla="*/ 114757 w 180975"/>
                <a:gd name="connsiteY37" fmla="*/ 76581 h 171450"/>
                <a:gd name="connsiteX38" fmla="*/ 144380 w 180975"/>
                <a:gd name="connsiteY38" fmla="*/ 80867 h 171450"/>
                <a:gd name="connsiteX39" fmla="*/ 123139 w 180975"/>
                <a:gd name="connsiteY39" fmla="*/ 10182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975" h="171450">
                  <a:moveTo>
                    <a:pt x="123901" y="55150"/>
                  </a:moveTo>
                  <a:lnTo>
                    <a:pt x="103232" y="13335"/>
                  </a:lnTo>
                  <a:cubicBezTo>
                    <a:pt x="101326" y="9525"/>
                    <a:pt x="97517" y="7144"/>
                    <a:pt x="93326" y="7144"/>
                  </a:cubicBezTo>
                  <a:lnTo>
                    <a:pt x="93326" y="7144"/>
                  </a:lnTo>
                  <a:cubicBezTo>
                    <a:pt x="89135" y="7144"/>
                    <a:pt x="85229" y="9525"/>
                    <a:pt x="83420" y="13335"/>
                  </a:cubicBezTo>
                  <a:lnTo>
                    <a:pt x="62750" y="55150"/>
                  </a:lnTo>
                  <a:lnTo>
                    <a:pt x="16650" y="61817"/>
                  </a:lnTo>
                  <a:cubicBezTo>
                    <a:pt x="12459" y="62389"/>
                    <a:pt x="9029" y="65342"/>
                    <a:pt x="7696" y="69342"/>
                  </a:cubicBezTo>
                  <a:cubicBezTo>
                    <a:pt x="6363" y="73343"/>
                    <a:pt x="7505" y="77724"/>
                    <a:pt x="10458" y="80677"/>
                  </a:cubicBezTo>
                  <a:lnTo>
                    <a:pt x="43796" y="113252"/>
                  </a:lnTo>
                  <a:lnTo>
                    <a:pt x="35890" y="159163"/>
                  </a:lnTo>
                  <a:cubicBezTo>
                    <a:pt x="35223" y="163354"/>
                    <a:pt x="36843" y="167545"/>
                    <a:pt x="40271" y="170021"/>
                  </a:cubicBezTo>
                  <a:cubicBezTo>
                    <a:pt x="43700" y="172498"/>
                    <a:pt x="48177" y="172784"/>
                    <a:pt x="51987" y="170879"/>
                  </a:cubicBezTo>
                  <a:lnTo>
                    <a:pt x="93230" y="149162"/>
                  </a:lnTo>
                  <a:lnTo>
                    <a:pt x="134474" y="170879"/>
                  </a:lnTo>
                  <a:cubicBezTo>
                    <a:pt x="136093" y="171736"/>
                    <a:pt x="137903" y="172117"/>
                    <a:pt x="139617" y="172117"/>
                  </a:cubicBezTo>
                  <a:lnTo>
                    <a:pt x="139617" y="172117"/>
                  </a:lnTo>
                  <a:cubicBezTo>
                    <a:pt x="144380" y="172117"/>
                    <a:pt x="148761" y="169069"/>
                    <a:pt x="150190" y="164497"/>
                  </a:cubicBezTo>
                  <a:cubicBezTo>
                    <a:pt x="150761" y="162401"/>
                    <a:pt x="150857" y="160401"/>
                    <a:pt x="150476" y="158591"/>
                  </a:cubicBezTo>
                  <a:lnTo>
                    <a:pt x="142665" y="113252"/>
                  </a:lnTo>
                  <a:lnTo>
                    <a:pt x="176003" y="80677"/>
                  </a:lnTo>
                  <a:cubicBezTo>
                    <a:pt x="179051" y="77724"/>
                    <a:pt x="180098" y="73343"/>
                    <a:pt x="178765" y="69342"/>
                  </a:cubicBezTo>
                  <a:cubicBezTo>
                    <a:pt x="177432" y="65342"/>
                    <a:pt x="174002" y="62389"/>
                    <a:pt x="169811" y="61817"/>
                  </a:cubicBezTo>
                  <a:lnTo>
                    <a:pt x="123901" y="55150"/>
                  </a:lnTo>
                  <a:close/>
                  <a:moveTo>
                    <a:pt x="123139" y="101822"/>
                  </a:moveTo>
                  <a:cubicBezTo>
                    <a:pt x="120567" y="104394"/>
                    <a:pt x="119329" y="108013"/>
                    <a:pt x="119900" y="111633"/>
                  </a:cubicBezTo>
                  <a:lnTo>
                    <a:pt x="124949" y="141161"/>
                  </a:lnTo>
                  <a:lnTo>
                    <a:pt x="98374" y="127254"/>
                  </a:lnTo>
                  <a:cubicBezTo>
                    <a:pt x="95136" y="125539"/>
                    <a:pt x="91230" y="125539"/>
                    <a:pt x="88087" y="127254"/>
                  </a:cubicBezTo>
                  <a:lnTo>
                    <a:pt x="61512" y="141161"/>
                  </a:lnTo>
                  <a:lnTo>
                    <a:pt x="66561" y="111633"/>
                  </a:lnTo>
                  <a:cubicBezTo>
                    <a:pt x="67227" y="108013"/>
                    <a:pt x="65989" y="104394"/>
                    <a:pt x="63322" y="101822"/>
                  </a:cubicBezTo>
                  <a:lnTo>
                    <a:pt x="41891" y="80867"/>
                  </a:lnTo>
                  <a:lnTo>
                    <a:pt x="71514" y="76581"/>
                  </a:lnTo>
                  <a:cubicBezTo>
                    <a:pt x="75133" y="76010"/>
                    <a:pt x="78276" y="73819"/>
                    <a:pt x="79895" y="70485"/>
                  </a:cubicBezTo>
                  <a:lnTo>
                    <a:pt x="93135" y="43625"/>
                  </a:lnTo>
                  <a:lnTo>
                    <a:pt x="106375" y="70485"/>
                  </a:lnTo>
                  <a:cubicBezTo>
                    <a:pt x="107994" y="73723"/>
                    <a:pt x="111138" y="76010"/>
                    <a:pt x="114757" y="76581"/>
                  </a:cubicBezTo>
                  <a:lnTo>
                    <a:pt x="144380" y="80867"/>
                  </a:lnTo>
                  <a:lnTo>
                    <a:pt x="123139" y="1018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142" name="椭圆 141"/>
          <p:cNvSpPr/>
          <p:nvPr/>
        </p:nvSpPr>
        <p:spPr>
          <a:xfrm>
            <a:off x="10116557" y="6073505"/>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6" name="矩形 19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139"/>
          <p:cNvSpPr/>
          <p:nvPr/>
        </p:nvSpPr>
        <p:spPr>
          <a:xfrm>
            <a:off x="2498372" y="6081762"/>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140"/>
          <p:cNvSpPr/>
          <p:nvPr/>
        </p:nvSpPr>
        <p:spPr>
          <a:xfrm>
            <a:off x="7691924" y="5819221"/>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文本框 6"/>
          <p:cNvSpPr txBox="1"/>
          <p:nvPr/>
        </p:nvSpPr>
        <p:spPr>
          <a:xfrm>
            <a:off x="265074" y="6391077"/>
            <a:ext cx="6042025" cy="200055"/>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*如无特别说明，本文件所含数据均基于</a:t>
            </a:r>
            <a:r>
              <a:rPr lang="en-US" altLang="zh-CN"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年度中期业绩，截至</a:t>
            </a:r>
            <a:r>
              <a:rPr lang="en-US" altLang="zh-CN"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年</a:t>
            </a:r>
            <a:r>
              <a:rPr lang="en-US" altLang="zh-CN"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6</a:t>
            </a: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月</a:t>
            </a:r>
            <a:r>
              <a:rPr lang="en-US" altLang="zh-CN"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30</a:t>
            </a: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日（单位：人民币）</a:t>
            </a:r>
            <a:endPar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 name="文本框 2"/>
          <p:cNvSpPr txBox="1"/>
          <p:nvPr/>
        </p:nvSpPr>
        <p:spPr>
          <a:xfrm>
            <a:off x="10450845" y="2124233"/>
            <a:ext cx="800219" cy="276999"/>
          </a:xfrm>
          <a:prstGeom prst="rect">
            <a:avLst/>
          </a:prstGeom>
          <a:noFill/>
        </p:spPr>
        <p:txBody>
          <a:bodyPr wrap="none" rtlCol="0">
            <a:spAutoFit/>
          </a:bodyPr>
          <a:lstStyle/>
          <a:p>
            <a:pPr algn="ctr"/>
            <a:r>
              <a:rPr kumimoji="1" lang="zh-CN" altLang="en-US" sz="1200" dirty="0">
                <a:latin typeface="思源黑体 CN Light" panose="020B0300000000000000" pitchFamily="34" charset="-128"/>
                <a:ea typeface="思源黑体 CN Light" panose="020B0300000000000000" pitchFamily="34" charset="-128"/>
              </a:rPr>
              <a:t>生态价值</a:t>
            </a:r>
            <a:endParaRPr kumimoji="1" lang="zh-CN" altLang="en-US" sz="1200" dirty="0">
              <a:latin typeface="思源黑体 CN Light" panose="020B0300000000000000" pitchFamily="34" charset="-128"/>
              <a:ea typeface="思源黑体 CN Light" panose="020B0300000000000000" pitchFamily="34" charset="-128"/>
            </a:endParaRPr>
          </a:p>
        </p:txBody>
      </p:sp>
      <p:sp>
        <p:nvSpPr>
          <p:cNvPr id="99" name="文本框 51"/>
          <p:cNvSpPr txBox="1"/>
          <p:nvPr/>
        </p:nvSpPr>
        <p:spPr>
          <a:xfrm>
            <a:off x="11119358" y="2041985"/>
            <a:ext cx="159657" cy="230830"/>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altLang="zh-CN" sz="9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1</a:t>
            </a:r>
            <a:endParaRPr lang="zh-CN" altLang="en-US" sz="9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0" name="文本框 6"/>
          <p:cNvSpPr txBox="1"/>
          <p:nvPr/>
        </p:nvSpPr>
        <p:spPr>
          <a:xfrm>
            <a:off x="265074" y="6564893"/>
            <a:ext cx="11670897" cy="200055"/>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700" dirty="0">
                <a:latin typeface="思源黑体 CN Light" panose="020B0300000000000000" pitchFamily="34" charset="-128"/>
                <a:ea typeface="思源黑体 CN Light" panose="020B0300000000000000" pitchFamily="34" charset="-128"/>
                <a:cs typeface="Arial" panose="020B0604020202020204" pitchFamily="34" charset="0"/>
              </a:rPr>
              <a:t>1</a:t>
            </a:r>
            <a:r>
              <a:rPr lang="zh-CN" altLang="en-US"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生态价值指 复 星 生 态 内 企 业 为 生 态 内 其 他 企 业 直 接 或 间 接 创 造 的 收 入 贡 献 （ 未 去 重 ）。</a:t>
            </a:r>
            <a:endParaRPr lang="en-US" altLang="zh-CN" sz="7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 name="文本框 1"/>
          <p:cNvSpPr txBox="1"/>
          <p:nvPr/>
        </p:nvSpPr>
        <p:spPr>
          <a:xfrm>
            <a:off x="1562957" y="3191841"/>
            <a:ext cx="251992" cy="276999"/>
          </a:xfrm>
          <a:prstGeom prst="rect">
            <a:avLst/>
          </a:prstGeom>
          <a:noFill/>
        </p:spPr>
        <p:txBody>
          <a:bodyPr wrap="none" rtlCol="0">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800" baseline="30000" dirty="0">
                <a:solidFill>
                  <a:srgbClr val="93683D"/>
                </a:solidFill>
                <a:latin typeface="Politica" panose="02000503000000000000" pitchFamily="2" charset="0"/>
                <a:ea typeface="微软雅黑" panose="020B0503020204020204" charset="-122"/>
                <a:cs typeface="Arial" panose="020B0604020202020204" pitchFamily="34" charset="0"/>
              </a:rPr>
              <a:t>*</a:t>
            </a:r>
            <a:endParaRPr lang="en-US" altLang="zh-CN" sz="1800" baseline="30000"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4" name="文本框 3"/>
          <p:cNvSpPr txBox="1"/>
          <p:nvPr/>
        </p:nvSpPr>
        <p:spPr>
          <a:xfrm>
            <a:off x="881275" y="4342336"/>
            <a:ext cx="466794"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亿元</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 name="자유형: 도형 444"/>
          <p:cNvSpPr/>
          <p:nvPr/>
        </p:nvSpPr>
        <p:spPr>
          <a:xfrm>
            <a:off x="7441742"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 name="文本框 70"/>
          <p:cNvSpPr txBox="1"/>
          <p:nvPr/>
        </p:nvSpPr>
        <p:spPr>
          <a:xfrm>
            <a:off x="7285201" y="2124233"/>
            <a:ext cx="707884"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zh-CN" altLang="en-US"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全球运营</a:t>
            </a:r>
            <a:endParaRPr lang="zh-CN" altLang="en-US" sz="1200" b="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1" name="文本框 33"/>
          <p:cNvSpPr txBox="1"/>
          <p:nvPr/>
        </p:nvSpPr>
        <p:spPr>
          <a:xfrm>
            <a:off x="7334142" y="3096204"/>
            <a:ext cx="549186"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800" i="1" dirty="0">
                <a:solidFill>
                  <a:srgbClr val="93683D"/>
                </a:solidFill>
                <a:latin typeface="Politica" panose="02000503000000000000" pitchFamily="2" charset="0"/>
                <a:ea typeface="微软雅黑" panose="020B0503020204020204" charset="-122"/>
                <a:cs typeface="Arial" panose="020B0604020202020204" pitchFamily="34" charset="0"/>
              </a:rPr>
              <a:t>35+</a:t>
            </a:r>
            <a:endParaRPr lang="en-US" sz="2800" i="1" dirty="0">
              <a:solidFill>
                <a:srgbClr val="93683D"/>
              </a:solidFill>
              <a:latin typeface="Politica" panose="02000503000000000000" pitchFamily="2" charset="0"/>
              <a:ea typeface="微软雅黑" panose="020B0503020204020204" charset="-122"/>
              <a:cs typeface="Arial" panose="020B0604020202020204" pitchFamily="34" charset="0"/>
            </a:endParaRPr>
          </a:p>
        </p:txBody>
      </p:sp>
      <p:sp>
        <p:nvSpPr>
          <p:cNvPr id="18" name="文本框 34"/>
          <p:cNvSpPr txBox="1"/>
          <p:nvPr/>
        </p:nvSpPr>
        <p:spPr>
          <a:xfrm>
            <a:off x="6916558" y="4654193"/>
            <a:ext cx="1502974" cy="261608"/>
          </a:xfrm>
          <a:prstGeom prst="rect">
            <a:avLst/>
          </a:prstGeom>
          <a:noFill/>
          <a:ln w="12700" cap="flat">
            <a:noFill/>
            <a:miter lim="400000"/>
          </a:ln>
          <a:effectLst/>
        </p:spPr>
        <p:txBody>
          <a:bodyPr wrap="none" lIns="45719" tIns="45719" rIns="45719" bIns="45719" numCol="1" anchor="t">
            <a:spAutoFit/>
          </a:bodyPr>
          <a:lstStyle/>
          <a:p>
            <a:pPr algn="ctr">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收入过亿的国家或地区</a:t>
            </a:r>
            <a:endParaRPr lang="zh-CN" altLang="en-US"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8" name="图片 7" descr="/Users/jerrymiao/Desktop/复星Jerry/LOGO系列 杂/复星logo1-01.png复星logo1-01"/>
          <p:cNvPicPr>
            <a:picLocks noChangeAspect="1"/>
          </p:cNvPicPr>
          <p:nvPr/>
        </p:nvPicPr>
        <p:blipFill>
          <a:blip r:embed="rId3"/>
          <a:srcRect/>
          <a:stretch>
            <a:fillRect/>
          </a:stretch>
        </p:blipFill>
        <p:spPr>
          <a:xfrm>
            <a:off x="10302558" y="255905"/>
            <a:ext cx="1664335" cy="475615"/>
          </a:xfrm>
          <a:prstGeom prst="rect">
            <a:avLst/>
          </a:prstGeom>
        </p:spPr>
      </p:pic>
      <p:sp>
        <p:nvSpPr>
          <p:cNvPr id="112" name="文本框 111"/>
          <p:cNvSpPr txBox="1"/>
          <p:nvPr/>
        </p:nvSpPr>
        <p:spPr>
          <a:xfrm>
            <a:off x="8783962" y="3543749"/>
            <a:ext cx="991293" cy="184666"/>
          </a:xfrm>
          <a:prstGeom prst="rect">
            <a:avLst/>
          </a:prstGeom>
          <a:noFill/>
        </p:spPr>
        <p:txBody>
          <a:bodyPr wrap="square">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600" b="1"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a:t>
            </a:r>
            <a:r>
              <a:rPr lang="en-US" altLang="zh-CN" sz="600" b="1"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lang="zh-CN" altLang="en-US" sz="6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全年投入）</a:t>
            </a:r>
            <a:endParaRPr lang="zh-CN" altLang="en-US" sz="6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3" name="文本框 102"/>
          <p:cNvSpPr txBox="1"/>
          <p:nvPr/>
        </p:nvSpPr>
        <p:spPr>
          <a:xfrm>
            <a:off x="2533412" y="4342336"/>
            <a:ext cx="466794"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亿元</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5" name="文本框 104"/>
          <p:cNvSpPr txBox="1"/>
          <p:nvPr/>
        </p:nvSpPr>
        <p:spPr>
          <a:xfrm>
            <a:off x="4208464" y="4342336"/>
            <a:ext cx="325730"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位</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6" name="文本框 105"/>
          <p:cNvSpPr txBox="1"/>
          <p:nvPr/>
        </p:nvSpPr>
        <p:spPr>
          <a:xfrm>
            <a:off x="7459937" y="4342336"/>
            <a:ext cx="325730"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个</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7" name="文本框 106"/>
          <p:cNvSpPr txBox="1"/>
          <p:nvPr/>
        </p:nvSpPr>
        <p:spPr>
          <a:xfrm>
            <a:off x="10600986" y="4342336"/>
            <a:ext cx="466794"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亿元</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8" name="文本框 107"/>
          <p:cNvSpPr txBox="1"/>
          <p:nvPr/>
        </p:nvSpPr>
        <p:spPr>
          <a:xfrm>
            <a:off x="9025683" y="4342336"/>
            <a:ext cx="466794" cy="261610"/>
          </a:xfrm>
          <a:prstGeom prst="rect">
            <a:avLst/>
          </a:prstGeom>
          <a:noFill/>
        </p:spPr>
        <p:txBody>
          <a:bodyPr wrap="none" rtlCol="0">
            <a:spAutoFit/>
          </a:bodyPr>
          <a:lstStyle/>
          <a:p>
            <a:r>
              <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亿元</a:t>
            </a:r>
            <a:endParaRPr lang="zh-CN" altLang="en-US" sz="11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02" name="文本框 101"/>
          <p:cNvSpPr txBox="1"/>
          <p:nvPr/>
        </p:nvSpPr>
        <p:spPr>
          <a:xfrm>
            <a:off x="5492859" y="4770298"/>
            <a:ext cx="991293" cy="184666"/>
          </a:xfrm>
          <a:prstGeom prst="rect">
            <a:avLst/>
          </a:prstGeom>
          <a:noFill/>
        </p:spPr>
        <p:txBody>
          <a:bodyPr wrap="square">
            <a:spAutoFit/>
          </a:bodyPr>
          <a:lstStyle/>
          <a:p>
            <a:pPr algn="ctr">
              <a:defRPr sz="36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a:t>
            </a:r>
            <a:r>
              <a:rPr lang="en-US" altLang="zh-CN"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2023</a:t>
            </a:r>
            <a:r>
              <a:rPr lang="zh-CN" altLang="en-US"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年</a:t>
            </a:r>
            <a:r>
              <a:rPr lang="en-US" altLang="zh-CN"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9</a:t>
            </a:r>
            <a:r>
              <a:rPr lang="zh-CN" altLang="en-US"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月）</a:t>
            </a:r>
            <a:endParaRPr lang="zh-CN" altLang="en-US" sz="60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grpSp>
        <p:nvGrpSpPr>
          <p:cNvPr id="98" name="组合 97"/>
          <p:cNvGrpSpPr/>
          <p:nvPr/>
        </p:nvGrpSpPr>
        <p:grpSpPr>
          <a:xfrm>
            <a:off x="9071472" y="1584596"/>
            <a:ext cx="292462" cy="292462"/>
            <a:chOff x="1423562" y="1274929"/>
            <a:chExt cx="292462" cy="292462"/>
          </a:xfrm>
        </p:grpSpPr>
        <p:grpSp>
          <p:nvGrpSpPr>
            <p:cNvPr id="104" name="그룹 290"/>
            <p:cNvGrpSpPr/>
            <p:nvPr/>
          </p:nvGrpSpPr>
          <p:grpSpPr>
            <a:xfrm>
              <a:off x="1423562" y="1274929"/>
              <a:ext cx="292462" cy="292462"/>
              <a:chOff x="3472997" y="2905696"/>
              <a:chExt cx="390525" cy="390525"/>
            </a:xfrm>
            <a:solidFill>
              <a:srgbClr val="93683D"/>
            </a:solidFill>
          </p:grpSpPr>
          <p:sp>
            <p:nvSpPr>
              <p:cNvPr id="111" name="자유형: 도형 291"/>
              <p:cNvSpPr/>
              <p:nvPr/>
            </p:nvSpPr>
            <p:spPr>
              <a:xfrm>
                <a:off x="3472997" y="2905696"/>
                <a:ext cx="390525" cy="390525"/>
              </a:xfrm>
              <a:custGeom>
                <a:avLst/>
                <a:gdLst>
                  <a:gd name="connsiteX0" fmla="*/ 376333 w 390525"/>
                  <a:gd name="connsiteY0" fmla="*/ 156591 h 390525"/>
                  <a:gd name="connsiteX1" fmla="*/ 334994 w 390525"/>
                  <a:gd name="connsiteY1" fmla="*/ 151257 h 390525"/>
                  <a:gd name="connsiteX2" fmla="*/ 326517 w 390525"/>
                  <a:gd name="connsiteY2" fmla="*/ 130874 h 390525"/>
                  <a:gd name="connsiteX3" fmla="*/ 351949 w 390525"/>
                  <a:gd name="connsiteY3" fmla="*/ 97917 h 390525"/>
                  <a:gd name="connsiteX4" fmla="*/ 350996 w 390525"/>
                  <a:gd name="connsiteY4" fmla="*/ 83153 h 390525"/>
                  <a:gd name="connsiteX5" fmla="*/ 310134 w 390525"/>
                  <a:gd name="connsiteY5" fmla="*/ 42291 h 390525"/>
                  <a:gd name="connsiteX6" fmla="*/ 295370 w 390525"/>
                  <a:gd name="connsiteY6" fmla="*/ 41338 h 390525"/>
                  <a:gd name="connsiteX7" fmla="*/ 262414 w 390525"/>
                  <a:gd name="connsiteY7" fmla="*/ 66770 h 390525"/>
                  <a:gd name="connsiteX8" fmla="*/ 242030 w 390525"/>
                  <a:gd name="connsiteY8" fmla="*/ 58293 h 390525"/>
                  <a:gd name="connsiteX9" fmla="*/ 236696 w 390525"/>
                  <a:gd name="connsiteY9" fmla="*/ 16954 h 390525"/>
                  <a:gd name="connsiteX10" fmla="*/ 225552 w 390525"/>
                  <a:gd name="connsiteY10" fmla="*/ 7144 h 390525"/>
                  <a:gd name="connsiteX11" fmla="*/ 167735 w 390525"/>
                  <a:gd name="connsiteY11" fmla="*/ 7144 h 390525"/>
                  <a:gd name="connsiteX12" fmla="*/ 156591 w 390525"/>
                  <a:gd name="connsiteY12" fmla="*/ 16954 h 390525"/>
                  <a:gd name="connsiteX13" fmla="*/ 151257 w 390525"/>
                  <a:gd name="connsiteY13" fmla="*/ 58293 h 390525"/>
                  <a:gd name="connsiteX14" fmla="*/ 130873 w 390525"/>
                  <a:gd name="connsiteY14" fmla="*/ 66770 h 390525"/>
                  <a:gd name="connsiteX15" fmla="*/ 97917 w 390525"/>
                  <a:gd name="connsiteY15" fmla="*/ 41338 h 390525"/>
                  <a:gd name="connsiteX16" fmla="*/ 83153 w 390525"/>
                  <a:gd name="connsiteY16" fmla="*/ 42291 h 390525"/>
                  <a:gd name="connsiteX17" fmla="*/ 42291 w 390525"/>
                  <a:gd name="connsiteY17" fmla="*/ 83153 h 390525"/>
                  <a:gd name="connsiteX18" fmla="*/ 41338 w 390525"/>
                  <a:gd name="connsiteY18" fmla="*/ 97917 h 390525"/>
                  <a:gd name="connsiteX19" fmla="*/ 66770 w 390525"/>
                  <a:gd name="connsiteY19" fmla="*/ 130874 h 390525"/>
                  <a:gd name="connsiteX20" fmla="*/ 58293 w 390525"/>
                  <a:gd name="connsiteY20" fmla="*/ 151257 h 390525"/>
                  <a:gd name="connsiteX21" fmla="*/ 16954 w 390525"/>
                  <a:gd name="connsiteY21" fmla="*/ 156591 h 390525"/>
                  <a:gd name="connsiteX22" fmla="*/ 7144 w 390525"/>
                  <a:gd name="connsiteY22" fmla="*/ 167735 h 390525"/>
                  <a:gd name="connsiteX23" fmla="*/ 7144 w 390525"/>
                  <a:gd name="connsiteY23" fmla="*/ 225552 h 390525"/>
                  <a:gd name="connsiteX24" fmla="*/ 16954 w 390525"/>
                  <a:gd name="connsiteY24" fmla="*/ 236696 h 390525"/>
                  <a:gd name="connsiteX25" fmla="*/ 58293 w 390525"/>
                  <a:gd name="connsiteY25" fmla="*/ 242030 h 390525"/>
                  <a:gd name="connsiteX26" fmla="*/ 66770 w 390525"/>
                  <a:gd name="connsiteY26" fmla="*/ 262414 h 390525"/>
                  <a:gd name="connsiteX27" fmla="*/ 41338 w 390525"/>
                  <a:gd name="connsiteY27" fmla="*/ 295370 h 390525"/>
                  <a:gd name="connsiteX28" fmla="*/ 42291 w 390525"/>
                  <a:gd name="connsiteY28" fmla="*/ 310134 h 390525"/>
                  <a:gd name="connsiteX29" fmla="*/ 83153 w 390525"/>
                  <a:gd name="connsiteY29" fmla="*/ 350996 h 390525"/>
                  <a:gd name="connsiteX30" fmla="*/ 97917 w 390525"/>
                  <a:gd name="connsiteY30" fmla="*/ 351949 h 390525"/>
                  <a:gd name="connsiteX31" fmla="*/ 130873 w 390525"/>
                  <a:gd name="connsiteY31" fmla="*/ 326517 h 390525"/>
                  <a:gd name="connsiteX32" fmla="*/ 151257 w 390525"/>
                  <a:gd name="connsiteY32" fmla="*/ 334994 h 390525"/>
                  <a:gd name="connsiteX33" fmla="*/ 156591 w 390525"/>
                  <a:gd name="connsiteY33" fmla="*/ 376333 h 390525"/>
                  <a:gd name="connsiteX34" fmla="*/ 167735 w 390525"/>
                  <a:gd name="connsiteY34" fmla="*/ 386144 h 390525"/>
                  <a:gd name="connsiteX35" fmla="*/ 225552 w 390525"/>
                  <a:gd name="connsiteY35" fmla="*/ 386144 h 390525"/>
                  <a:gd name="connsiteX36" fmla="*/ 236696 w 390525"/>
                  <a:gd name="connsiteY36" fmla="*/ 376333 h 390525"/>
                  <a:gd name="connsiteX37" fmla="*/ 242030 w 390525"/>
                  <a:gd name="connsiteY37" fmla="*/ 334994 h 390525"/>
                  <a:gd name="connsiteX38" fmla="*/ 262414 w 390525"/>
                  <a:gd name="connsiteY38" fmla="*/ 326517 h 390525"/>
                  <a:gd name="connsiteX39" fmla="*/ 295370 w 390525"/>
                  <a:gd name="connsiteY39" fmla="*/ 351949 h 390525"/>
                  <a:gd name="connsiteX40" fmla="*/ 310134 w 390525"/>
                  <a:gd name="connsiteY40" fmla="*/ 350996 h 390525"/>
                  <a:gd name="connsiteX41" fmla="*/ 350996 w 390525"/>
                  <a:gd name="connsiteY41" fmla="*/ 310134 h 390525"/>
                  <a:gd name="connsiteX42" fmla="*/ 351949 w 390525"/>
                  <a:gd name="connsiteY42" fmla="*/ 295370 h 390525"/>
                  <a:gd name="connsiteX43" fmla="*/ 326517 w 390525"/>
                  <a:gd name="connsiteY43" fmla="*/ 262414 h 390525"/>
                  <a:gd name="connsiteX44" fmla="*/ 334994 w 390525"/>
                  <a:gd name="connsiteY44" fmla="*/ 242030 h 390525"/>
                  <a:gd name="connsiteX45" fmla="*/ 376333 w 390525"/>
                  <a:gd name="connsiteY45" fmla="*/ 236696 h 390525"/>
                  <a:gd name="connsiteX46" fmla="*/ 386144 w 390525"/>
                  <a:gd name="connsiteY46" fmla="*/ 225552 h 390525"/>
                  <a:gd name="connsiteX47" fmla="*/ 386144 w 390525"/>
                  <a:gd name="connsiteY47" fmla="*/ 167735 h 390525"/>
                  <a:gd name="connsiteX48" fmla="*/ 376333 w 390525"/>
                  <a:gd name="connsiteY48" fmla="*/ 156591 h 390525"/>
                  <a:gd name="connsiteX49" fmla="*/ 363093 w 390525"/>
                  <a:gd name="connsiteY49" fmla="*/ 215265 h 390525"/>
                  <a:gd name="connsiteX50" fmla="*/ 324421 w 390525"/>
                  <a:gd name="connsiteY50" fmla="*/ 220313 h 390525"/>
                  <a:gd name="connsiteX51" fmla="*/ 314992 w 390525"/>
                  <a:gd name="connsiteY51" fmla="*/ 228505 h 390525"/>
                  <a:gd name="connsiteX52" fmla="*/ 302990 w 390525"/>
                  <a:gd name="connsiteY52" fmla="*/ 257461 h 390525"/>
                  <a:gd name="connsiteX53" fmla="*/ 303847 w 390525"/>
                  <a:gd name="connsiteY53" fmla="*/ 269938 h 390525"/>
                  <a:gd name="connsiteX54" fmla="*/ 327660 w 390525"/>
                  <a:gd name="connsiteY54" fmla="*/ 300895 h 390525"/>
                  <a:gd name="connsiteX55" fmla="*/ 300799 w 390525"/>
                  <a:gd name="connsiteY55" fmla="*/ 327755 h 390525"/>
                  <a:gd name="connsiteX56" fmla="*/ 269843 w 390525"/>
                  <a:gd name="connsiteY56" fmla="*/ 303943 h 390525"/>
                  <a:gd name="connsiteX57" fmla="*/ 257365 w 390525"/>
                  <a:gd name="connsiteY57" fmla="*/ 303086 h 390525"/>
                  <a:gd name="connsiteX58" fmla="*/ 228410 w 390525"/>
                  <a:gd name="connsiteY58" fmla="*/ 315087 h 390525"/>
                  <a:gd name="connsiteX59" fmla="*/ 220218 w 390525"/>
                  <a:gd name="connsiteY59" fmla="*/ 324517 h 390525"/>
                  <a:gd name="connsiteX60" fmla="*/ 215170 w 390525"/>
                  <a:gd name="connsiteY60" fmla="*/ 363188 h 390525"/>
                  <a:gd name="connsiteX61" fmla="*/ 177165 w 390525"/>
                  <a:gd name="connsiteY61" fmla="*/ 363188 h 390525"/>
                  <a:gd name="connsiteX62" fmla="*/ 172117 w 390525"/>
                  <a:gd name="connsiteY62" fmla="*/ 324517 h 390525"/>
                  <a:gd name="connsiteX63" fmla="*/ 163925 w 390525"/>
                  <a:gd name="connsiteY63" fmla="*/ 315087 h 390525"/>
                  <a:gd name="connsiteX64" fmla="*/ 134969 w 390525"/>
                  <a:gd name="connsiteY64" fmla="*/ 303086 h 390525"/>
                  <a:gd name="connsiteX65" fmla="*/ 122491 w 390525"/>
                  <a:gd name="connsiteY65" fmla="*/ 303943 h 390525"/>
                  <a:gd name="connsiteX66" fmla="*/ 91535 w 390525"/>
                  <a:gd name="connsiteY66" fmla="*/ 327755 h 390525"/>
                  <a:gd name="connsiteX67" fmla="*/ 64675 w 390525"/>
                  <a:gd name="connsiteY67" fmla="*/ 300895 h 390525"/>
                  <a:gd name="connsiteX68" fmla="*/ 88487 w 390525"/>
                  <a:gd name="connsiteY68" fmla="*/ 269938 h 390525"/>
                  <a:gd name="connsiteX69" fmla="*/ 89345 w 390525"/>
                  <a:gd name="connsiteY69" fmla="*/ 257461 h 390525"/>
                  <a:gd name="connsiteX70" fmla="*/ 77343 w 390525"/>
                  <a:gd name="connsiteY70" fmla="*/ 228505 h 390525"/>
                  <a:gd name="connsiteX71" fmla="*/ 67913 w 390525"/>
                  <a:gd name="connsiteY71" fmla="*/ 220313 h 390525"/>
                  <a:gd name="connsiteX72" fmla="*/ 29242 w 390525"/>
                  <a:gd name="connsiteY72" fmla="*/ 215265 h 390525"/>
                  <a:gd name="connsiteX73" fmla="*/ 29242 w 390525"/>
                  <a:gd name="connsiteY73" fmla="*/ 177260 h 390525"/>
                  <a:gd name="connsiteX74" fmla="*/ 67913 w 390525"/>
                  <a:gd name="connsiteY74" fmla="*/ 172212 h 390525"/>
                  <a:gd name="connsiteX75" fmla="*/ 77343 w 390525"/>
                  <a:gd name="connsiteY75" fmla="*/ 164021 h 390525"/>
                  <a:gd name="connsiteX76" fmla="*/ 89345 w 390525"/>
                  <a:gd name="connsiteY76" fmla="*/ 135065 h 390525"/>
                  <a:gd name="connsiteX77" fmla="*/ 88487 w 390525"/>
                  <a:gd name="connsiteY77" fmla="*/ 122587 h 390525"/>
                  <a:gd name="connsiteX78" fmla="*/ 64675 w 390525"/>
                  <a:gd name="connsiteY78" fmla="*/ 91630 h 390525"/>
                  <a:gd name="connsiteX79" fmla="*/ 91535 w 390525"/>
                  <a:gd name="connsiteY79" fmla="*/ 64770 h 390525"/>
                  <a:gd name="connsiteX80" fmla="*/ 122491 w 390525"/>
                  <a:gd name="connsiteY80" fmla="*/ 88583 h 390525"/>
                  <a:gd name="connsiteX81" fmla="*/ 134969 w 390525"/>
                  <a:gd name="connsiteY81" fmla="*/ 89440 h 390525"/>
                  <a:gd name="connsiteX82" fmla="*/ 163925 w 390525"/>
                  <a:gd name="connsiteY82" fmla="*/ 77438 h 390525"/>
                  <a:gd name="connsiteX83" fmla="*/ 172117 w 390525"/>
                  <a:gd name="connsiteY83" fmla="*/ 68008 h 390525"/>
                  <a:gd name="connsiteX84" fmla="*/ 177165 w 390525"/>
                  <a:gd name="connsiteY84" fmla="*/ 29337 h 390525"/>
                  <a:gd name="connsiteX85" fmla="*/ 215170 w 390525"/>
                  <a:gd name="connsiteY85" fmla="*/ 29337 h 390525"/>
                  <a:gd name="connsiteX86" fmla="*/ 220218 w 390525"/>
                  <a:gd name="connsiteY86" fmla="*/ 68008 h 390525"/>
                  <a:gd name="connsiteX87" fmla="*/ 228410 w 390525"/>
                  <a:gd name="connsiteY87" fmla="*/ 77438 h 390525"/>
                  <a:gd name="connsiteX88" fmla="*/ 257365 w 390525"/>
                  <a:gd name="connsiteY88" fmla="*/ 89440 h 390525"/>
                  <a:gd name="connsiteX89" fmla="*/ 269843 w 390525"/>
                  <a:gd name="connsiteY89" fmla="*/ 88583 h 390525"/>
                  <a:gd name="connsiteX90" fmla="*/ 300799 w 390525"/>
                  <a:gd name="connsiteY90" fmla="*/ 64770 h 390525"/>
                  <a:gd name="connsiteX91" fmla="*/ 327660 w 390525"/>
                  <a:gd name="connsiteY91" fmla="*/ 91630 h 390525"/>
                  <a:gd name="connsiteX92" fmla="*/ 303847 w 390525"/>
                  <a:gd name="connsiteY92" fmla="*/ 122587 h 390525"/>
                  <a:gd name="connsiteX93" fmla="*/ 302990 w 390525"/>
                  <a:gd name="connsiteY93" fmla="*/ 135065 h 390525"/>
                  <a:gd name="connsiteX94" fmla="*/ 314992 w 390525"/>
                  <a:gd name="connsiteY94" fmla="*/ 164021 h 390525"/>
                  <a:gd name="connsiteX95" fmla="*/ 324421 w 390525"/>
                  <a:gd name="connsiteY95" fmla="*/ 172212 h 390525"/>
                  <a:gd name="connsiteX96" fmla="*/ 363093 w 390525"/>
                  <a:gd name="connsiteY96" fmla="*/ 177260 h 390525"/>
                  <a:gd name="connsiteX97" fmla="*/ 363093 w 390525"/>
                  <a:gd name="connsiteY97" fmla="*/ 2152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0525" h="390525">
                    <a:moveTo>
                      <a:pt x="376333" y="156591"/>
                    </a:moveTo>
                    <a:lnTo>
                      <a:pt x="334994" y="151257"/>
                    </a:lnTo>
                    <a:cubicBezTo>
                      <a:pt x="332708" y="144209"/>
                      <a:pt x="329851" y="137446"/>
                      <a:pt x="326517" y="130874"/>
                    </a:cubicBezTo>
                    <a:lnTo>
                      <a:pt x="351949" y="97917"/>
                    </a:lnTo>
                    <a:cubicBezTo>
                      <a:pt x="355378" y="93440"/>
                      <a:pt x="354997" y="87154"/>
                      <a:pt x="350996" y="83153"/>
                    </a:cubicBezTo>
                    <a:lnTo>
                      <a:pt x="310134" y="42291"/>
                    </a:lnTo>
                    <a:cubicBezTo>
                      <a:pt x="306134" y="38291"/>
                      <a:pt x="299847" y="37909"/>
                      <a:pt x="295370" y="41338"/>
                    </a:cubicBezTo>
                    <a:lnTo>
                      <a:pt x="262414" y="66770"/>
                    </a:lnTo>
                    <a:cubicBezTo>
                      <a:pt x="255841" y="63437"/>
                      <a:pt x="248984" y="60579"/>
                      <a:pt x="242030" y="58293"/>
                    </a:cubicBezTo>
                    <a:lnTo>
                      <a:pt x="236696" y="16954"/>
                    </a:lnTo>
                    <a:cubicBezTo>
                      <a:pt x="235934" y="11335"/>
                      <a:pt x="231172" y="7144"/>
                      <a:pt x="225552" y="7144"/>
                    </a:cubicBezTo>
                    <a:lnTo>
                      <a:pt x="167735" y="7144"/>
                    </a:lnTo>
                    <a:cubicBezTo>
                      <a:pt x="162115" y="7144"/>
                      <a:pt x="157353" y="11335"/>
                      <a:pt x="156591" y="16954"/>
                    </a:cubicBezTo>
                    <a:lnTo>
                      <a:pt x="151257" y="58293"/>
                    </a:lnTo>
                    <a:cubicBezTo>
                      <a:pt x="144209" y="60579"/>
                      <a:pt x="137446" y="63437"/>
                      <a:pt x="130873" y="66770"/>
                    </a:cubicBezTo>
                    <a:lnTo>
                      <a:pt x="97917" y="41338"/>
                    </a:lnTo>
                    <a:cubicBezTo>
                      <a:pt x="93440" y="37909"/>
                      <a:pt x="87154" y="38291"/>
                      <a:pt x="83153" y="42291"/>
                    </a:cubicBezTo>
                    <a:lnTo>
                      <a:pt x="42291" y="83153"/>
                    </a:lnTo>
                    <a:cubicBezTo>
                      <a:pt x="38290" y="87154"/>
                      <a:pt x="37910" y="93440"/>
                      <a:pt x="41338" y="97917"/>
                    </a:cubicBezTo>
                    <a:lnTo>
                      <a:pt x="66770" y="130874"/>
                    </a:lnTo>
                    <a:cubicBezTo>
                      <a:pt x="63437" y="137446"/>
                      <a:pt x="60579" y="144304"/>
                      <a:pt x="58293" y="151257"/>
                    </a:cubicBezTo>
                    <a:lnTo>
                      <a:pt x="16954" y="156591"/>
                    </a:lnTo>
                    <a:cubicBezTo>
                      <a:pt x="11335" y="157353"/>
                      <a:pt x="7144" y="162116"/>
                      <a:pt x="7144" y="167735"/>
                    </a:cubicBezTo>
                    <a:lnTo>
                      <a:pt x="7144" y="225552"/>
                    </a:lnTo>
                    <a:cubicBezTo>
                      <a:pt x="7144" y="231172"/>
                      <a:pt x="11335" y="235934"/>
                      <a:pt x="16954" y="236696"/>
                    </a:cubicBezTo>
                    <a:lnTo>
                      <a:pt x="58293" y="242030"/>
                    </a:lnTo>
                    <a:cubicBezTo>
                      <a:pt x="60579" y="249079"/>
                      <a:pt x="63437" y="255842"/>
                      <a:pt x="66770" y="262414"/>
                    </a:cubicBezTo>
                    <a:lnTo>
                      <a:pt x="41338" y="295370"/>
                    </a:lnTo>
                    <a:cubicBezTo>
                      <a:pt x="37910" y="299847"/>
                      <a:pt x="38290" y="306134"/>
                      <a:pt x="42291" y="310134"/>
                    </a:cubicBezTo>
                    <a:lnTo>
                      <a:pt x="83153" y="350996"/>
                    </a:lnTo>
                    <a:cubicBezTo>
                      <a:pt x="87154" y="354997"/>
                      <a:pt x="93440" y="355378"/>
                      <a:pt x="97917" y="351949"/>
                    </a:cubicBezTo>
                    <a:lnTo>
                      <a:pt x="130873" y="326517"/>
                    </a:lnTo>
                    <a:cubicBezTo>
                      <a:pt x="137446" y="329851"/>
                      <a:pt x="144304" y="332708"/>
                      <a:pt x="151257" y="334994"/>
                    </a:cubicBezTo>
                    <a:lnTo>
                      <a:pt x="156591" y="376333"/>
                    </a:lnTo>
                    <a:cubicBezTo>
                      <a:pt x="157353" y="381953"/>
                      <a:pt x="162115" y="386144"/>
                      <a:pt x="167735" y="386144"/>
                    </a:cubicBezTo>
                    <a:lnTo>
                      <a:pt x="225552" y="386144"/>
                    </a:lnTo>
                    <a:cubicBezTo>
                      <a:pt x="231172" y="386144"/>
                      <a:pt x="235934" y="381953"/>
                      <a:pt x="236696" y="376333"/>
                    </a:cubicBezTo>
                    <a:lnTo>
                      <a:pt x="242030" y="334994"/>
                    </a:lnTo>
                    <a:cubicBezTo>
                      <a:pt x="249079" y="332708"/>
                      <a:pt x="255841" y="329851"/>
                      <a:pt x="262414" y="326517"/>
                    </a:cubicBezTo>
                    <a:lnTo>
                      <a:pt x="295370" y="351949"/>
                    </a:lnTo>
                    <a:cubicBezTo>
                      <a:pt x="299847" y="355378"/>
                      <a:pt x="306134" y="354997"/>
                      <a:pt x="310134" y="350996"/>
                    </a:cubicBezTo>
                    <a:lnTo>
                      <a:pt x="350996" y="310134"/>
                    </a:lnTo>
                    <a:cubicBezTo>
                      <a:pt x="354997" y="306134"/>
                      <a:pt x="355378" y="299847"/>
                      <a:pt x="351949" y="295370"/>
                    </a:cubicBezTo>
                    <a:lnTo>
                      <a:pt x="326517" y="262414"/>
                    </a:lnTo>
                    <a:cubicBezTo>
                      <a:pt x="329851" y="255842"/>
                      <a:pt x="332708" y="248984"/>
                      <a:pt x="334994" y="242030"/>
                    </a:cubicBezTo>
                    <a:lnTo>
                      <a:pt x="376333" y="236696"/>
                    </a:lnTo>
                    <a:cubicBezTo>
                      <a:pt x="381953" y="235934"/>
                      <a:pt x="386144" y="231172"/>
                      <a:pt x="386144" y="225552"/>
                    </a:cubicBezTo>
                    <a:lnTo>
                      <a:pt x="386144" y="167735"/>
                    </a:lnTo>
                    <a:cubicBezTo>
                      <a:pt x="386048" y="162116"/>
                      <a:pt x="381857" y="157353"/>
                      <a:pt x="376333" y="156591"/>
                    </a:cubicBezTo>
                    <a:close/>
                    <a:moveTo>
                      <a:pt x="363093" y="215265"/>
                    </a:moveTo>
                    <a:lnTo>
                      <a:pt x="324421" y="220313"/>
                    </a:lnTo>
                    <a:cubicBezTo>
                      <a:pt x="319945" y="220885"/>
                      <a:pt x="316230" y="224123"/>
                      <a:pt x="314992" y="228505"/>
                    </a:cubicBezTo>
                    <a:cubicBezTo>
                      <a:pt x="312230" y="238696"/>
                      <a:pt x="308229" y="248412"/>
                      <a:pt x="302990" y="257461"/>
                    </a:cubicBezTo>
                    <a:cubicBezTo>
                      <a:pt x="300704" y="261366"/>
                      <a:pt x="301085" y="266319"/>
                      <a:pt x="303847" y="269938"/>
                    </a:cubicBezTo>
                    <a:lnTo>
                      <a:pt x="327660" y="300895"/>
                    </a:lnTo>
                    <a:lnTo>
                      <a:pt x="300799" y="327755"/>
                    </a:lnTo>
                    <a:lnTo>
                      <a:pt x="269843" y="303943"/>
                    </a:lnTo>
                    <a:cubicBezTo>
                      <a:pt x="266224" y="301180"/>
                      <a:pt x="261366" y="300800"/>
                      <a:pt x="257365" y="303086"/>
                    </a:cubicBezTo>
                    <a:cubicBezTo>
                      <a:pt x="248317" y="308324"/>
                      <a:pt x="238506" y="312325"/>
                      <a:pt x="228410" y="315087"/>
                    </a:cubicBezTo>
                    <a:cubicBezTo>
                      <a:pt x="224028" y="316230"/>
                      <a:pt x="220789" y="319945"/>
                      <a:pt x="220218" y="324517"/>
                    </a:cubicBezTo>
                    <a:lnTo>
                      <a:pt x="215170" y="363188"/>
                    </a:lnTo>
                    <a:lnTo>
                      <a:pt x="177165" y="363188"/>
                    </a:lnTo>
                    <a:lnTo>
                      <a:pt x="172117" y="324517"/>
                    </a:lnTo>
                    <a:cubicBezTo>
                      <a:pt x="171545" y="320040"/>
                      <a:pt x="168307" y="316325"/>
                      <a:pt x="163925" y="315087"/>
                    </a:cubicBezTo>
                    <a:cubicBezTo>
                      <a:pt x="153734" y="312325"/>
                      <a:pt x="144018" y="308324"/>
                      <a:pt x="134969" y="303086"/>
                    </a:cubicBezTo>
                    <a:cubicBezTo>
                      <a:pt x="131064" y="300800"/>
                      <a:pt x="126111" y="301180"/>
                      <a:pt x="122491" y="303943"/>
                    </a:cubicBezTo>
                    <a:lnTo>
                      <a:pt x="91535" y="327755"/>
                    </a:lnTo>
                    <a:lnTo>
                      <a:pt x="64675" y="300895"/>
                    </a:lnTo>
                    <a:lnTo>
                      <a:pt x="88487" y="269938"/>
                    </a:lnTo>
                    <a:cubicBezTo>
                      <a:pt x="91249" y="266319"/>
                      <a:pt x="91630" y="261461"/>
                      <a:pt x="89345" y="257461"/>
                    </a:cubicBezTo>
                    <a:cubicBezTo>
                      <a:pt x="84106" y="248412"/>
                      <a:pt x="80105" y="238601"/>
                      <a:pt x="77343" y="228505"/>
                    </a:cubicBezTo>
                    <a:cubicBezTo>
                      <a:pt x="76200" y="224123"/>
                      <a:pt x="72485" y="220885"/>
                      <a:pt x="67913" y="220313"/>
                    </a:cubicBezTo>
                    <a:lnTo>
                      <a:pt x="29242" y="215265"/>
                    </a:lnTo>
                    <a:lnTo>
                      <a:pt x="29242" y="177260"/>
                    </a:lnTo>
                    <a:lnTo>
                      <a:pt x="67913" y="172212"/>
                    </a:lnTo>
                    <a:cubicBezTo>
                      <a:pt x="72390" y="171641"/>
                      <a:pt x="76105" y="168402"/>
                      <a:pt x="77343" y="164021"/>
                    </a:cubicBezTo>
                    <a:cubicBezTo>
                      <a:pt x="80105" y="153829"/>
                      <a:pt x="84106" y="144113"/>
                      <a:pt x="89345" y="135065"/>
                    </a:cubicBezTo>
                    <a:cubicBezTo>
                      <a:pt x="91630" y="131159"/>
                      <a:pt x="91249" y="126206"/>
                      <a:pt x="88487" y="122587"/>
                    </a:cubicBezTo>
                    <a:lnTo>
                      <a:pt x="64675" y="91630"/>
                    </a:lnTo>
                    <a:lnTo>
                      <a:pt x="91535" y="64770"/>
                    </a:lnTo>
                    <a:lnTo>
                      <a:pt x="122491" y="88583"/>
                    </a:lnTo>
                    <a:cubicBezTo>
                      <a:pt x="126111" y="91345"/>
                      <a:pt x="130969" y="91726"/>
                      <a:pt x="134969" y="89440"/>
                    </a:cubicBezTo>
                    <a:cubicBezTo>
                      <a:pt x="144018" y="84201"/>
                      <a:pt x="153829" y="80200"/>
                      <a:pt x="163925" y="77438"/>
                    </a:cubicBezTo>
                    <a:cubicBezTo>
                      <a:pt x="168307" y="76295"/>
                      <a:pt x="171545" y="72580"/>
                      <a:pt x="172117" y="68008"/>
                    </a:cubicBezTo>
                    <a:lnTo>
                      <a:pt x="177165" y="29337"/>
                    </a:lnTo>
                    <a:lnTo>
                      <a:pt x="215170" y="29337"/>
                    </a:lnTo>
                    <a:lnTo>
                      <a:pt x="220218" y="68008"/>
                    </a:lnTo>
                    <a:cubicBezTo>
                      <a:pt x="220789" y="72485"/>
                      <a:pt x="224028" y="76200"/>
                      <a:pt x="228410" y="77438"/>
                    </a:cubicBezTo>
                    <a:cubicBezTo>
                      <a:pt x="238601" y="80200"/>
                      <a:pt x="248317" y="84201"/>
                      <a:pt x="257365" y="89440"/>
                    </a:cubicBezTo>
                    <a:cubicBezTo>
                      <a:pt x="261271" y="91726"/>
                      <a:pt x="266224" y="91345"/>
                      <a:pt x="269843" y="88583"/>
                    </a:cubicBezTo>
                    <a:lnTo>
                      <a:pt x="300799" y="64770"/>
                    </a:lnTo>
                    <a:lnTo>
                      <a:pt x="327660" y="91630"/>
                    </a:lnTo>
                    <a:lnTo>
                      <a:pt x="303847" y="122587"/>
                    </a:lnTo>
                    <a:cubicBezTo>
                      <a:pt x="301085" y="126206"/>
                      <a:pt x="300704" y="131064"/>
                      <a:pt x="302990" y="135065"/>
                    </a:cubicBezTo>
                    <a:cubicBezTo>
                      <a:pt x="308229" y="144113"/>
                      <a:pt x="312230" y="153924"/>
                      <a:pt x="314992" y="164021"/>
                    </a:cubicBezTo>
                    <a:cubicBezTo>
                      <a:pt x="316135" y="168402"/>
                      <a:pt x="319849" y="171641"/>
                      <a:pt x="324421" y="172212"/>
                    </a:cubicBezTo>
                    <a:lnTo>
                      <a:pt x="363093" y="177260"/>
                    </a:lnTo>
                    <a:lnTo>
                      <a:pt x="363093" y="21526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113" name="자유형: 도형 292"/>
              <p:cNvSpPr/>
              <p:nvPr/>
            </p:nvSpPr>
            <p:spPr>
              <a:xfrm>
                <a:off x="3565103" y="2997612"/>
                <a:ext cx="200025" cy="200025"/>
              </a:xfrm>
              <a:custGeom>
                <a:avLst/>
                <a:gdLst>
                  <a:gd name="connsiteX0" fmla="*/ 104489 w 200025"/>
                  <a:gd name="connsiteY0" fmla="*/ 7144 h 200025"/>
                  <a:gd name="connsiteX1" fmla="*/ 7144 w 200025"/>
                  <a:gd name="connsiteY1" fmla="*/ 104489 h 200025"/>
                  <a:gd name="connsiteX2" fmla="*/ 104489 w 200025"/>
                  <a:gd name="connsiteY2" fmla="*/ 201835 h 200025"/>
                  <a:gd name="connsiteX3" fmla="*/ 201834 w 200025"/>
                  <a:gd name="connsiteY3" fmla="*/ 104489 h 200025"/>
                  <a:gd name="connsiteX4" fmla="*/ 104489 w 200025"/>
                  <a:gd name="connsiteY4" fmla="*/ 7144 h 200025"/>
                  <a:gd name="connsiteX5" fmla="*/ 104489 w 200025"/>
                  <a:gd name="connsiteY5" fmla="*/ 179451 h 200025"/>
                  <a:gd name="connsiteX6" fmla="*/ 29623 w 200025"/>
                  <a:gd name="connsiteY6" fmla="*/ 104584 h 200025"/>
                  <a:gd name="connsiteX7" fmla="*/ 104489 w 200025"/>
                  <a:gd name="connsiteY7" fmla="*/ 29718 h 200025"/>
                  <a:gd name="connsiteX8" fmla="*/ 179356 w 200025"/>
                  <a:gd name="connsiteY8" fmla="*/ 104584 h 200025"/>
                  <a:gd name="connsiteX9" fmla="*/ 104489 w 200025"/>
                  <a:gd name="connsiteY9" fmla="*/ 1794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4489" y="7144"/>
                    </a:moveTo>
                    <a:cubicBezTo>
                      <a:pt x="50768" y="7144"/>
                      <a:pt x="7144" y="50768"/>
                      <a:pt x="7144" y="104489"/>
                    </a:cubicBezTo>
                    <a:cubicBezTo>
                      <a:pt x="7144" y="158210"/>
                      <a:pt x="50768" y="201835"/>
                      <a:pt x="104489" y="201835"/>
                    </a:cubicBezTo>
                    <a:cubicBezTo>
                      <a:pt x="158210" y="201835"/>
                      <a:pt x="201834" y="158210"/>
                      <a:pt x="201834" y="104489"/>
                    </a:cubicBezTo>
                    <a:cubicBezTo>
                      <a:pt x="201834" y="50768"/>
                      <a:pt x="158210" y="7144"/>
                      <a:pt x="104489" y="7144"/>
                    </a:cubicBezTo>
                    <a:close/>
                    <a:moveTo>
                      <a:pt x="104489" y="179451"/>
                    </a:moveTo>
                    <a:cubicBezTo>
                      <a:pt x="63151" y="179451"/>
                      <a:pt x="29623" y="145828"/>
                      <a:pt x="29623" y="104584"/>
                    </a:cubicBezTo>
                    <a:cubicBezTo>
                      <a:pt x="29623" y="63246"/>
                      <a:pt x="63246" y="29718"/>
                      <a:pt x="104489" y="29718"/>
                    </a:cubicBezTo>
                    <a:cubicBezTo>
                      <a:pt x="145732" y="29718"/>
                      <a:pt x="179356" y="63341"/>
                      <a:pt x="179356" y="104584"/>
                    </a:cubicBezTo>
                    <a:cubicBezTo>
                      <a:pt x="179451" y="145828"/>
                      <a:pt x="145828" y="179451"/>
                      <a:pt x="104489" y="1794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109" name="文本框 108"/>
            <p:cNvSpPr txBox="1"/>
            <p:nvPr/>
          </p:nvSpPr>
          <p:spPr>
            <a:xfrm>
              <a:off x="1453434" y="1312400"/>
              <a:ext cx="180832" cy="215444"/>
            </a:xfrm>
            <a:prstGeom prst="rect">
              <a:avLst/>
            </a:prstGeom>
            <a:noFill/>
          </p:spPr>
          <p:txBody>
            <a:bodyPr wrap="square" rtlCol="0">
              <a:spAutoFit/>
            </a:bodyPr>
            <a:lstStyle/>
            <a:p>
              <a:r>
                <a:rPr kumimoji="1" lang="en-US" altLang="zh-CN" sz="800" b="1" dirty="0">
                  <a:solidFill>
                    <a:srgbClr val="A77646"/>
                  </a:solidFill>
                  <a:latin typeface="楷体" panose="02010609060101010101" pitchFamily="49" charset="-122"/>
                  <a:ea typeface="楷体" panose="02010609060101010101" pitchFamily="49" charset="-122"/>
                </a:rPr>
                <a:t>¥</a:t>
              </a:r>
              <a:endParaRPr kumimoji="1" lang="zh-CN" altLang="en-US" sz="800" b="1" dirty="0">
                <a:solidFill>
                  <a:srgbClr val="A77646"/>
                </a:solidFill>
                <a:latin typeface="楷体" panose="02010609060101010101" pitchFamily="49" charset="-122"/>
                <a:ea typeface="楷体" panose="02010609060101010101" pitchFamily="49"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Users/jerrymiao/Library/Mobile Documents/com~apple~CloudDocs/Desktop/中期业绩发布会/PPT刷新/29.jpg29"/>
          <p:cNvPicPr>
            <a:picLocks noChangeAspect="1"/>
          </p:cNvPicPr>
          <p:nvPr/>
        </p:nvPicPr>
        <p:blipFill>
          <a:blip r:embed="rId1"/>
          <a:srcRect/>
          <a:stretch>
            <a:fillRect/>
          </a:stretch>
        </p:blipFill>
        <p:spPr>
          <a:xfrm>
            <a:off x="0" y="0"/>
            <a:ext cx="12186920" cy="6858000"/>
          </a:xfrm>
          <a:prstGeom prst="rect">
            <a:avLst/>
          </a:prstGeom>
        </p:spPr>
      </p:pic>
      <p:sp>
        <p:nvSpPr>
          <p:cNvPr id="16" name="矩形 15"/>
          <p:cNvSpPr/>
          <p:nvPr/>
        </p:nvSpPr>
        <p:spPr>
          <a:xfrm>
            <a:off x="-5398" y="-14036"/>
            <a:ext cx="1219200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圆角矩形 24"/>
          <p:cNvSpPr/>
          <p:nvPr/>
        </p:nvSpPr>
        <p:spPr>
          <a:xfrm>
            <a:off x="497840" y="942982"/>
            <a:ext cx="11185525" cy="1977695"/>
          </a:xfrm>
          <a:prstGeom prst="roundRect">
            <a:avLst>
              <a:gd name="adj" fmla="val 11864"/>
            </a:avLst>
          </a:prstGeom>
          <a:gradFill>
            <a:gsLst>
              <a:gs pos="35000">
                <a:schemeClr val="bg1">
                  <a:alpha val="44000"/>
                </a:schemeClr>
              </a:gs>
              <a:gs pos="100000">
                <a:schemeClr val="bg1">
                  <a:alpha val="0"/>
                </a:schemeClr>
              </a:gs>
            </a:gsLst>
            <a:lin ang="5400000" scaled="0"/>
          </a:gradFill>
          <a:ln>
            <a:gradFill>
              <a:gsLst>
                <a:gs pos="30000">
                  <a:srgbClr val="93683D">
                    <a:alpha val="0"/>
                  </a:srgbClr>
                </a:gs>
                <a:gs pos="100000">
                  <a:srgbClr val="93683D">
                    <a:alpha val="71000"/>
                  </a:srgb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anose="00020600040101010101" pitchFamily="18" charset="-122"/>
            </a:endParaRPr>
          </a:p>
        </p:txBody>
      </p:sp>
      <p:sp>
        <p:nvSpPr>
          <p:cNvPr id="23" name="矩形 22"/>
          <p:cNvSpPr/>
          <p:nvPr/>
        </p:nvSpPr>
        <p:spPr>
          <a:xfrm>
            <a:off x="-5079" y="208638"/>
            <a:ext cx="9347878" cy="489838"/>
          </a:xfrm>
          <a:prstGeom prst="rect">
            <a:avLst/>
          </a:prstGeom>
          <a:gradFill>
            <a:gsLst>
              <a:gs pos="1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Title 1"/>
          <p:cNvSpPr txBox="1"/>
          <p:nvPr/>
        </p:nvSpPr>
        <p:spPr>
          <a:xfrm>
            <a:off x="497840" y="231275"/>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ESG</a:t>
            </a:r>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成果显著 共创美好幸福生活</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9" name="Rectangle 21"/>
          <p:cNvSpPr/>
          <p:nvPr/>
        </p:nvSpPr>
        <p:spPr>
          <a:xfrm>
            <a:off x="571017" y="2016363"/>
            <a:ext cx="2700000" cy="1107996"/>
          </a:xfrm>
          <a:prstGeom prst="rect">
            <a:avLst/>
          </a:prstGeom>
        </p:spPr>
        <p:txBody>
          <a:bodyPr wrap="square">
            <a:spAutoFit/>
          </a:bodyPr>
          <a:lstStyle/>
          <a:p>
            <a:pPr marL="171450" lvl="0" indent="-171450" algn="just" defTabSz="914400">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大中华地区唯一一家</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MSCI ESG </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评级为</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AA</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的综合型企业</a:t>
            </a:r>
            <a:endPar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endParaRPr>
          </a:p>
          <a:p>
            <a:pPr marL="171450" lvl="0" indent="-171450" algn="just" defTabSz="914400">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入选</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MSCI</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中国</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ESG</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领导者</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10-40</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指数成分股</a:t>
            </a:r>
            <a:endPar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endParaRPr>
          </a:p>
          <a:p>
            <a:pPr marL="171450" lvl="0" indent="-171450" algn="just" defTabSz="914400">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成员企业复星旅文</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MSCI ESG</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rPr>
              <a:t>评级升至</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rPr>
              <a:t>AAA</a:t>
            </a:r>
            <a:endPar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18" name="文本框 17"/>
          <p:cNvSpPr txBox="1"/>
          <p:nvPr/>
        </p:nvSpPr>
        <p:spPr>
          <a:xfrm>
            <a:off x="5087619" y="3166354"/>
            <a:ext cx="1737995" cy="306705"/>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rPr>
              <a:t>2023 ESG</a:t>
            </a:r>
            <a:r>
              <a:rPr lang="zh-CN" altLang="en-US" sz="140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rPr>
              <a:t>评级持续跃升</a:t>
            </a:r>
            <a:endParaRPr lang="zh-CN" altLang="en-US" sz="1400" dirty="0">
              <a:solidFill>
                <a:srgbClr val="93683D"/>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40" name="圆角矩形 24"/>
          <p:cNvSpPr/>
          <p:nvPr/>
        </p:nvSpPr>
        <p:spPr>
          <a:xfrm>
            <a:off x="497840" y="3684521"/>
            <a:ext cx="11196320" cy="2751204"/>
          </a:xfrm>
          <a:prstGeom prst="roundRect">
            <a:avLst>
              <a:gd name="adj" fmla="val 4905"/>
            </a:avLst>
          </a:prstGeom>
          <a:gradFill>
            <a:gsLst>
              <a:gs pos="67000">
                <a:schemeClr val="bg1">
                  <a:alpha val="60000"/>
                </a:schemeClr>
              </a:gs>
              <a:gs pos="30000">
                <a:schemeClr val="bg1">
                  <a:alpha val="0"/>
                </a:schemeClr>
              </a:gs>
            </a:gsLst>
            <a:lin ang="16200000" scaled="0"/>
          </a:gradFill>
          <a:ln>
            <a:gradFill>
              <a:gsLst>
                <a:gs pos="45000">
                  <a:srgbClr val="93683D">
                    <a:alpha val="0"/>
                  </a:srgbClr>
                </a:gs>
                <a:gs pos="100000">
                  <a:srgbClr val="93683D">
                    <a:alpha val="71000"/>
                  </a:srgbClr>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anose="00020600040101010101" pitchFamily="18" charset="-122"/>
            </a:endParaRPr>
          </a:p>
        </p:txBody>
      </p:sp>
      <p:sp>
        <p:nvSpPr>
          <p:cNvPr id="30" name="Rounded Rectangle 8"/>
          <p:cNvSpPr/>
          <p:nvPr/>
        </p:nvSpPr>
        <p:spPr>
          <a:xfrm>
            <a:off x="726159" y="3905765"/>
            <a:ext cx="3230483" cy="272429"/>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rPr>
              <a:t>E</a:t>
            </a:r>
            <a:endPar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31" name="Rounded Rectangle 9"/>
          <p:cNvSpPr/>
          <p:nvPr/>
        </p:nvSpPr>
        <p:spPr>
          <a:xfrm>
            <a:off x="4456071" y="3922352"/>
            <a:ext cx="3279857" cy="272276"/>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rPr>
              <a:t>S</a:t>
            </a:r>
            <a:endPar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34" name="Rectangle 11"/>
          <p:cNvSpPr/>
          <p:nvPr/>
        </p:nvSpPr>
        <p:spPr>
          <a:xfrm>
            <a:off x="8779173" y="4598952"/>
            <a:ext cx="2338109" cy="576312"/>
          </a:xfrm>
          <a:prstGeom prst="rect">
            <a:avLst/>
          </a:prstGeom>
        </p:spPr>
        <p:txBody>
          <a:bodyPr wrap="square">
            <a:spAutoFit/>
          </a:bodyPr>
          <a:lstStyle/>
          <a:p>
            <a:pPr algn="ctr">
              <a:lnSpc>
                <a:spcPct val="200000"/>
              </a:lnSpc>
              <a:buClr>
                <a:schemeClr val="tx1"/>
              </a:buClr>
              <a:defRPr/>
            </a:pPr>
            <a:r>
              <a:rPr lang="zh-CN" altLang="en-US"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企业治理</a:t>
            </a:r>
            <a:endParaRPr lang="en-US" altLang="zh-CN"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p:txBody>
      </p:sp>
      <p:sp>
        <p:nvSpPr>
          <p:cNvPr id="36" name="Rectangle 17"/>
          <p:cNvSpPr/>
          <p:nvPr/>
        </p:nvSpPr>
        <p:spPr>
          <a:xfrm>
            <a:off x="1339576" y="4596378"/>
            <a:ext cx="2003651" cy="4724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rPr>
              <a:t>碳中和战略</a:t>
            </a:r>
            <a:endParaRPr kumimoji="0" lang="en-US" altLang="zh-CN" u="none" strike="noStrike" kern="1200" cap="none" spc="0" normalizeH="0" baseline="0" noProof="0" dirty="0">
              <a:ln>
                <a:noFill/>
              </a:ln>
              <a:solidFill>
                <a:srgbClr val="93683D"/>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11" name="图形 10"/>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2183765" y="4336784"/>
            <a:ext cx="316865" cy="316865"/>
          </a:xfrm>
          <a:prstGeom prst="rect">
            <a:avLst/>
          </a:prstGeom>
        </p:spPr>
      </p:pic>
      <p:pic>
        <p:nvPicPr>
          <p:cNvPr id="49" name="图形 48"/>
          <p:cNvPicPr>
            <a:picLocks noChangeAspect="1"/>
          </p:cNvPicPr>
          <p:nvPr/>
        </p:nvPicPr>
        <p:blipFill>
          <a:blip r:embed="rId4" cstate="email">
            <a:extLst>
              <a:ext uri="{96DAC541-7B7A-43D3-8B79-37D633B846F1}">
                <asvg:svgBlip xmlns:asvg="http://schemas.microsoft.com/office/drawing/2016/SVG/main" r:embed="rId5"/>
              </a:ext>
            </a:extLst>
          </a:blip>
          <a:stretch>
            <a:fillRect/>
          </a:stretch>
        </p:blipFill>
        <p:spPr>
          <a:xfrm>
            <a:off x="9822713" y="4386323"/>
            <a:ext cx="277125" cy="277125"/>
          </a:xfrm>
          <a:prstGeom prst="rect">
            <a:avLst/>
          </a:prstGeom>
        </p:spPr>
      </p:pic>
      <p:pic>
        <p:nvPicPr>
          <p:cNvPr id="51" name="图形 50"/>
          <p:cNvPicPr>
            <a:picLocks noChangeAspect="1"/>
          </p:cNvPicPr>
          <p:nvPr/>
        </p:nvPicPr>
        <p:blipFill>
          <a:blip r:embed="rId6" cstate="email">
            <a:extLst>
              <a:ext uri="{96DAC541-7B7A-43D3-8B79-37D633B846F1}">
                <asvg:svgBlip xmlns:asvg="http://schemas.microsoft.com/office/drawing/2016/SVG/main" r:embed="rId7"/>
              </a:ext>
            </a:extLst>
          </a:blip>
          <a:stretch>
            <a:fillRect/>
          </a:stretch>
        </p:blipFill>
        <p:spPr>
          <a:xfrm>
            <a:off x="5945579" y="4373838"/>
            <a:ext cx="302615" cy="302615"/>
          </a:xfrm>
          <a:prstGeom prst="rect">
            <a:avLst/>
          </a:prstGeom>
        </p:spPr>
      </p:pic>
      <p:sp>
        <p:nvSpPr>
          <p:cNvPr id="38" name="Rectangle 11"/>
          <p:cNvSpPr/>
          <p:nvPr/>
        </p:nvSpPr>
        <p:spPr>
          <a:xfrm>
            <a:off x="4926946" y="4555792"/>
            <a:ext cx="2338109" cy="573298"/>
          </a:xfrm>
          <a:prstGeom prst="rect">
            <a:avLst/>
          </a:prstGeom>
        </p:spPr>
        <p:txBody>
          <a:bodyPr wrap="square">
            <a:spAutoFit/>
          </a:bodyPr>
          <a:lstStyle/>
          <a:p>
            <a:pPr algn="ctr">
              <a:lnSpc>
                <a:spcPct val="200000"/>
              </a:lnSpc>
              <a:buClr>
                <a:schemeClr val="tx1"/>
              </a:buClr>
              <a:defRPr/>
            </a:pPr>
            <a:r>
              <a:rPr lang="zh-CN" altLang="en-US"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立业为善</a:t>
            </a:r>
            <a:endPar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p:txBody>
      </p:sp>
      <p:sp>
        <p:nvSpPr>
          <p:cNvPr id="42" name="Rectangle 11"/>
          <p:cNvSpPr/>
          <p:nvPr/>
        </p:nvSpPr>
        <p:spPr>
          <a:xfrm>
            <a:off x="4688809" y="5136279"/>
            <a:ext cx="2803586" cy="1167820"/>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守护村医</a:t>
            </a:r>
            <a:endPar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助力世卫组织击退疟疾</a:t>
            </a:r>
            <a:endPar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服务国家乡村振兴战略</a:t>
            </a:r>
            <a:endPar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助力实现共同富裕与联合国</a:t>
            </a:r>
            <a:r>
              <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SDGs</a:t>
            </a:r>
            <a:endPar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员工关爱 </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p:txBody>
      </p:sp>
      <p:sp>
        <p:nvSpPr>
          <p:cNvPr id="50" name="Rectangle 17"/>
          <p:cNvSpPr/>
          <p:nvPr/>
        </p:nvSpPr>
        <p:spPr>
          <a:xfrm>
            <a:off x="9026853" y="2016363"/>
            <a:ext cx="2270965" cy="549381"/>
          </a:xfrm>
          <a:prstGeom prst="rect">
            <a:avLst/>
          </a:prstGeom>
        </p:spPr>
        <p:txBody>
          <a:bodyPr wrap="square">
            <a:spAutoFit/>
          </a:bodyPr>
          <a:lstStyle/>
          <a:p>
            <a:pPr marL="171450" marR="0" lvl="0" indent="-171450" algn="l" defTabSz="1219200" rtl="0" eaLnBrk="1" fontAlgn="auto" latinLnBrk="0" hangingPunct="0">
              <a:lnSpc>
                <a:spcPct val="90000"/>
              </a:lnSpc>
              <a:spcBef>
                <a:spcPts val="2250"/>
              </a:spcBef>
              <a:spcAft>
                <a:spcPts val="0"/>
              </a:spcAft>
              <a:buClrTx/>
              <a:buSzTx/>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入选富时罗素社会责任指数（</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FTSE4Good Index Series</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）成分股</a:t>
            </a:r>
            <a:endPar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pic>
        <p:nvPicPr>
          <p:cNvPr id="7" name="Picture 1"/>
          <p:cNvPicPr>
            <a:picLocks noChangeAspect="1"/>
          </p:cNvPicPr>
          <p:nvPr/>
        </p:nvPicPr>
        <p:blipFill>
          <a:blip r:embed="rId8"/>
          <a:stretch>
            <a:fillRect/>
          </a:stretch>
        </p:blipFill>
        <p:spPr>
          <a:xfrm>
            <a:off x="7125413" y="1471373"/>
            <a:ext cx="916013" cy="200587"/>
          </a:xfrm>
          <a:prstGeom prst="rect">
            <a:avLst/>
          </a:prstGeom>
        </p:spPr>
      </p:pic>
      <p:sp>
        <p:nvSpPr>
          <p:cNvPr id="9" name="Rectangle 17"/>
          <p:cNvSpPr/>
          <p:nvPr/>
        </p:nvSpPr>
        <p:spPr>
          <a:xfrm>
            <a:off x="6265779" y="2018689"/>
            <a:ext cx="2700000" cy="855940"/>
          </a:xfrm>
          <a:prstGeom prst="rect">
            <a:avLst/>
          </a:prstGeom>
        </p:spPr>
        <p:txBody>
          <a:bodyPr wrap="square">
            <a:spAutoFit/>
          </a:bodyPr>
          <a:lstStyle/>
          <a:p>
            <a:pPr marL="171450" marR="0" lvl="0" indent="-171450" algn="l" defTabSz="1219200" rtl="0" eaLnBrk="1" fontAlgn="auto" latinLnBrk="0" hangingPunct="0">
              <a:lnSpc>
                <a:spcPct val="90000"/>
              </a:lnSpc>
              <a:spcAft>
                <a:spcPts val="0"/>
              </a:spcAft>
              <a:buClrTx/>
              <a:buSzTx/>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标普</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CSA ESG</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评分排名超过</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91%</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的全球同业，并大幅领先行业平均分数</a:t>
            </a:r>
            <a:endPar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171450" marR="0" lvl="0" indent="-171450" algn="l" defTabSz="1219200" rtl="0" eaLnBrk="1" fontAlgn="auto" latinLnBrk="0" hangingPunct="0">
              <a:lnSpc>
                <a:spcPct val="90000"/>
              </a:lnSpc>
              <a:spcAft>
                <a:spcPts val="0"/>
              </a:spcAft>
              <a:buClrTx/>
              <a:buSzTx/>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复星国际及复星旅文入选标普全球</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可持续发展年鉴</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2023</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（中国版）</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及获评“行业最佳进步企业”</a:t>
            </a:r>
            <a:endPar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sp>
        <p:nvSpPr>
          <p:cNvPr id="25" name="Rectangle 11"/>
          <p:cNvSpPr/>
          <p:nvPr/>
        </p:nvSpPr>
        <p:spPr>
          <a:xfrm>
            <a:off x="8779173" y="5114185"/>
            <a:ext cx="2338109" cy="1171539"/>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持续优化</a:t>
            </a:r>
            <a:r>
              <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进化企业风险管理</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完善</a:t>
            </a:r>
            <a:r>
              <a:rPr lang="en-GB"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ESG</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管治架构，设立</a:t>
            </a:r>
            <a:r>
              <a:rPr lang="en-GB"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ESG</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决策委员会及管理委员会</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积极与外部投资人、评级机构就</a:t>
            </a:r>
            <a:r>
              <a:rPr lang="en-GB"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ESG</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议题展开双向交流沟通</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p:txBody>
      </p:sp>
      <p:sp>
        <p:nvSpPr>
          <p:cNvPr id="28" name="Rectangle 11"/>
          <p:cNvSpPr/>
          <p:nvPr/>
        </p:nvSpPr>
        <p:spPr>
          <a:xfrm>
            <a:off x="1152662" y="5114185"/>
            <a:ext cx="2338109" cy="760730"/>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2050</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年达成碳中和目标</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GB" altLang="zh-CN"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EHS </a:t>
            </a: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管理框架</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rPr>
              <a:t>气候风险应对</a:t>
            </a:r>
            <a:endParaRPr lang="zh-CN" altLang="en-US" sz="1200" dirty="0">
              <a:solidFill>
                <a:srgbClr val="333333"/>
              </a:solidFill>
              <a:latin typeface="思源黑体 CN Normal" panose="020B0400000000000000" pitchFamily="34" charset="-128"/>
              <a:ea typeface="思源黑体 CN Normal" panose="020B0400000000000000" pitchFamily="34" charset="-128"/>
              <a:cs typeface="Arial" panose="020B0604020202020204" pitchFamily="34" charset="0"/>
              <a:sym typeface="Georgia" panose="02040502050405020303" pitchFamily="18" charset="0"/>
            </a:endParaRPr>
          </a:p>
        </p:txBody>
      </p:sp>
      <p:sp>
        <p:nvSpPr>
          <p:cNvPr id="32" name="Rounded Rectangle 10"/>
          <p:cNvSpPr/>
          <p:nvPr/>
        </p:nvSpPr>
        <p:spPr>
          <a:xfrm>
            <a:off x="8274049" y="3922665"/>
            <a:ext cx="3348355" cy="265430"/>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rPr>
              <a:t>G</a:t>
            </a:r>
            <a:endParaRPr kumimoji="0" lang="x-none" sz="2000" b="1" u="none" strike="noStrike" kern="0" cap="none" spc="0" normalizeH="0" baseline="0" noProof="0" dirty="0">
              <a:ln>
                <a:noFill/>
              </a:ln>
              <a:solidFill>
                <a:prstClr val="white"/>
              </a:solidFill>
              <a:effectLst/>
              <a:uLnTx/>
              <a:uFillTx/>
              <a:latin typeface="思源黑体 CN Regular" panose="020B0500000000000000" pitchFamily="34" charset="-128"/>
              <a:ea typeface="思源黑体 CN Regular" panose="020B0500000000000000" pitchFamily="34" charset="-128"/>
              <a:cs typeface="Arial" panose="020B0604020202020204" pitchFamily="34" charset="0"/>
            </a:endParaRPr>
          </a:p>
        </p:txBody>
      </p:sp>
      <p:pic>
        <p:nvPicPr>
          <p:cNvPr id="3" name="图片 2" descr="恒生"/>
          <p:cNvPicPr>
            <a:picLocks noChangeAspect="1"/>
          </p:cNvPicPr>
          <p:nvPr/>
        </p:nvPicPr>
        <p:blipFill>
          <a:blip r:embed="rId9"/>
          <a:stretch>
            <a:fillRect/>
          </a:stretch>
        </p:blipFill>
        <p:spPr>
          <a:xfrm>
            <a:off x="3794986" y="1356309"/>
            <a:ext cx="1605237" cy="430715"/>
          </a:xfrm>
          <a:prstGeom prst="rect">
            <a:avLst/>
          </a:prstGeom>
        </p:spPr>
      </p:pic>
      <p:sp>
        <p:nvSpPr>
          <p:cNvPr id="4" name="文本框 3"/>
          <p:cNvSpPr txBox="1"/>
          <p:nvPr/>
        </p:nvSpPr>
        <p:spPr>
          <a:xfrm>
            <a:off x="5456158" y="1362042"/>
            <a:ext cx="500458"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noProof="0" dirty="0">
                <a:ln>
                  <a:noFill/>
                </a:ln>
                <a:solidFill>
                  <a:srgbClr val="333333"/>
                </a:solidFill>
                <a:effectLst/>
                <a:uLnTx/>
                <a:uFillTx/>
                <a:latin typeface="Politica" panose="02000503000000000000" pitchFamily="2" charset="0"/>
                <a:cs typeface="Arial" panose="020B0604020202020204" pitchFamily="34" charset="0"/>
                <a:sym typeface="+mn-ea"/>
              </a:rPr>
              <a:t>AA-</a:t>
            </a:r>
            <a:endParaRPr lang="zh-CN" altLang="en-US" sz="2000" b="1" dirty="0"/>
          </a:p>
        </p:txBody>
      </p:sp>
      <p:pic>
        <p:nvPicPr>
          <p:cNvPr id="5" name="图片 4" descr="MSCI"/>
          <p:cNvPicPr>
            <a:picLocks noChangeAspect="1"/>
          </p:cNvPicPr>
          <p:nvPr/>
        </p:nvPicPr>
        <p:blipFill>
          <a:blip r:embed="rId10"/>
          <a:stretch>
            <a:fillRect/>
          </a:stretch>
        </p:blipFill>
        <p:spPr>
          <a:xfrm>
            <a:off x="1421512" y="1267819"/>
            <a:ext cx="1247140" cy="607695"/>
          </a:xfrm>
          <a:prstGeom prst="rect">
            <a:avLst/>
          </a:prstGeom>
        </p:spPr>
      </p:pic>
      <p:pic>
        <p:nvPicPr>
          <p:cNvPr id="2" name="图片 1" descr="/Users/jerrymiao/Desktop/复星Jerry/LOGO系列 杂/复星logo1-01.png复星logo1-01"/>
          <p:cNvPicPr>
            <a:picLocks noChangeAspect="1"/>
          </p:cNvPicPr>
          <p:nvPr/>
        </p:nvPicPr>
        <p:blipFill>
          <a:blip r:embed="rId11"/>
          <a:srcRect/>
          <a:stretch>
            <a:fillRect/>
          </a:stretch>
        </p:blipFill>
        <p:spPr>
          <a:xfrm>
            <a:off x="10302558" y="255905"/>
            <a:ext cx="1664335" cy="475615"/>
          </a:xfrm>
          <a:prstGeom prst="rect">
            <a:avLst/>
          </a:prstGeom>
        </p:spPr>
      </p:pic>
      <p:sp>
        <p:nvSpPr>
          <p:cNvPr id="33" name="矩形 32"/>
          <p:cNvSpPr/>
          <p:nvPr/>
        </p:nvSpPr>
        <p:spPr>
          <a:xfrm>
            <a:off x="3393910" y="2042561"/>
            <a:ext cx="2854284" cy="1025217"/>
          </a:xfrm>
          <a:prstGeom prst="rect">
            <a:avLst/>
          </a:prstGeom>
        </p:spPr>
        <p:txBody>
          <a:bodyPr wrap="square">
            <a:spAutoFit/>
          </a:bodyPr>
          <a:lstStyle/>
          <a:p>
            <a:pPr marL="285750" lvl="0" indent="-285750" defTabSz="1219200" hangingPunct="0">
              <a:lnSpc>
                <a:spcPct val="90000"/>
              </a:lnSpc>
              <a:spcBef>
                <a:spcPts val="2250"/>
              </a:spcBef>
              <a:buFont typeface="Arial" panose="020B0604020202020204" pitchFamily="34" charset="0"/>
              <a:buChar char="•"/>
              <a:defRPr/>
            </a:pP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2023</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年</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8</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月，首次入选恒生可持续发展企业指数成分股（</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ESG</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表现最优的</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30</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间香港上市公司）</a:t>
            </a:r>
            <a:endPar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285750" lvl="0" indent="-285750" defTabSz="1219200" hangingPunct="0">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入选恒生</a:t>
            </a:r>
            <a:r>
              <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ESG 50</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指数成分股</a:t>
            </a:r>
            <a:endPar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a:p>
            <a:pPr marL="285750" marR="0" lvl="0" indent="-285750" algn="l" defTabSz="1219200" rtl="0" eaLnBrk="1" fontAlgn="auto" latinLnBrk="0" hangingPunct="0">
              <a:lnSpc>
                <a:spcPct val="90000"/>
              </a:lnSpc>
              <a:spcBef>
                <a:spcPts val="0"/>
              </a:spcBef>
              <a:spcAft>
                <a:spcPts val="0"/>
              </a:spcAft>
              <a:buClrTx/>
              <a:buSzTx/>
              <a:buFont typeface="Arial" panose="020B0604020202020204" pitchFamily="34" charset="0"/>
              <a:buChar char="•"/>
              <a:defRPr/>
            </a:pP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入选恒生可持续发展企业基准指数（</a:t>
            </a:r>
            <a:r>
              <a:rPr lang="en-GB" altLang="zh-HK"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 HSSUSB </a:t>
            </a:r>
            <a:r>
              <a:rPr lang="zh-CN" altLang="en-US"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rPr>
              <a:t>）成分股</a:t>
            </a:r>
            <a:endParaRPr lang="en-US" altLang="zh-CN" sz="1100" dirty="0">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pic>
        <p:nvPicPr>
          <p:cNvPr id="10" name="图片 9"/>
          <p:cNvPicPr>
            <a:picLocks noChangeAspect="1"/>
          </p:cNvPicPr>
          <p:nvPr/>
        </p:nvPicPr>
        <p:blipFill>
          <a:blip r:embed="rId12"/>
          <a:stretch>
            <a:fillRect/>
          </a:stretch>
        </p:blipFill>
        <p:spPr>
          <a:xfrm>
            <a:off x="9847838" y="1291682"/>
            <a:ext cx="504000" cy="50235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45719" y="208638"/>
            <a:ext cx="9335179" cy="489838"/>
          </a:xfrm>
          <a:prstGeom prst="rect">
            <a:avLst/>
          </a:prstGeom>
          <a:gradFill>
            <a:gsLst>
              <a:gs pos="43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30562" y="215030"/>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复星，立业为善</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1" name="TextBox 22"/>
          <p:cNvSpPr txBox="1"/>
          <p:nvPr/>
        </p:nvSpPr>
        <p:spPr>
          <a:xfrm>
            <a:off x="3990550" y="5216549"/>
            <a:ext cx="4056566" cy="1136530"/>
          </a:xfrm>
          <a:prstGeom prst="rect">
            <a:avLst/>
          </a:prstGeom>
          <a:noFill/>
          <a:ln w="12700" cap="flat">
            <a:noFill/>
            <a:miter lim="400000"/>
          </a:ln>
          <a:effectLst/>
        </p:spPr>
        <p:txBody>
          <a:bodyPr wrap="square" lIns="0" tIns="0" rIns="0" bIns="0" numCol="1" anchor="t">
            <a:spAutoFit/>
          </a:bodyPr>
          <a:lstStyle/>
          <a:p>
            <a:pPr>
              <a:lnSpc>
                <a:spcPts val="1820"/>
              </a:lnSpc>
            </a:pPr>
            <a:r>
              <a:rPr lang="zh-CN" altLang="en-US" sz="1100" dirty="0">
                <a:solidFill>
                  <a:srgbClr val="93683D"/>
                </a:solidFill>
                <a:latin typeface="思源黑体 CN Normal" panose="020B0400000000000000" pitchFamily="34" charset="-128"/>
                <a:ea typeface="思源黑体 CN Normal" panose="020B0400000000000000" pitchFamily="34" charset="-128"/>
              </a:rPr>
              <a:t>复星基金会成立于 </a:t>
            </a:r>
            <a:r>
              <a:rPr lang="en-US" altLang="zh-CN" sz="1100" dirty="0">
                <a:solidFill>
                  <a:srgbClr val="93683D"/>
                </a:solidFill>
                <a:latin typeface="思源黑体 CN Normal" panose="020B0400000000000000" pitchFamily="34" charset="-128"/>
                <a:ea typeface="思源黑体 CN Normal" panose="020B0400000000000000" pitchFamily="34" charset="-128"/>
              </a:rPr>
              <a:t>2012 </a:t>
            </a:r>
            <a:r>
              <a:rPr lang="zh-CN" altLang="en-US" sz="1100" dirty="0">
                <a:solidFill>
                  <a:srgbClr val="93683D"/>
                </a:solidFill>
                <a:latin typeface="思源黑体 CN Normal" panose="020B0400000000000000" pitchFamily="34" charset="-128"/>
                <a:ea typeface="思源黑体 CN Normal" panose="020B0400000000000000" pitchFamily="34" charset="-128"/>
              </a:rPr>
              <a:t>年 </a:t>
            </a:r>
            <a:r>
              <a:rPr lang="en-US" altLang="zh-CN" sz="1100" dirty="0">
                <a:solidFill>
                  <a:srgbClr val="93683D"/>
                </a:solidFill>
                <a:latin typeface="思源黑体 CN Normal" panose="020B0400000000000000" pitchFamily="34" charset="-128"/>
                <a:ea typeface="思源黑体 CN Normal" panose="020B0400000000000000" pitchFamily="34" charset="-128"/>
              </a:rPr>
              <a:t>11 </a:t>
            </a:r>
            <a:r>
              <a:rPr lang="zh-CN" altLang="en-US" sz="1100" dirty="0">
                <a:solidFill>
                  <a:srgbClr val="93683D"/>
                </a:solidFill>
                <a:latin typeface="思源黑体 CN Normal" panose="020B0400000000000000" pitchFamily="34" charset="-128"/>
                <a:ea typeface="思源黑体 CN Normal" panose="020B0400000000000000" pitchFamily="34" charset="-128"/>
              </a:rPr>
              <a:t>月，是以复星为主要捐赠人的公益行为体，是“</a:t>
            </a:r>
            <a:r>
              <a:rPr lang="en-US" altLang="zh-CN" sz="1100" dirty="0">
                <a:solidFill>
                  <a:srgbClr val="93683D"/>
                </a:solidFill>
                <a:latin typeface="思源黑体 CN Normal" panose="020B0400000000000000" pitchFamily="34" charset="-128"/>
                <a:ea typeface="思源黑体 CN Normal" panose="020B0400000000000000" pitchFamily="34" charset="-128"/>
              </a:rPr>
              <a:t>5A</a:t>
            </a:r>
            <a:r>
              <a:rPr lang="zh-CN" altLang="en-US" sz="1100" dirty="0">
                <a:solidFill>
                  <a:srgbClr val="93683D"/>
                </a:solidFill>
                <a:latin typeface="思源黑体 CN Normal" panose="020B0400000000000000" pitchFamily="34" charset="-128"/>
                <a:ea typeface="思源黑体 CN Normal" panose="020B0400000000000000" pitchFamily="34" charset="-128"/>
              </a:rPr>
              <a:t>级社会组织”。秉承复星“修身、齐家、立业、助天下”的理念，复星基金会坚持服务社会、人民和国家，业务涵盖应急救灾、健康、扶贫、乡村振兴、教育、社区建设、青年创业及文化艺术等领域，辐射全球多个国家和地区</a:t>
            </a:r>
            <a:endParaRPr lang="zh-CN" altLang="en-US" sz="1100" dirty="0">
              <a:solidFill>
                <a:srgbClr val="93683D"/>
              </a:solidFill>
              <a:latin typeface="思源黑体 CN Normal" panose="020B0400000000000000" pitchFamily="34" charset="-128"/>
              <a:ea typeface="思源黑体 CN Normal" panose="020B0400000000000000" pitchFamily="34" charset="-128"/>
            </a:endParaRPr>
          </a:p>
        </p:txBody>
      </p:sp>
      <p:grpSp>
        <p:nvGrpSpPr>
          <p:cNvPr id="7" name="组合 6"/>
          <p:cNvGrpSpPr/>
          <p:nvPr/>
        </p:nvGrpSpPr>
        <p:grpSpPr>
          <a:xfrm>
            <a:off x="8337623" y="5146856"/>
            <a:ext cx="2987040" cy="1367155"/>
            <a:chOff x="8367137" y="4105799"/>
            <a:chExt cx="2987070" cy="1318865"/>
          </a:xfrm>
        </p:grpSpPr>
        <p:sp>
          <p:nvSpPr>
            <p:cNvPr id="93" name="圆角矩形 92"/>
            <p:cNvSpPr/>
            <p:nvPr/>
          </p:nvSpPr>
          <p:spPr>
            <a:xfrm>
              <a:off x="8367137" y="4105799"/>
              <a:ext cx="2987070" cy="1318865"/>
            </a:xfrm>
            <a:prstGeom prst="roundRect">
              <a:avLst>
                <a:gd name="adj" fmla="val 11099"/>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94" name="矩形 93"/>
            <p:cNvSpPr/>
            <p:nvPr/>
          </p:nvSpPr>
          <p:spPr>
            <a:xfrm>
              <a:off x="8527688" y="410580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grpSp>
      <p:grpSp>
        <p:nvGrpSpPr>
          <p:cNvPr id="6" name="组合 5"/>
          <p:cNvGrpSpPr/>
          <p:nvPr/>
        </p:nvGrpSpPr>
        <p:grpSpPr>
          <a:xfrm>
            <a:off x="619350" y="927281"/>
            <a:ext cx="2987070" cy="1256546"/>
            <a:chOff x="663907" y="2592410"/>
            <a:chExt cx="2987070" cy="1134960"/>
          </a:xfrm>
        </p:grpSpPr>
        <p:sp>
          <p:nvSpPr>
            <p:cNvPr id="91" name="圆角矩形 90"/>
            <p:cNvSpPr/>
            <p:nvPr/>
          </p:nvSpPr>
          <p:spPr>
            <a:xfrm>
              <a:off x="663907" y="2592410"/>
              <a:ext cx="2987070" cy="1134960"/>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92" name="矩形 91"/>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59" name="TextBox 21"/>
            <p:cNvSpPr txBox="1"/>
            <p:nvPr/>
          </p:nvSpPr>
          <p:spPr>
            <a:xfrm>
              <a:off x="964387" y="2722372"/>
              <a:ext cx="2348545" cy="194597"/>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sz="1400" b="0" dirty="0" err="1">
                  <a:latin typeface="思源黑体 CN Normal" panose="020B0400000000000000" pitchFamily="34" charset="-128"/>
                  <a:ea typeface="思源黑体 CN Normal" panose="020B0400000000000000" pitchFamily="34" charset="-128"/>
                  <a:cs typeface="Arial" panose="020B0604020202020204" pitchFamily="34" charset="0"/>
                </a:rPr>
                <a:t>乡村医生</a:t>
              </a:r>
              <a:r>
                <a:rPr lang="zh-CN" altLang="en-US" sz="1400" b="0" dirty="0">
                  <a:latin typeface="思源黑体 CN Normal" panose="020B0400000000000000" pitchFamily="34" charset="-128"/>
                  <a:ea typeface="思源黑体 CN Normal" panose="020B0400000000000000" pitchFamily="34" charset="-128"/>
                  <a:cs typeface="Arial" panose="020B0604020202020204" pitchFamily="34" charset="0"/>
                </a:rPr>
                <a:t>项目</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5" name="TextBox 15"/>
            <p:cNvSpPr txBox="1"/>
            <p:nvPr/>
          </p:nvSpPr>
          <p:spPr>
            <a:xfrm>
              <a:off x="800798" y="3009064"/>
              <a:ext cx="2715705" cy="603424"/>
            </a:xfrm>
            <a:prstGeom prst="rect">
              <a:avLst/>
            </a:prstGeom>
            <a:noFill/>
            <a:ln w="12700" cap="flat">
              <a:noFill/>
              <a:miter lim="400000"/>
            </a:ln>
            <a:effectLst/>
          </p:spPr>
          <p:txBody>
            <a:bodyPr wrap="square" lIns="0" tIns="0" rIns="0" bIns="0" numCol="1" anchor="t">
              <a:spAutoFit/>
            </a:bodyPr>
            <a:lstStyle/>
            <a:p>
              <a:pPr>
                <a:lnSpc>
                  <a:spcPts val="1820"/>
                </a:lnSpc>
              </a:pPr>
              <a:r>
                <a:rPr lang="zh-CN" altLang="en-US" sz="1000" dirty="0">
                  <a:solidFill>
                    <a:srgbClr val="171A1D"/>
                  </a:solidFill>
                  <a:latin typeface="思源黑体 CN Normal" panose="020B0400000000000000" pitchFamily="34" charset="-128"/>
                  <a:ea typeface="思源黑体 CN Normal" panose="020B0400000000000000" pitchFamily="34" charset="-128"/>
                </a:rPr>
                <a:t>截至</a:t>
              </a:r>
              <a:r>
                <a:rPr lang="en-US" altLang="zh-CN" sz="1000" dirty="0">
                  <a:solidFill>
                    <a:srgbClr val="171A1D"/>
                  </a:solidFill>
                  <a:latin typeface="思源黑体 CN Normal" panose="020B0400000000000000" pitchFamily="34" charset="-128"/>
                  <a:ea typeface="思源黑体 CN Normal" panose="020B0400000000000000" pitchFamily="34" charset="-128"/>
                </a:rPr>
                <a:t>2023</a:t>
              </a:r>
              <a:r>
                <a:rPr lang="zh-CN" altLang="en-US" sz="1000" dirty="0">
                  <a:solidFill>
                    <a:srgbClr val="171A1D"/>
                  </a:solidFill>
                  <a:latin typeface="思源黑体 CN Normal" panose="020B0400000000000000" pitchFamily="34" charset="-128"/>
                  <a:ea typeface="思源黑体 CN Normal" panose="020B0400000000000000" pitchFamily="34" charset="-128"/>
                </a:rPr>
                <a:t>年</a:t>
              </a:r>
              <a:r>
                <a:rPr lang="en-US" altLang="zh-CN" sz="1000" dirty="0">
                  <a:solidFill>
                    <a:srgbClr val="171A1D"/>
                  </a:solidFill>
                  <a:latin typeface="思源黑体 CN Normal" panose="020B0400000000000000" pitchFamily="34" charset="-128"/>
                  <a:ea typeface="思源黑体 CN Normal" panose="020B0400000000000000" pitchFamily="34" charset="-128"/>
                </a:rPr>
                <a:t>9</a:t>
              </a:r>
              <a:r>
                <a:rPr lang="zh-CN" altLang="en-US" sz="1000" dirty="0">
                  <a:solidFill>
                    <a:srgbClr val="171A1D"/>
                  </a:solidFill>
                  <a:latin typeface="思源黑体 CN Normal" panose="020B0400000000000000" pitchFamily="34" charset="-128"/>
                  <a:ea typeface="思源黑体 CN Normal" panose="020B0400000000000000" pitchFamily="34" charset="-128"/>
                </a:rPr>
                <a:t>月，项目已覆盖</a:t>
              </a:r>
              <a:r>
                <a:rPr lang="zh-CN" altLang="en-US" sz="1000" dirty="0">
                  <a:solidFill>
                    <a:srgbClr val="A77646"/>
                  </a:solidFill>
                  <a:latin typeface="思源黑体 CN Normal" panose="020B0400000000000000" pitchFamily="34" charset="-128"/>
                  <a:ea typeface="思源黑体 CN Normal" panose="020B0400000000000000" pitchFamily="34" charset="-128"/>
                </a:rPr>
                <a:t>16</a:t>
              </a:r>
              <a:r>
                <a:rPr lang="zh-CN" altLang="en-US" sz="1000" dirty="0">
                  <a:solidFill>
                    <a:srgbClr val="171A1D"/>
                  </a:solidFill>
                  <a:latin typeface="思源黑体 CN Normal" panose="020B0400000000000000" pitchFamily="34" charset="-128"/>
                  <a:ea typeface="思源黑体 CN Normal" panose="020B0400000000000000" pitchFamily="34" charset="-128"/>
                </a:rPr>
                <a:t>个省、市、自治区的</a:t>
              </a:r>
              <a:r>
                <a:rPr lang="en-US" altLang="zh-CN" sz="1000" dirty="0">
                  <a:solidFill>
                    <a:srgbClr val="A77646"/>
                  </a:solidFill>
                  <a:latin typeface="思源黑体 CN Normal" panose="020B0400000000000000" pitchFamily="34" charset="-128"/>
                  <a:ea typeface="思源黑体 CN Normal" panose="020B0400000000000000" pitchFamily="34" charset="-128"/>
                </a:rPr>
                <a:t>78</a:t>
              </a:r>
              <a:r>
                <a:rPr lang="zh-CN" altLang="en-US" sz="1000" dirty="0">
                  <a:solidFill>
                    <a:srgbClr val="171A1D"/>
                  </a:solidFill>
                  <a:latin typeface="思源黑体 CN Normal" panose="020B0400000000000000" pitchFamily="34" charset="-128"/>
                  <a:ea typeface="思源黑体 CN Normal" panose="020B0400000000000000" pitchFamily="34" charset="-128"/>
                </a:rPr>
                <a:t>个项目县，累计派出</a:t>
              </a:r>
              <a:r>
                <a:rPr lang="en-US" altLang="zh-CN" sz="1000" dirty="0">
                  <a:solidFill>
                    <a:srgbClr val="A77646"/>
                  </a:solidFill>
                  <a:latin typeface="思源黑体 CN Normal" panose="020B0400000000000000" pitchFamily="34" charset="-128"/>
                  <a:ea typeface="思源黑体 CN Normal" panose="020B0400000000000000" pitchFamily="34" charset="-128"/>
                </a:rPr>
                <a:t>36</a:t>
              </a:r>
              <a:r>
                <a:rPr lang="zh-CN" altLang="en-US" sz="1000" dirty="0">
                  <a:solidFill>
                    <a:srgbClr val="A77646"/>
                  </a:solidFill>
                  <a:latin typeface="思源黑体 CN Normal" panose="020B0400000000000000" pitchFamily="34" charset="-128"/>
                  <a:ea typeface="思源黑体 CN Normal" panose="020B0400000000000000" pitchFamily="34" charset="-128"/>
                </a:rPr>
                <a:t>6</a:t>
              </a:r>
              <a:r>
                <a:rPr lang="zh-CN" altLang="en-US" sz="1000" dirty="0">
                  <a:solidFill>
                    <a:srgbClr val="171A1D"/>
                  </a:solidFill>
                  <a:latin typeface="思源黑体 CN Normal" panose="020B0400000000000000" pitchFamily="34" charset="-128"/>
                  <a:ea typeface="思源黑体 CN Normal" panose="020B0400000000000000" pitchFamily="34" charset="-128"/>
                </a:rPr>
                <a:t>人次驻县帮扶，</a:t>
              </a:r>
              <a:endParaRPr lang="zh-CN" altLang="en-US" sz="1000" dirty="0">
                <a:solidFill>
                  <a:srgbClr val="171A1D"/>
                </a:solidFill>
                <a:latin typeface="思源黑体 CN Normal" panose="020B0400000000000000" pitchFamily="34" charset="-128"/>
                <a:ea typeface="思源黑体 CN Normal" panose="020B0400000000000000" pitchFamily="34" charset="-128"/>
              </a:endParaRPr>
            </a:p>
            <a:p>
              <a:pPr>
                <a:lnSpc>
                  <a:spcPts val="1820"/>
                </a:lnSpc>
              </a:pPr>
              <a:r>
                <a:rPr lang="zh-CN" altLang="en-US" sz="1000" dirty="0">
                  <a:solidFill>
                    <a:srgbClr val="171A1D"/>
                  </a:solidFill>
                  <a:latin typeface="思源黑体 CN Normal" panose="020B0400000000000000" pitchFamily="34" charset="-128"/>
                  <a:ea typeface="思源黑体 CN Normal" panose="020B0400000000000000" pitchFamily="34" charset="-128"/>
                </a:rPr>
                <a:t>守护约</a:t>
              </a:r>
              <a:r>
                <a:rPr lang="zh-CN" altLang="en-US" sz="1000" dirty="0">
                  <a:solidFill>
                    <a:srgbClr val="A77646"/>
                  </a:solidFill>
                  <a:latin typeface="思源黑体 CN Normal" panose="020B0400000000000000" pitchFamily="34" charset="-128"/>
                  <a:ea typeface="思源黑体 CN Normal" panose="020B0400000000000000" pitchFamily="34" charset="-128"/>
                </a:rPr>
                <a:t>2.4万</a:t>
              </a:r>
              <a:r>
                <a:rPr lang="zh-CN" altLang="en-US" sz="1000" dirty="0">
                  <a:solidFill>
                    <a:srgbClr val="171A1D"/>
                  </a:solidFill>
                  <a:latin typeface="思源黑体 CN Normal" panose="020B0400000000000000" pitchFamily="34" charset="-128"/>
                  <a:ea typeface="思源黑体 CN Normal" panose="020B0400000000000000" pitchFamily="34" charset="-128"/>
                </a:rPr>
                <a:t>名乡村医生，惠及</a:t>
              </a:r>
              <a:r>
                <a:rPr lang="zh-CN" altLang="en-US" sz="1000" dirty="0">
                  <a:solidFill>
                    <a:srgbClr val="93683D"/>
                  </a:solidFill>
                  <a:latin typeface="思源黑体 CN Normal" panose="020B0400000000000000" pitchFamily="34" charset="-128"/>
                  <a:ea typeface="思源黑体 CN Normal" panose="020B0400000000000000" pitchFamily="34" charset="-128"/>
                </a:rPr>
                <a:t>300</a:t>
              </a:r>
              <a:r>
                <a:rPr lang="zh-CN" altLang="en-US" sz="1000" dirty="0">
                  <a:solidFill>
                    <a:srgbClr val="A77646"/>
                  </a:solidFill>
                  <a:latin typeface="思源黑体 CN Normal" panose="020B0400000000000000" pitchFamily="34" charset="-128"/>
                  <a:ea typeface="思源黑体 CN Normal" panose="020B0400000000000000" pitchFamily="34" charset="-128"/>
                </a:rPr>
                <a:t>万</a:t>
              </a:r>
              <a:r>
                <a:rPr lang="zh-CN" altLang="en-US" sz="1000" dirty="0">
                  <a:solidFill>
                    <a:srgbClr val="171A1D"/>
                  </a:solidFill>
                  <a:latin typeface="思源黑体 CN Normal" panose="020B0400000000000000" pitchFamily="34" charset="-128"/>
                  <a:ea typeface="思源黑体 CN Normal" panose="020B0400000000000000" pitchFamily="34" charset="-128"/>
                </a:rPr>
                <a:t>基层家庭</a:t>
              </a:r>
              <a:endParaRPr lang="zh-CN" altLang="en-US" sz="1000" dirty="0">
                <a:solidFill>
                  <a:srgbClr val="171A1D"/>
                </a:solidFill>
                <a:latin typeface="思源黑体 CN Normal" panose="020B0400000000000000" pitchFamily="34" charset="-128"/>
                <a:ea typeface="思源黑体 CN Normal" panose="020B0400000000000000" pitchFamily="34" charset="-128"/>
              </a:endParaRPr>
            </a:p>
          </p:txBody>
        </p:sp>
      </p:grpSp>
      <p:grpSp>
        <p:nvGrpSpPr>
          <p:cNvPr id="12" name="组合 11"/>
          <p:cNvGrpSpPr/>
          <p:nvPr/>
        </p:nvGrpSpPr>
        <p:grpSpPr>
          <a:xfrm>
            <a:off x="625761" y="5146856"/>
            <a:ext cx="2987070" cy="1367155"/>
            <a:chOff x="665255" y="928213"/>
            <a:chExt cx="2987070" cy="1367155"/>
          </a:xfrm>
        </p:grpSpPr>
        <p:sp>
          <p:nvSpPr>
            <p:cNvPr id="89" name="圆角矩形 88"/>
            <p:cNvSpPr/>
            <p:nvPr/>
          </p:nvSpPr>
          <p:spPr>
            <a:xfrm>
              <a:off x="665255" y="928213"/>
              <a:ext cx="2987070" cy="1367155"/>
            </a:xfrm>
            <a:prstGeom prst="roundRect">
              <a:avLst>
                <a:gd name="adj" fmla="val 890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90" name="矩形 89"/>
            <p:cNvSpPr/>
            <p:nvPr/>
          </p:nvSpPr>
          <p:spPr>
            <a:xfrm>
              <a:off x="825806" y="928213"/>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52" name="TextBox 17"/>
            <p:cNvSpPr txBox="1"/>
            <p:nvPr/>
          </p:nvSpPr>
          <p:spPr>
            <a:xfrm>
              <a:off x="1043155" y="1039044"/>
              <a:ext cx="2235970" cy="215444"/>
            </a:xfrm>
            <a:prstGeom prst="rect">
              <a:avLst/>
            </a:prstGeom>
            <a:noFill/>
            <a:ln w="12700" cap="flat">
              <a:noFill/>
              <a:miter lim="400000"/>
            </a:ln>
            <a:effectLst/>
          </p:spPr>
          <p:txBody>
            <a:bodyPr wrap="square" lIns="0" tIns="0" rIns="0" bIns="0" numCol="1" anchor="t">
              <a:spAutoFit/>
            </a:bodyPr>
            <a:lstStyle>
              <a:lvl1pPr marL="285750" indent="-28575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sz="1400" b="0" dirty="0" err="1">
                  <a:latin typeface="思源黑体 CN Normal" panose="020B0400000000000000" pitchFamily="34" charset="-128"/>
                  <a:ea typeface="思源黑体 CN Normal" panose="020B0400000000000000" pitchFamily="34" charset="-128"/>
                  <a:cs typeface="Arial" panose="020B0604020202020204" pitchFamily="34" charset="0"/>
                </a:rPr>
                <a:t>复星艺术中心</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4" name="TextBox 15"/>
            <p:cNvSpPr txBox="1"/>
            <p:nvPr/>
          </p:nvSpPr>
          <p:spPr>
            <a:xfrm>
              <a:off x="878036" y="1296290"/>
              <a:ext cx="2576175" cy="933450"/>
            </a:xfrm>
            <a:prstGeom prst="rect">
              <a:avLst/>
            </a:prstGeom>
            <a:noFill/>
            <a:ln w="12700" cap="flat">
              <a:noFill/>
              <a:miter lim="400000"/>
            </a:ln>
            <a:effectLst/>
          </p:spPr>
          <p:txBody>
            <a:bodyPr wrap="square" lIns="0" tIns="0" rIns="0" bIns="0" numCol="1" anchor="t">
              <a:spAutoFit/>
            </a:bodyPr>
            <a:lstStyle/>
            <a:p>
              <a:pPr>
                <a:lnSpc>
                  <a:spcPts val="1820"/>
                </a:lnSpc>
              </a:pPr>
              <a:r>
                <a:rPr lang="zh-CN"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由复星及复星基金会发起并出资建立的非营利机构，定位于当代、国际及观众互动性强的艺术，自</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2016</a:t>
              </a:r>
              <a:r>
                <a:rPr lang="zh-CN"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年以来，共举办</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rPr>
                <a:t>28</a:t>
              </a:r>
              <a:r>
                <a:rPr lang="zh-CN"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场艺术展览，超过</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rPr>
                <a:t>175</a:t>
              </a:r>
              <a:r>
                <a:rPr lang="zh-CN"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rPr>
                <a:t>万</a:t>
              </a:r>
              <a:r>
                <a:rPr lang="zh-CN"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人次参观展览</a:t>
              </a:r>
              <a:endPar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sp>
        <p:nvSpPr>
          <p:cNvPr id="65" name="TextBox 14"/>
          <p:cNvSpPr txBox="1"/>
          <p:nvPr/>
        </p:nvSpPr>
        <p:spPr>
          <a:xfrm>
            <a:off x="8558111" y="5619065"/>
            <a:ext cx="2476087" cy="671402"/>
          </a:xfrm>
          <a:prstGeom prst="rect">
            <a:avLst/>
          </a:prstGeom>
          <a:noFill/>
          <a:ln w="12700" cap="flat">
            <a:noFill/>
            <a:miter lim="400000"/>
          </a:ln>
          <a:effectLst/>
        </p:spPr>
        <p:txBody>
          <a:bodyPr wrap="square" lIns="0" tIns="0" rIns="0" bIns="0" numCol="1" anchor="t">
            <a:spAutoFit/>
          </a:bodyPr>
          <a:lstStyle/>
          <a:p>
            <a:pPr>
              <a:lnSpc>
                <a:spcPts val="1820"/>
              </a:lnSpc>
              <a:buSzPct val="100000"/>
              <a:defRPr sz="10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复星医药向国际市场供应了超过</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2.8</a:t>
            </a:r>
            <a:r>
              <a:rPr lang="zh-CN" altLang="en-US"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亿</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支注射用青蒿琥酯，救治了全球超过</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5600</a:t>
            </a:r>
            <a:r>
              <a:rPr lang="zh-CN" altLang="en-US"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万</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重症疟疾患者</a:t>
            </a:r>
            <a:endPar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66" name="TextBox 19"/>
          <p:cNvSpPr txBox="1"/>
          <p:nvPr/>
        </p:nvSpPr>
        <p:spPr>
          <a:xfrm>
            <a:off x="8970946" y="5313373"/>
            <a:ext cx="1753479" cy="215444"/>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sz="1400" b="0" dirty="0" err="1">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援非抗疟</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grpSp>
        <p:nvGrpSpPr>
          <p:cNvPr id="5" name="组合 4"/>
          <p:cNvGrpSpPr/>
          <p:nvPr/>
        </p:nvGrpSpPr>
        <p:grpSpPr>
          <a:xfrm>
            <a:off x="8272528" y="2946314"/>
            <a:ext cx="3085278" cy="2082086"/>
            <a:chOff x="600190" y="5520530"/>
            <a:chExt cx="3085278" cy="2509791"/>
          </a:xfrm>
        </p:grpSpPr>
        <p:sp>
          <p:nvSpPr>
            <p:cNvPr id="13" name="圆角矩形 12"/>
            <p:cNvSpPr/>
            <p:nvPr/>
          </p:nvSpPr>
          <p:spPr>
            <a:xfrm>
              <a:off x="665255" y="5532332"/>
              <a:ext cx="2987070" cy="2497989"/>
            </a:xfrm>
            <a:prstGeom prst="roundRect">
              <a:avLst>
                <a:gd name="adj" fmla="val 800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sz="1600">
                <a:latin typeface="思源黑体 CN Normal" panose="020B0400000000000000" pitchFamily="34" charset="-128"/>
                <a:ea typeface="思源黑体 CN Normal" panose="020B0400000000000000" pitchFamily="34" charset="-128"/>
              </a:endParaRPr>
            </a:p>
          </p:txBody>
        </p:sp>
        <p:sp>
          <p:nvSpPr>
            <p:cNvPr id="14" name="矩形 13"/>
            <p:cNvSpPr/>
            <p:nvPr/>
          </p:nvSpPr>
          <p:spPr>
            <a:xfrm>
              <a:off x="844587" y="552053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a:latin typeface="思源黑体 CN Normal" panose="020B0400000000000000" pitchFamily="34" charset="-128"/>
                <a:ea typeface="思源黑体 CN Normal" panose="020B0400000000000000" pitchFamily="34" charset="-128"/>
              </a:endParaRPr>
            </a:p>
          </p:txBody>
        </p:sp>
        <p:sp>
          <p:nvSpPr>
            <p:cNvPr id="15" name="TextBox 15"/>
            <p:cNvSpPr txBox="1"/>
            <p:nvPr/>
          </p:nvSpPr>
          <p:spPr>
            <a:xfrm>
              <a:off x="885774" y="6304702"/>
              <a:ext cx="2536422" cy="1648094"/>
            </a:xfrm>
            <a:prstGeom prst="rect">
              <a:avLst/>
            </a:prstGeom>
            <a:noFill/>
            <a:ln w="12700" cap="flat">
              <a:noFill/>
              <a:miter lim="400000"/>
            </a:ln>
            <a:effectLst/>
          </p:spPr>
          <p:txBody>
            <a:bodyPr wrap="square" lIns="0" tIns="0" rIns="0" bIns="0" numCol="1" anchor="t">
              <a:spAutoFit/>
            </a:bodyPr>
            <a:lstStyle/>
            <a:p>
              <a:pPr algn="just">
                <a:lnSpc>
                  <a:spcPts val="1820"/>
                </a:lnSpc>
                <a:buSzPct val="100000"/>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太极拳辅助治疗慢病的科研成果在国际权威刊物发表。</a:t>
              </a:r>
              <a:endPar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algn="just">
                <a:lnSpc>
                  <a:spcPts val="1820"/>
                </a:lnSpc>
                <a:buSzPct val="100000"/>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自</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2015</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年至</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2022</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年末，为</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445</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位帕金森患者提供了</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3144</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小时的线下太极公益课</a:t>
              </a:r>
              <a:endParaRPr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algn="just">
                <a:lnSpc>
                  <a:spcPts val="1820"/>
                </a:lnSpc>
                <a:buSzPct val="100000"/>
                <a:defRPr sz="11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自</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2020</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年起至</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2022</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年末，提供了</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945.5</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小时的线上太极公益课，</a:t>
              </a:r>
              <a:r>
                <a:rPr lang="en-US" altLang="zh-CN" sz="1000"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23491</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人次受益</a:t>
              </a:r>
              <a:endParaRPr 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16" name="TextBox 20"/>
            <p:cNvSpPr txBox="1"/>
            <p:nvPr/>
          </p:nvSpPr>
          <p:spPr>
            <a:xfrm>
              <a:off x="600190" y="5601617"/>
              <a:ext cx="3085278" cy="705364"/>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lnSpc>
                  <a:spcPts val="2420"/>
                </a:lnSpc>
                <a:buNone/>
              </a:pPr>
              <a:r>
                <a:rPr sz="1400" b="0" dirty="0" err="1">
                  <a:latin typeface="思源黑体 CN Normal" panose="020B0400000000000000" pitchFamily="34" charset="-128"/>
                  <a:ea typeface="思源黑体 CN Normal" panose="020B0400000000000000" pitchFamily="34" charset="-128"/>
                  <a:cs typeface="Arial" panose="020B0604020202020204" pitchFamily="34" charset="0"/>
                </a:rPr>
                <a:t>太极抗帕</a:t>
              </a:r>
              <a:endParaRPr lang="en-US" sz="1400" b="0" dirty="0">
                <a:latin typeface="思源黑体 CN Normal" panose="020B0400000000000000" pitchFamily="34" charset="-128"/>
                <a:ea typeface="思源黑体 CN Normal" panose="020B0400000000000000" pitchFamily="34" charset="-128"/>
                <a:cs typeface="Arial" panose="020B0604020202020204" pitchFamily="34" charset="0"/>
              </a:endParaRPr>
            </a:p>
            <a:p>
              <a:pPr marL="0" indent="0" algn="ctr">
                <a:lnSpc>
                  <a:spcPts val="2420"/>
                </a:lnSpc>
                <a:buNone/>
              </a:pPr>
              <a:r>
                <a:rPr lang="zh-CN" altLang="en-US" sz="1400" b="0" dirty="0">
                  <a:latin typeface="思源黑体 CN Normal" panose="020B0400000000000000" pitchFamily="34" charset="-128"/>
                  <a:ea typeface="思源黑体 CN Normal" panose="020B0400000000000000" pitchFamily="34" charset="-128"/>
                  <a:cs typeface="Arial" panose="020B0604020202020204" pitchFamily="34" charset="0"/>
                </a:rPr>
                <a:t>太极延缓阿尔茨海默病</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pic>
        <p:nvPicPr>
          <p:cNvPr id="17" name="图片 16" descr="/Users/jerrymiao/Desktop/复星Jerry/LOGO系列 杂/复星logo1-01.png复星logo1-01"/>
          <p:cNvPicPr>
            <a:picLocks noChangeAspect="1"/>
          </p:cNvPicPr>
          <p:nvPr/>
        </p:nvPicPr>
        <p:blipFill>
          <a:blip r:embed="rId1"/>
          <a:srcRect/>
          <a:stretch>
            <a:fillRect/>
          </a:stretch>
        </p:blipFill>
        <p:spPr>
          <a:xfrm>
            <a:off x="10302558" y="255905"/>
            <a:ext cx="1664335" cy="475615"/>
          </a:xfrm>
          <a:prstGeom prst="rect">
            <a:avLst/>
          </a:prstGeom>
        </p:spPr>
      </p:pic>
      <p:grpSp>
        <p:nvGrpSpPr>
          <p:cNvPr id="57" name="组合 56"/>
          <p:cNvGrpSpPr/>
          <p:nvPr/>
        </p:nvGrpSpPr>
        <p:grpSpPr>
          <a:xfrm>
            <a:off x="625761" y="2333551"/>
            <a:ext cx="2987070" cy="1210385"/>
            <a:chOff x="663907" y="2592410"/>
            <a:chExt cx="2987070" cy="1210385"/>
          </a:xfrm>
        </p:grpSpPr>
        <p:sp>
          <p:nvSpPr>
            <p:cNvPr id="58" name="圆角矩形 57"/>
            <p:cNvSpPr/>
            <p:nvPr/>
          </p:nvSpPr>
          <p:spPr>
            <a:xfrm>
              <a:off x="663907" y="2592410"/>
              <a:ext cx="2987070" cy="1210385"/>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61" name="矩形 60"/>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62" name="TextBox 21"/>
            <p:cNvSpPr txBox="1"/>
            <p:nvPr/>
          </p:nvSpPr>
          <p:spPr>
            <a:xfrm>
              <a:off x="1041807" y="2704078"/>
              <a:ext cx="2348545" cy="215444"/>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lang="zh-CN" altLang="en-US" sz="1400" b="0" dirty="0">
                  <a:latin typeface="思源黑体 CN Normal" panose="020B0400000000000000" pitchFamily="34" charset="-128"/>
                  <a:ea typeface="思源黑体 CN Normal" panose="020B0400000000000000" pitchFamily="34" charset="-128"/>
                  <a:cs typeface="Arial" panose="020B0604020202020204" pitchFamily="34" charset="0"/>
                </a:rPr>
                <a:t>远见者新星奖</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7" name="TextBox 15"/>
            <p:cNvSpPr txBox="1"/>
            <p:nvPr/>
          </p:nvSpPr>
          <p:spPr>
            <a:xfrm>
              <a:off x="743847" y="2979919"/>
              <a:ext cx="2841856" cy="674736"/>
            </a:xfrm>
            <a:prstGeom prst="rect">
              <a:avLst/>
            </a:prstGeom>
            <a:noFill/>
            <a:ln w="12700" cap="flat">
              <a:noFill/>
              <a:miter lim="400000"/>
            </a:ln>
            <a:effectLst/>
          </p:spPr>
          <p:txBody>
            <a:bodyPr wrap="square" lIns="0" tIns="0" rIns="0" bIns="0" numCol="1" anchor="t">
              <a:spAutoFit/>
            </a:bodyPr>
            <a:lstStyle/>
            <a:p>
              <a:pPr>
                <a:lnSpc>
                  <a:spcPts val="1820"/>
                </a:lnSpc>
              </a:pPr>
              <a:r>
                <a:rPr lang="zh-CN" altLang="en-US" sz="1000" dirty="0">
                  <a:solidFill>
                    <a:srgbClr val="171A1D"/>
                  </a:solidFill>
                  <a:latin typeface="思源黑体 CN Normal" panose="020B0400000000000000" pitchFamily="34" charset="-128"/>
                  <a:ea typeface="思源黑体 CN Normal" panose="020B0400000000000000" pitchFamily="34" charset="-128"/>
                </a:rPr>
                <a:t>十年来，超</a:t>
              </a:r>
              <a:r>
                <a:rPr lang="en-US" altLang="zh-CN" sz="1000" dirty="0">
                  <a:solidFill>
                    <a:srgbClr val="A77646"/>
                  </a:solidFill>
                  <a:latin typeface="思源黑体 CN Normal" panose="020B0400000000000000" pitchFamily="34" charset="-128"/>
                  <a:ea typeface="思源黑体 CN Normal" panose="020B0400000000000000" pitchFamily="34" charset="-128"/>
                </a:rPr>
                <a:t>6500</a:t>
              </a:r>
              <a:r>
                <a:rPr lang="zh-CN" altLang="en-US" sz="1000" dirty="0">
                  <a:solidFill>
                    <a:srgbClr val="171A1D"/>
                  </a:solidFill>
                  <a:latin typeface="思源黑体 CN Normal" panose="020B0400000000000000" pitchFamily="34" charset="-128"/>
                  <a:ea typeface="思源黑体 CN Normal" panose="020B0400000000000000" pitchFamily="34" charset="-128"/>
                </a:rPr>
                <a:t>名中国中学生申请参与，每年评选产生的两名“慈善大使”受邀代表中国赴美领奖并参加全球交流</a:t>
              </a:r>
              <a:endParaRPr lang="zh-CN" altLang="en-US" sz="1000" dirty="0">
                <a:solidFill>
                  <a:srgbClr val="171A1D"/>
                </a:solidFill>
                <a:latin typeface="思源黑体 CN Normal" panose="020B0400000000000000" pitchFamily="34" charset="-128"/>
                <a:ea typeface="思源黑体 CN Normal" panose="020B0400000000000000" pitchFamily="34" charset="-128"/>
              </a:endParaRPr>
            </a:p>
          </p:txBody>
        </p:sp>
      </p:grpSp>
      <p:grpSp>
        <p:nvGrpSpPr>
          <p:cNvPr id="68" name="组合 67"/>
          <p:cNvGrpSpPr/>
          <p:nvPr/>
        </p:nvGrpSpPr>
        <p:grpSpPr>
          <a:xfrm>
            <a:off x="8306561" y="927283"/>
            <a:ext cx="2987070" cy="1900574"/>
            <a:chOff x="663907" y="2592410"/>
            <a:chExt cx="2987070" cy="2026083"/>
          </a:xfrm>
        </p:grpSpPr>
        <p:sp>
          <p:nvSpPr>
            <p:cNvPr id="69" name="圆角矩形 68"/>
            <p:cNvSpPr/>
            <p:nvPr/>
          </p:nvSpPr>
          <p:spPr>
            <a:xfrm>
              <a:off x="663907" y="2592410"/>
              <a:ext cx="2987070" cy="2026083"/>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70" name="矩形 69"/>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71" name="TextBox 21"/>
            <p:cNvSpPr txBox="1"/>
            <p:nvPr/>
          </p:nvSpPr>
          <p:spPr>
            <a:xfrm>
              <a:off x="1023863" y="2731774"/>
              <a:ext cx="2348545" cy="229671"/>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lang="zh-CN" altLang="en-US" sz="1400" b="0" dirty="0">
                  <a:latin typeface="思源黑体 CN Normal" panose="020B0400000000000000" pitchFamily="34" charset="-128"/>
                  <a:ea typeface="思源黑体 CN Normal" panose="020B0400000000000000" pitchFamily="34" charset="-128"/>
                  <a:cs typeface="Arial" panose="020B0604020202020204" pitchFamily="34" charset="0"/>
                </a:rPr>
                <a:t>乡村暖冬计划</a:t>
              </a:r>
              <a:endParaRPr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2" name="TextBox 15"/>
            <p:cNvSpPr txBox="1"/>
            <p:nvPr/>
          </p:nvSpPr>
          <p:spPr>
            <a:xfrm>
              <a:off x="855520" y="3045190"/>
              <a:ext cx="2596360" cy="1457523"/>
            </a:xfrm>
            <a:prstGeom prst="rect">
              <a:avLst/>
            </a:prstGeom>
            <a:noFill/>
            <a:ln w="12700" cap="flat">
              <a:noFill/>
              <a:miter lim="400000"/>
            </a:ln>
            <a:effectLst/>
          </p:spPr>
          <p:txBody>
            <a:bodyPr wrap="square" lIns="0" tIns="0" rIns="0" bIns="0" numCol="1" anchor="t">
              <a:spAutoFit/>
            </a:bodyPr>
            <a:lstStyle/>
            <a:p>
              <a:pPr>
                <a:lnSpc>
                  <a:spcPts val="1820"/>
                </a:lnSpc>
              </a:pP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2023</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年</a:t>
              </a: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1</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月，启动“乡村暖冬计划”，向中西部农村地区以及养老院、福利院等捐</a:t>
              </a:r>
              <a:r>
                <a:rPr lang="zh-CN" altLang="en-US" sz="1000" dirty="0">
                  <a:solidFill>
                    <a:srgbClr val="171A1D"/>
                  </a:solidFill>
                  <a:latin typeface="思源黑体 CN Normal" panose="020B0400000000000000" pitchFamily="34" charset="-128"/>
                  <a:ea typeface="思源黑体 CN Normal" panose="020B0400000000000000" pitchFamily="34" charset="-128"/>
                </a:rPr>
                <a:t>赠</a:t>
              </a:r>
              <a:r>
                <a:rPr lang="en-US" altLang="zh-CN" sz="1000" dirty="0">
                  <a:solidFill>
                    <a:srgbClr val="A77646"/>
                  </a:solidFill>
                  <a:latin typeface="思源黑体 CN Normal" panose="020B0400000000000000" pitchFamily="34" charset="-128"/>
                  <a:ea typeface="思源黑体 CN Normal" panose="020B0400000000000000" pitchFamily="34" charset="-128"/>
                </a:rPr>
                <a:t>1</a:t>
              </a:r>
              <a:r>
                <a:rPr lang="zh-CN" altLang="en-US" sz="1000" dirty="0">
                  <a:solidFill>
                    <a:srgbClr val="A77646"/>
                  </a:solidFill>
                  <a:latin typeface="思源黑体 CN Normal" panose="020B0400000000000000" pitchFamily="34" charset="-128"/>
                  <a:ea typeface="思源黑体 CN Normal" panose="020B0400000000000000" pitchFamily="34" charset="-128"/>
                </a:rPr>
                <a:t>亿元</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新冠抗病毒口服药阿兹夫定， “乡村暖冬计划”累计捐赠阿兹夫定</a:t>
              </a:r>
              <a:r>
                <a:rPr lang="en-US" altLang="zh-CN" sz="1000" dirty="0">
                  <a:solidFill>
                    <a:srgbClr val="A77646"/>
                  </a:solidFill>
                  <a:latin typeface="思源黑体 CN Normal" panose="020B0400000000000000" pitchFamily="34" charset="-128"/>
                  <a:ea typeface="思源黑体 CN Normal" panose="020B0400000000000000" pitchFamily="34" charset="-128"/>
                </a:rPr>
                <a:t>284,800</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瓶，爱心包价值</a:t>
              </a:r>
              <a:r>
                <a:rPr lang="en-US" altLang="zh-CN" sz="1000" dirty="0">
                  <a:solidFill>
                    <a:srgbClr val="A77646"/>
                  </a:solidFill>
                  <a:latin typeface="思源黑体 CN Normal" panose="020B0400000000000000" pitchFamily="34" charset="-128"/>
                  <a:ea typeface="思源黑体 CN Normal" panose="020B0400000000000000" pitchFamily="34" charset="-128"/>
                </a:rPr>
                <a:t>512.5</a:t>
              </a:r>
              <a:r>
                <a:rPr lang="zh-CN" altLang="en-US" sz="1000" dirty="0">
                  <a:solidFill>
                    <a:srgbClr val="A77646"/>
                  </a:solidFill>
                  <a:latin typeface="思源黑体 CN Normal" panose="020B0400000000000000" pitchFamily="34" charset="-128"/>
                  <a:ea typeface="思源黑体 CN Normal" panose="020B0400000000000000" pitchFamily="34" charset="-128"/>
                </a:rPr>
                <a:t>万元</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，覆盖安徽、云南、贵州、河南、甘肃、新疆、西藏等地的</a:t>
              </a:r>
              <a:r>
                <a:rPr lang="en-US" altLang="zh-CN" sz="1000" dirty="0">
                  <a:solidFill>
                    <a:srgbClr val="A77646"/>
                  </a:solidFill>
                  <a:latin typeface="思源黑体 CN Normal" panose="020B0400000000000000" pitchFamily="34" charset="-128"/>
                  <a:ea typeface="思源黑体 CN Normal" panose="020B0400000000000000" pitchFamily="34" charset="-128"/>
                </a:rPr>
                <a:t>250</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rPr>
                <a:t>个市、县</a:t>
              </a:r>
              <a:endPar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grpSp>
        <p:nvGrpSpPr>
          <p:cNvPr id="73" name="组合 72"/>
          <p:cNvGrpSpPr/>
          <p:nvPr/>
        </p:nvGrpSpPr>
        <p:grpSpPr>
          <a:xfrm>
            <a:off x="625761" y="3693660"/>
            <a:ext cx="2987070" cy="1303473"/>
            <a:chOff x="663907" y="2592410"/>
            <a:chExt cx="2987070" cy="1303473"/>
          </a:xfrm>
        </p:grpSpPr>
        <p:sp>
          <p:nvSpPr>
            <p:cNvPr id="74" name="圆角矩形 73"/>
            <p:cNvSpPr/>
            <p:nvPr/>
          </p:nvSpPr>
          <p:spPr>
            <a:xfrm>
              <a:off x="663907" y="2592410"/>
              <a:ext cx="2987070" cy="1303473"/>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思源黑体 CN Normal" panose="020B0400000000000000" pitchFamily="34" charset="-128"/>
                <a:ea typeface="思源黑体 CN Normal" panose="020B0400000000000000" pitchFamily="34" charset="-128"/>
              </a:endParaRPr>
            </a:p>
          </p:txBody>
        </p:sp>
        <p:sp>
          <p:nvSpPr>
            <p:cNvPr id="75" name="矩形 74"/>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76" name="TextBox 21"/>
            <p:cNvSpPr txBox="1"/>
            <p:nvPr/>
          </p:nvSpPr>
          <p:spPr>
            <a:xfrm>
              <a:off x="998036" y="2667898"/>
              <a:ext cx="2348545" cy="430887"/>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indent="0" algn="ctr">
                <a:buNone/>
              </a:pPr>
              <a:r>
                <a:rPr lang="en-US" altLang="zh-CN" sz="1400" b="0" dirty="0" err="1">
                  <a:latin typeface="思源黑体 CN Normal" panose="020B0400000000000000" pitchFamily="34" charset="-128"/>
                  <a:ea typeface="思源黑体 CN Normal" panose="020B0400000000000000" pitchFamily="34" charset="-128"/>
                  <a:cs typeface="Arial" panose="020B0604020202020204" pitchFamily="34" charset="0"/>
                </a:rPr>
                <a:t>Protechting</a:t>
              </a:r>
              <a:endParaRPr lang="en-US" altLang="zh-CN" sz="1400" b="0" dirty="0">
                <a:latin typeface="思源黑体 CN Normal" panose="020B0400000000000000" pitchFamily="34" charset="-128"/>
                <a:ea typeface="思源黑体 CN Normal" panose="020B0400000000000000" pitchFamily="34" charset="-128"/>
                <a:cs typeface="Arial" panose="020B0604020202020204" pitchFamily="34" charset="0"/>
              </a:endParaRPr>
            </a:p>
            <a:p>
              <a:pPr marL="0" indent="0" algn="ctr">
                <a:buNone/>
              </a:pPr>
              <a:r>
                <a:rPr lang="zh-CN" altLang="en-US" sz="1400" b="0" dirty="0">
                  <a:solidFill>
                    <a:srgbClr val="92653C"/>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全球青年创新创业大赛</a:t>
              </a:r>
              <a:r>
                <a:rPr lang="en-US" altLang="zh-CN" sz="1400" b="0" dirty="0">
                  <a:latin typeface="思源黑体 CN Normal" panose="020B0400000000000000" pitchFamily="34" charset="-128"/>
                  <a:ea typeface="思源黑体 CN Normal" panose="020B0400000000000000" pitchFamily="34" charset="-128"/>
                  <a:cs typeface="Arial" panose="020B0604020202020204" pitchFamily="34" charset="0"/>
                </a:rPr>
                <a:t> </a:t>
              </a:r>
              <a:endParaRPr lang="en-US" altLang="zh-CN" sz="14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7" name="TextBox 15"/>
            <p:cNvSpPr txBox="1"/>
            <p:nvPr/>
          </p:nvSpPr>
          <p:spPr>
            <a:xfrm>
              <a:off x="836740" y="3146894"/>
              <a:ext cx="2673352" cy="669735"/>
            </a:xfrm>
            <a:prstGeom prst="rect">
              <a:avLst/>
            </a:prstGeom>
            <a:noFill/>
            <a:ln w="12700" cap="flat">
              <a:noFill/>
              <a:miter lim="400000"/>
            </a:ln>
            <a:effectLst/>
          </p:spPr>
          <p:txBody>
            <a:bodyPr wrap="square" lIns="0" tIns="0" rIns="0" bIns="0" numCol="1" anchor="t">
              <a:spAutoFit/>
            </a:bodyPr>
            <a:lstStyle/>
            <a:p>
              <a:pPr algn="just">
                <a:lnSpc>
                  <a:spcPts val="1820"/>
                </a:lnSpc>
                <a:buSzPct val="100000"/>
                <a:defRPr sz="10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2016</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年来，</a:t>
              </a:r>
              <a:r>
                <a:rPr lang="en-US" altLang="zh-CN" sz="1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896</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个初创团队参与，覆盖</a:t>
              </a:r>
              <a:r>
                <a:rPr lang="en-US" altLang="zh-CN" sz="1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40</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多个国家和地区，荣获</a:t>
              </a:r>
              <a:r>
                <a:rPr lang="en-US" altLang="zh-CN" sz="1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3</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项国际社会责任大奖，</a:t>
              </a:r>
              <a:r>
                <a:rPr lang="en-US" altLang="zh-CN" sz="1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33</a:t>
              </a:r>
              <a:r>
                <a:rPr lang="zh-CN" altLang="en-US" sz="1000" dirty="0">
                  <a:solidFill>
                    <a:srgbClr val="404040"/>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家</a:t>
              </a:r>
              <a:r>
                <a:rPr lang="zh-CN" altLang="en-US" sz="1000" dirty="0">
                  <a:solidFill>
                    <a:srgbClr val="171A1D"/>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紧密合作的创业项目，</a:t>
              </a:r>
              <a:r>
                <a:rPr lang="en-US" altLang="zh-CN" sz="10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5</a:t>
              </a:r>
              <a:r>
                <a:rPr lang="zh-CN" altLang="en-US" sz="1000" dirty="0">
                  <a:solidFill>
                    <a:srgbClr val="171A1D"/>
                  </a:solidFill>
                  <a:latin typeface="思源黑体 CN Normal" panose="020B0400000000000000" pitchFamily="34" charset="-128"/>
                  <a:ea typeface="思源黑体 CN Normal" panose="020B0400000000000000" pitchFamily="34" charset="-128"/>
                  <a:cs typeface="Arial" panose="020B0604020202020204" pitchFamily="34" charset="0"/>
                </a:rPr>
                <a:t>家签订商业合同</a:t>
              </a:r>
              <a:endParaRPr lang="zh-CN" altLang="en-US" sz="1000" dirty="0">
                <a:solidFill>
                  <a:srgbClr val="171A1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grpSp>
      <p:grpSp>
        <p:nvGrpSpPr>
          <p:cNvPr id="96" name="组合 95"/>
          <p:cNvGrpSpPr/>
          <p:nvPr/>
        </p:nvGrpSpPr>
        <p:grpSpPr>
          <a:xfrm>
            <a:off x="4052916" y="927610"/>
            <a:ext cx="3917580" cy="3851645"/>
            <a:chOff x="3994235" y="1307911"/>
            <a:chExt cx="3917580" cy="3851645"/>
          </a:xfrm>
        </p:grpSpPr>
        <p:sp>
          <p:nvSpPr>
            <p:cNvPr id="99" name="Freeform 9"/>
            <p:cNvSpPr/>
            <p:nvPr/>
          </p:nvSpPr>
          <p:spPr bwMode="auto">
            <a:xfrm>
              <a:off x="5186077" y="1307911"/>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blipFill dpi="0" rotWithShape="1">
              <a:blip r:embed="rId2" cstate="hqprint"/>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2" name="Freeform 9"/>
            <p:cNvSpPr/>
            <p:nvPr/>
          </p:nvSpPr>
          <p:spPr bwMode="auto">
            <a:xfrm>
              <a:off x="5186077" y="1311456"/>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gradFill>
              <a:gsLst>
                <a:gs pos="100000">
                  <a:srgbClr val="93683D">
                    <a:alpha val="0"/>
                  </a:srgbClr>
                </a:gs>
                <a:gs pos="0">
                  <a:srgbClr val="93683D">
                    <a:alpha val="71000"/>
                  </a:srgbClr>
                </a:gs>
              </a:gsLst>
              <a:lin ang="210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97" name="Freeform 7"/>
            <p:cNvSpPr/>
            <p:nvPr/>
          </p:nvSpPr>
          <p:spPr bwMode="auto">
            <a:xfrm>
              <a:off x="4075295" y="2807067"/>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blipFill dpi="0" rotWithShape="1">
              <a:blip r:embed="rId3" cstate="hqprint"/>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98" name="Freeform 8"/>
            <p:cNvSpPr/>
            <p:nvPr/>
          </p:nvSpPr>
          <p:spPr bwMode="auto">
            <a:xfrm>
              <a:off x="3994235" y="1544855"/>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blipFill dpi="0" rotWithShape="1">
              <a:blip r:embed="rId4" cstate="hqprint"/>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0" name="Freeform 6"/>
            <p:cNvSpPr/>
            <p:nvPr/>
          </p:nvSpPr>
          <p:spPr bwMode="auto">
            <a:xfrm>
              <a:off x="5128178" y="4105800"/>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blipFill dpi="0" rotWithShape="1">
              <a:blip r:embed="rId5" cstate="hqprint"/>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1" name="Freeform 6"/>
            <p:cNvSpPr/>
            <p:nvPr/>
          </p:nvSpPr>
          <p:spPr bwMode="auto">
            <a:xfrm>
              <a:off x="5128178" y="4109345"/>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gradFill>
              <a:gsLst>
                <a:gs pos="100000">
                  <a:srgbClr val="93683D">
                    <a:alpha val="0"/>
                  </a:srgbClr>
                </a:gs>
                <a:gs pos="0">
                  <a:srgbClr val="93683D">
                    <a:alpha val="71000"/>
                  </a:srgbClr>
                </a:gs>
              </a:gsLst>
              <a:lin ang="114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3" name="Freeform 7"/>
            <p:cNvSpPr/>
            <p:nvPr/>
          </p:nvSpPr>
          <p:spPr bwMode="auto">
            <a:xfrm>
              <a:off x="4075295" y="2810612"/>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4" name="Freeform 8"/>
            <p:cNvSpPr/>
            <p:nvPr/>
          </p:nvSpPr>
          <p:spPr bwMode="auto">
            <a:xfrm>
              <a:off x="3994235" y="1548400"/>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5" name="Freeform 5"/>
            <p:cNvSpPr/>
            <p:nvPr/>
          </p:nvSpPr>
          <p:spPr bwMode="auto">
            <a:xfrm>
              <a:off x="6769855" y="1967077"/>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blipFill dpi="0" rotWithShape="1">
              <a:blip r:embed="rId6"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sp>
          <p:nvSpPr>
            <p:cNvPr id="106" name="Freeform 5"/>
            <p:cNvSpPr/>
            <p:nvPr/>
          </p:nvSpPr>
          <p:spPr bwMode="auto">
            <a:xfrm>
              <a:off x="6769855" y="1970622"/>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gradFill>
              <a:gsLst>
                <a:gs pos="100000">
                  <a:srgbClr val="93683D">
                    <a:alpha val="0"/>
                  </a:srgbClr>
                </a:gs>
                <a:gs pos="0">
                  <a:srgbClr val="93683D">
                    <a:alpha val="71000"/>
                  </a:srgbClr>
                </a:gs>
              </a:gsLst>
              <a:lin ang="96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思源黑体 CN Normal" panose="020B0400000000000000" pitchFamily="34" charset="-128"/>
                <a:ea typeface="思源黑体 CN Normal" panose="020B0400000000000000" pitchFamily="34" charset="-128"/>
              </a:endParaRPr>
            </a:p>
          </p:txBody>
        </p:sp>
      </p:grpSp>
      <p:sp>
        <p:nvSpPr>
          <p:cNvPr id="107" name="矩形 7"/>
          <p:cNvSpPr txBox="1"/>
          <p:nvPr/>
        </p:nvSpPr>
        <p:spPr>
          <a:xfrm>
            <a:off x="5732505" y="4017354"/>
            <a:ext cx="717874" cy="553998"/>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dirty="0" err="1">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文化艺术</a:t>
            </a:r>
            <a:endParaRPr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08" name="矩形 8"/>
          <p:cNvSpPr txBox="1"/>
          <p:nvPr/>
        </p:nvSpPr>
        <p:spPr>
          <a:xfrm>
            <a:off x="6394444" y="1439977"/>
            <a:ext cx="732981" cy="553998"/>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应急救灾</a:t>
            </a:r>
            <a:endParaRPr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09" name="矩形 9"/>
          <p:cNvSpPr txBox="1"/>
          <p:nvPr/>
        </p:nvSpPr>
        <p:spPr>
          <a:xfrm>
            <a:off x="7009830" y="3167663"/>
            <a:ext cx="779372" cy="276999"/>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dirty="0" err="1">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健康</a:t>
            </a:r>
            <a:endParaRPr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10" name="矩形 10"/>
          <p:cNvSpPr txBox="1"/>
          <p:nvPr/>
        </p:nvSpPr>
        <p:spPr>
          <a:xfrm>
            <a:off x="4353404" y="3210724"/>
            <a:ext cx="667976" cy="276999"/>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dirty="0" err="1">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教育</a:t>
            </a:r>
            <a:endParaRPr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11" name="矩形 11"/>
          <p:cNvSpPr txBox="1"/>
          <p:nvPr/>
        </p:nvSpPr>
        <p:spPr>
          <a:xfrm>
            <a:off x="4857651" y="1439977"/>
            <a:ext cx="760337" cy="553998"/>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rPr>
              <a:t>乡村振兴</a:t>
            </a:r>
            <a:endParaRPr dirty="0">
              <a:solidFill>
                <a:schemeClr val="bg1"/>
              </a:solidFill>
              <a:effectLst>
                <a:outerShdw blurRad="50800" dist="38100" dir="2700000" algn="tl" rotWithShape="0">
                  <a:prstClr val="black">
                    <a:alpha val="40000"/>
                  </a:prstClr>
                </a:outerShdw>
              </a:effectLst>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12" name="椭圆 111"/>
          <p:cNvSpPr/>
          <p:nvPr/>
        </p:nvSpPr>
        <p:spPr>
          <a:xfrm rot="10800000">
            <a:off x="3897647" y="741231"/>
            <a:ext cx="4248086" cy="4248086"/>
          </a:xfrm>
          <a:prstGeom prst="ellipse">
            <a:avLst/>
          </a:prstGeom>
          <a:noFill/>
          <a:ln>
            <a:gradFill>
              <a:gsLst>
                <a:gs pos="100000">
                  <a:srgbClr val="AC8C6D">
                    <a:alpha val="0"/>
                  </a:srgbClr>
                </a:gs>
                <a:gs pos="36000">
                  <a:srgbClr val="C5B09D"/>
                </a:gs>
                <a:gs pos="0">
                  <a:schemeClr val="accent1">
                    <a:lumMod val="5000"/>
                    <a:lumOff val="95000"/>
                    <a:alpha val="0"/>
                  </a:schemeClr>
                </a:gs>
                <a:gs pos="75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pic>
        <p:nvPicPr>
          <p:cNvPr id="113" name="图片 112"/>
          <p:cNvPicPr>
            <a:picLocks noChangeAspect="1"/>
          </p:cNvPicPr>
          <p:nvPr/>
        </p:nvPicPr>
        <p:blipFill rotWithShape="1">
          <a:blip r:embed="rId7" cstate="email"/>
          <a:srcRect/>
          <a:stretch>
            <a:fillRect/>
          </a:stretch>
        </p:blipFill>
        <p:spPr>
          <a:xfrm>
            <a:off x="5096038" y="2417496"/>
            <a:ext cx="1845590" cy="72758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2" descr="图片 22"/>
          <p:cNvPicPr>
            <a:picLocks noChangeAspect="1"/>
          </p:cNvPicPr>
          <p:nvPr/>
        </p:nvPicPr>
        <p:blipFill rotWithShape="1">
          <a:blip r:embed="rId1" cstate="screen"/>
          <a:srcRect/>
          <a:stretch>
            <a:fillRect/>
          </a:stretch>
        </p:blipFill>
        <p:spPr>
          <a:xfrm>
            <a:off x="0" y="0"/>
            <a:ext cx="12191999" cy="6858000"/>
          </a:xfrm>
          <a:prstGeom prst="rect">
            <a:avLst/>
          </a:prstGeom>
          <a:gradFill>
            <a:gsLst>
              <a:gs pos="30000">
                <a:srgbClr val="D7E3F4"/>
              </a:gs>
              <a:gs pos="0">
                <a:srgbClr val="C4AD8F">
                  <a:alpha val="39000"/>
                </a:srgbClr>
              </a:gs>
              <a:gs pos="100000">
                <a:schemeClr val="bg1"/>
              </a:gs>
            </a:gsLst>
            <a:lin ang="7800000" scaled="0"/>
          </a:gradFill>
          <a:ln>
            <a:noFill/>
          </a:ln>
        </p:spPr>
      </p:pic>
      <p:sp>
        <p:nvSpPr>
          <p:cNvPr id="37" name="矩形 36"/>
          <p:cNvSpPr/>
          <p:nvPr/>
        </p:nvSpPr>
        <p:spPr>
          <a:xfrm rot="10800000">
            <a:off x="-20" y="-130"/>
            <a:ext cx="12190116" cy="6882260"/>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1" y="208638"/>
            <a:ext cx="9380898"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anose="00020600040101010101" pitchFamily="18" charset="-122"/>
              <a:ea typeface="HYQIHEIX1-45W EXTRALIGHT" panose="00020600040101010101"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8477"/>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sym typeface="Century Gothic" panose="020B0502020202020204"/>
              </a:rPr>
              <a:t>守护村医 </a:t>
            </a:r>
            <a:endPar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1" name="文本框 20"/>
          <p:cNvSpPr txBox="1"/>
          <p:nvPr/>
        </p:nvSpPr>
        <p:spPr>
          <a:xfrm>
            <a:off x="625449" y="891371"/>
            <a:ext cx="10369449" cy="307777"/>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rPr>
              <a:t>脚踩泥土，点亮星光</a:t>
            </a:r>
            <a:endParaRPr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24" name="文本框 27"/>
          <p:cNvSpPr txBox="1"/>
          <p:nvPr/>
        </p:nvSpPr>
        <p:spPr>
          <a:xfrm>
            <a:off x="654945" y="1289774"/>
            <a:ext cx="6041690" cy="1656223"/>
          </a:xfrm>
          <a:prstGeom prst="rect">
            <a:avLst/>
          </a:prstGeom>
          <a:ln w="12700">
            <a:miter lim="400000"/>
          </a:ln>
        </p:spPr>
        <p:txBody>
          <a:bodyPr wrap="square" lIns="45719" rIns="45719">
            <a:spAutoFit/>
          </a:bodyPr>
          <a:lstStyle/>
          <a:p>
            <a:pPr algn="just">
              <a:lnSpc>
                <a:spcPct val="150000"/>
              </a:lnSpc>
              <a:defRPr sz="1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乡村医生是促进社会共同富裕的重要力量之一。</a:t>
            </a:r>
            <a:r>
              <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2017</a:t>
            </a:r>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年底，复星基金会在国家卫健委指导下，联合中国人口福利基金会等单位启动了“乡村医生健康扶贫”项目（简称“乡村医生项目”），为长期工作在基层的百万乡村医生赋能，推动“健康中国梦”早日实现</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algn="just">
              <a:lnSpc>
                <a:spcPct val="120000"/>
              </a:lnSpc>
              <a:defRPr sz="1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16" name="文本框 15"/>
          <p:cNvSpPr txBox="1"/>
          <p:nvPr/>
        </p:nvSpPr>
        <p:spPr>
          <a:xfrm>
            <a:off x="1661485" y="2847010"/>
            <a:ext cx="463588"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16</a:t>
            </a:r>
            <a:r>
              <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个</a:t>
            </a:r>
            <a:endPar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17" name="文本框 16"/>
          <p:cNvSpPr txBox="1"/>
          <p:nvPr/>
        </p:nvSpPr>
        <p:spPr>
          <a:xfrm>
            <a:off x="1659273" y="3264534"/>
            <a:ext cx="1595309" cy="246221"/>
          </a:xfrm>
          <a:prstGeom prst="rect">
            <a:avLst/>
          </a:prstGeom>
          <a:noFill/>
        </p:spPr>
        <p:txBody>
          <a:bodyPr wrap="none" rtlCol="0">
            <a:spAutoFit/>
          </a:bodyPr>
          <a:lstStyle/>
          <a:p>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覆盖全国省、市、自治区</a:t>
            </a:r>
            <a:endParaRPr kumimoji="1" lang="zh-CN" altLang="en-US" sz="1000" dirty="0">
              <a:solidFill>
                <a:schemeClr val="bg1"/>
              </a:solidFill>
              <a:latin typeface="思源黑体 CN Light" panose="020B0300000000000000" pitchFamily="34" charset="-128"/>
              <a:ea typeface="思源黑体 CN Light" panose="020B0300000000000000" pitchFamily="34" charset="-128"/>
            </a:endParaRPr>
          </a:p>
        </p:txBody>
      </p:sp>
      <p:sp>
        <p:nvSpPr>
          <p:cNvPr id="18" name="文本框 17"/>
          <p:cNvSpPr txBox="1"/>
          <p:nvPr/>
        </p:nvSpPr>
        <p:spPr>
          <a:xfrm>
            <a:off x="3340307" y="2847010"/>
            <a:ext cx="660758"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78</a:t>
            </a:r>
            <a:r>
              <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个县</a:t>
            </a:r>
            <a:endPar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19" name="文本框 18"/>
          <p:cNvSpPr txBox="1"/>
          <p:nvPr/>
        </p:nvSpPr>
        <p:spPr>
          <a:xfrm>
            <a:off x="3338095" y="3264534"/>
            <a:ext cx="1733167" cy="246221"/>
          </a:xfrm>
          <a:prstGeom prst="rect">
            <a:avLst/>
          </a:prstGeom>
          <a:noFill/>
        </p:spPr>
        <p:txBody>
          <a:bodyPr wrap="none" rtlCol="0">
            <a:spAutoFit/>
          </a:bodyPr>
          <a:lstStyle/>
          <a:p>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包含</a:t>
            </a:r>
            <a:r>
              <a:rPr lang="en-US" altLang="zh-CN"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21</a:t>
            </a:r>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个国家级重点帮扶县</a:t>
            </a:r>
            <a:endParaRPr lang="en-US" altLang="zh-CN"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3" name="文本框 32"/>
          <p:cNvSpPr txBox="1"/>
          <p:nvPr/>
        </p:nvSpPr>
        <p:spPr>
          <a:xfrm>
            <a:off x="2059408" y="4103853"/>
            <a:ext cx="692818"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23956</a:t>
            </a:r>
            <a:r>
              <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名</a:t>
            </a:r>
            <a:endPar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34" name="文本框 33"/>
          <p:cNvSpPr txBox="1"/>
          <p:nvPr/>
        </p:nvSpPr>
        <p:spPr>
          <a:xfrm>
            <a:off x="2057196" y="4521377"/>
            <a:ext cx="954107" cy="246221"/>
          </a:xfrm>
          <a:prstGeom prst="rect">
            <a:avLst/>
          </a:prstGeom>
          <a:noFill/>
        </p:spPr>
        <p:txBody>
          <a:bodyPr wrap="none" rtlCol="0">
            <a:spAutoFit/>
          </a:bodyPr>
          <a:lstStyle/>
          <a:p>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守护乡村医生</a:t>
            </a:r>
            <a:endParaRPr kumimoji="1" lang="zh-CN" altLang="en-US" sz="1000" dirty="0">
              <a:solidFill>
                <a:schemeClr val="bg1"/>
              </a:solidFill>
              <a:latin typeface="思源黑体 CN Light" panose="020B0300000000000000" pitchFamily="34" charset="-128"/>
              <a:ea typeface="思源黑体 CN Light" panose="020B0300000000000000" pitchFamily="34" charset="-128"/>
            </a:endParaRPr>
          </a:p>
        </p:txBody>
      </p:sp>
      <p:sp>
        <p:nvSpPr>
          <p:cNvPr id="35" name="文本框 34"/>
          <p:cNvSpPr txBox="1"/>
          <p:nvPr/>
        </p:nvSpPr>
        <p:spPr>
          <a:xfrm>
            <a:off x="3338095" y="4117966"/>
            <a:ext cx="736099"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300</a:t>
            </a:r>
            <a:r>
              <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万户</a:t>
            </a:r>
            <a:endPar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36" name="文本框 35"/>
          <p:cNvSpPr txBox="1"/>
          <p:nvPr/>
        </p:nvSpPr>
        <p:spPr>
          <a:xfrm>
            <a:off x="3335883" y="4535490"/>
            <a:ext cx="954107" cy="246221"/>
          </a:xfrm>
          <a:prstGeom prst="rect">
            <a:avLst/>
          </a:prstGeom>
          <a:noFill/>
        </p:spPr>
        <p:txBody>
          <a:bodyPr wrap="none" rtlCol="0">
            <a:spAutoFit/>
          </a:bodyPr>
          <a:lstStyle/>
          <a:p>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惠及基层家庭</a:t>
            </a:r>
            <a:endPar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3" name="一个圆顶角并剪去另一个顶角的矩形 62"/>
          <p:cNvSpPr/>
          <p:nvPr/>
        </p:nvSpPr>
        <p:spPr>
          <a:xfrm rot="10800000" flipH="1">
            <a:off x="8239808" y="3632199"/>
            <a:ext cx="3496931" cy="2468159"/>
          </a:xfrm>
          <a:prstGeom prst="snipRoundRect">
            <a:avLst>
              <a:gd name="adj1" fmla="val 16667"/>
              <a:gd name="adj2" fmla="val 6327"/>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直角三角形 63"/>
          <p:cNvSpPr/>
          <p:nvPr/>
        </p:nvSpPr>
        <p:spPr>
          <a:xfrm rot="10800000" flipH="1">
            <a:off x="11611279" y="5977019"/>
            <a:ext cx="86248" cy="86248"/>
          </a:xfrm>
          <a:prstGeom prst="rtTriangle">
            <a:avLst/>
          </a:prstGeom>
          <a:noFill/>
          <a:ln w="158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形 4"/>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8161391" y="4257741"/>
            <a:ext cx="1008000" cy="1008000"/>
          </a:xfrm>
          <a:prstGeom prst="rect">
            <a:avLst/>
          </a:prstGeom>
        </p:spPr>
      </p:pic>
      <p:grpSp>
        <p:nvGrpSpPr>
          <p:cNvPr id="42" name="组合 41"/>
          <p:cNvGrpSpPr/>
          <p:nvPr/>
        </p:nvGrpSpPr>
        <p:grpSpPr>
          <a:xfrm>
            <a:off x="8704301" y="3548959"/>
            <a:ext cx="294968" cy="201589"/>
            <a:chOff x="7654413" y="216524"/>
            <a:chExt cx="221226" cy="270173"/>
          </a:xfrm>
        </p:grpSpPr>
        <p:sp>
          <p:nvSpPr>
            <p:cNvPr id="43" name="圆角矩形 42"/>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圆角矩形 43"/>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p:cNvGrpSpPr/>
          <p:nvPr/>
        </p:nvGrpSpPr>
        <p:grpSpPr>
          <a:xfrm>
            <a:off x="10789968" y="3549594"/>
            <a:ext cx="294968" cy="201589"/>
            <a:chOff x="7654413" y="216524"/>
            <a:chExt cx="221226" cy="270173"/>
          </a:xfrm>
        </p:grpSpPr>
        <p:sp>
          <p:nvSpPr>
            <p:cNvPr id="46" name="圆角矩形 45"/>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38"/>
          <p:cNvSpPr txBox="1"/>
          <p:nvPr/>
        </p:nvSpPr>
        <p:spPr>
          <a:xfrm>
            <a:off x="607306" y="2847010"/>
            <a:ext cx="583814"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366</a:t>
            </a:r>
            <a:r>
              <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rPr>
              <a:t>名</a:t>
            </a:r>
            <a:endParaRPr lang="zh-CN" altLang="en-US" sz="1400" kern="100" dirty="0">
              <a:solidFill>
                <a:schemeClr val="bg1"/>
              </a:solidFill>
              <a:uFill>
                <a:solidFill>
                  <a:srgbClr val="000000"/>
                </a:solidFill>
              </a:u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40" name="文本框 39"/>
          <p:cNvSpPr txBox="1"/>
          <p:nvPr/>
        </p:nvSpPr>
        <p:spPr>
          <a:xfrm>
            <a:off x="605094" y="3264534"/>
            <a:ext cx="697627" cy="246221"/>
          </a:xfrm>
          <a:prstGeom prst="rect">
            <a:avLst/>
          </a:prstGeom>
          <a:noFill/>
        </p:spPr>
        <p:txBody>
          <a:bodyPr wrap="none" rtlCol="0">
            <a:spAutoFit/>
          </a:bodyPr>
          <a:lstStyle/>
          <a:p>
            <a:r>
              <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rPr>
              <a:t>驻点队员</a:t>
            </a:r>
            <a:endParaRPr lang="zh-CN" altLang="en-US" sz="1000" kern="100" dirty="0">
              <a:solidFill>
                <a:schemeClr val="bg1"/>
              </a:solidFill>
              <a:uFill>
                <a:solidFill>
                  <a:srgbClr val="000000"/>
                </a:solidFill>
              </a:u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 name="Content Placeholder 2"/>
          <p:cNvSpPr>
            <a:spLocks noGrp="1"/>
          </p:cNvSpPr>
          <p:nvPr/>
        </p:nvSpPr>
        <p:spPr>
          <a:xfrm>
            <a:off x="8998548" y="3851275"/>
            <a:ext cx="2612731" cy="2071718"/>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buFont typeface="Arial" panose="020B0604020202020204" pitchFamily="34" charset="0"/>
              <a:buChar char="•"/>
              <a:defRPr lang="zh-CN" altLang="en-US" sz="2400" kern="1200" dirty="0" smtClean="0">
                <a:solidFill>
                  <a:schemeClr val="tx1"/>
                </a:solidFill>
                <a:latin typeface="黑体" panose="02010609060101010101" pitchFamily="49" charset="-122"/>
                <a:ea typeface="黑体" panose="02010609060101010101" pitchFamily="49" charset="-122"/>
                <a:cs typeface="+mj-cs"/>
              </a:defRPr>
            </a:lvl1pPr>
            <a:lvl2pPr marL="685800" indent="-228600" algn="l" defTabSz="914400" rtl="0" eaLnBrk="1" latinLnBrk="0" hangingPunct="1">
              <a:lnSpc>
                <a:spcPct val="120000"/>
              </a:lnSpc>
              <a:spcBef>
                <a:spcPts val="500"/>
              </a:spcBef>
              <a:buFont typeface="Arial" panose="020B0604020202020204" pitchFamily="34" charset="0"/>
              <a:buChar char="•"/>
              <a:defRPr lang="zh-CN" altLang="en-US" sz="2000" kern="1200" dirty="0" smtClean="0">
                <a:solidFill>
                  <a:schemeClr val="tx1"/>
                </a:solidFill>
                <a:latin typeface="黑体" panose="02010609060101010101" pitchFamily="49" charset="-122"/>
                <a:ea typeface="黑体" panose="02010609060101010101" pitchFamily="49" charset="-122"/>
                <a:cs typeface="+mj-cs"/>
              </a:defRPr>
            </a:lvl2pPr>
            <a:lvl3pPr marL="1143000" indent="-228600" algn="l" defTabSz="914400" rtl="0" eaLnBrk="1" latinLnBrk="0" hangingPunct="1">
              <a:lnSpc>
                <a:spcPct val="120000"/>
              </a:lnSpc>
              <a:spcBef>
                <a:spcPts val="500"/>
              </a:spcBef>
              <a:buFont typeface="Arial" panose="020B0604020202020204" pitchFamily="34" charset="0"/>
              <a:buChar char="•"/>
              <a:defRPr lang="zh-CN" altLang="en-US" sz="1800" kern="1200" dirty="0" smtClean="0">
                <a:solidFill>
                  <a:schemeClr val="tx1"/>
                </a:solidFill>
                <a:latin typeface="黑体" panose="02010609060101010101" pitchFamily="49" charset="-122"/>
                <a:ea typeface="黑体" panose="02010609060101010101" pitchFamily="49" charset="-122"/>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9060101010101" pitchFamily="49" charset="-122"/>
                <a:ea typeface="黑体" panose="02010609060101010101" pitchFamily="49" charset="-122"/>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9060101010101" pitchFamily="49" charset="-122"/>
                <a:ea typeface="黑体" panose="02010609060101010101" pitchFamily="49" charset="-122"/>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2021</a:t>
            </a:r>
            <a:r>
              <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年</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9</a:t>
            </a:r>
            <a:r>
              <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月乡村医生项目荣获“中华慈善奖”</a:t>
            </a:r>
            <a:endPar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nSpc>
                <a:spcPct val="100000"/>
              </a:lnSpc>
            </a:pP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2022</a:t>
            </a:r>
            <a:r>
              <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年</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12</a:t>
            </a:r>
            <a:r>
              <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月</a:t>
            </a:r>
            <a:r>
              <a:rPr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 </a:t>
            </a:r>
            <a:r>
              <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乡村医生项目荣获第一届“上海慈善奖”</a:t>
            </a:r>
            <a:endPar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nSpc>
                <a:spcPct val="100000"/>
              </a:lnSpc>
            </a:pP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微纪实</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为了他们的晴朗</a:t>
            </a:r>
            <a:r>
              <a:rPr lang="en-US" altLang="zh-CN"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a:t>
            </a:r>
            <a:r>
              <a:rPr lang="zh-CN" altLang="en-US"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荣获第十三届北京国际电影节短视频单元“乡村振兴”最佳作品</a:t>
            </a:r>
            <a:endParaRPr sz="14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4" name="图片 3" descr="乡村医生"/>
          <p:cNvPicPr>
            <a:picLocks noChangeAspect="1"/>
          </p:cNvPicPr>
          <p:nvPr/>
        </p:nvPicPr>
        <p:blipFill>
          <a:blip r:embed="rId4"/>
          <a:srcRect/>
          <a:stretch>
            <a:fillRect/>
          </a:stretch>
        </p:blipFill>
        <p:spPr>
          <a:xfrm>
            <a:off x="568960" y="5022850"/>
            <a:ext cx="2016760" cy="1244600"/>
          </a:xfrm>
          <a:prstGeom prst="rect">
            <a:avLst/>
          </a:prstGeom>
        </p:spPr>
      </p:pic>
      <p:pic>
        <p:nvPicPr>
          <p:cNvPr id="7" name="图片 6" descr="乡村暖冬2"/>
          <p:cNvPicPr>
            <a:picLocks noChangeAspect="1"/>
          </p:cNvPicPr>
          <p:nvPr/>
        </p:nvPicPr>
        <p:blipFill>
          <a:blip r:embed="rId5"/>
          <a:srcRect/>
          <a:stretch>
            <a:fillRect/>
          </a:stretch>
        </p:blipFill>
        <p:spPr>
          <a:xfrm>
            <a:off x="2585720" y="5027930"/>
            <a:ext cx="1926590" cy="1247775"/>
          </a:xfrm>
          <a:prstGeom prst="rect">
            <a:avLst/>
          </a:prstGeom>
        </p:spPr>
      </p:pic>
      <p:pic>
        <p:nvPicPr>
          <p:cNvPr id="8" name="图片 7" descr="AE70B836-BB3D-4CB8-91D7-C2E2C88D2BE6"/>
          <p:cNvPicPr>
            <a:picLocks noChangeAspect="1"/>
          </p:cNvPicPr>
          <p:nvPr/>
        </p:nvPicPr>
        <p:blipFill>
          <a:blip r:embed="rId6"/>
          <a:stretch>
            <a:fillRect/>
          </a:stretch>
        </p:blipFill>
        <p:spPr>
          <a:xfrm>
            <a:off x="4495800" y="5022850"/>
            <a:ext cx="1878330" cy="1252220"/>
          </a:xfrm>
          <a:prstGeom prst="rect">
            <a:avLst/>
          </a:prstGeom>
        </p:spPr>
      </p:pic>
      <p:pic>
        <p:nvPicPr>
          <p:cNvPr id="6" name="图片 5" descr="复星logo-反白-01"/>
          <p:cNvPicPr>
            <a:picLocks noChangeAspect="1"/>
          </p:cNvPicPr>
          <p:nvPr/>
        </p:nvPicPr>
        <p:blipFill>
          <a:blip r:embed="rId7"/>
          <a:stretch>
            <a:fillRect/>
          </a:stretch>
        </p:blipFill>
        <p:spPr>
          <a:xfrm>
            <a:off x="10302240" y="255905"/>
            <a:ext cx="1664970" cy="475615"/>
          </a:xfrm>
          <a:prstGeom prst="rect">
            <a:avLst/>
          </a:prstGeom>
        </p:spPr>
      </p:pic>
      <p:sp>
        <p:nvSpPr>
          <p:cNvPr id="49" name="文本框 6"/>
          <p:cNvSpPr txBox="1"/>
          <p:nvPr/>
        </p:nvSpPr>
        <p:spPr>
          <a:xfrm>
            <a:off x="521335" y="6403975"/>
            <a:ext cx="6042025" cy="213995"/>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*乡村医生项目数据截至</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2023</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年</a:t>
            </a:r>
            <a:r>
              <a:rPr lang="en-US" altLang="zh-CN"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9</a:t>
            </a:r>
            <a:r>
              <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rPr>
              <a:t>月</a:t>
            </a:r>
            <a:endParaRPr lang="zh-CN" altLang="en-US" sz="800" dirty="0">
              <a:solidFill>
                <a:schemeClr val="tx1">
                  <a:lumMod val="65000"/>
                  <a:lumOff val="35000"/>
                </a:schemeClr>
              </a:solidFill>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48" name="矩形 47"/>
          <p:cNvSpPr/>
          <p:nvPr/>
        </p:nvSpPr>
        <p:spPr>
          <a:xfrm>
            <a:off x="6358255" y="5022215"/>
            <a:ext cx="1562100" cy="12446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rPr>
              <a:t>纪录片海报</a:t>
            </a:r>
            <a:endParaRPr kumimoji="1" lang="zh-CN" altLang="en-US" sz="1600" dirty="0">
              <a:solidFill>
                <a:schemeClr val="tx1"/>
              </a:solidFill>
            </a:endParaRPr>
          </a:p>
        </p:txBody>
      </p:sp>
      <p:pic>
        <p:nvPicPr>
          <p:cNvPr id="3" name="图片 2" descr="/Users/jerrymiao/Library/Mobile Documents/com~apple~CloudDocs/Desktop/中期业绩发布会/PPT刷新/截屏2023-09-15 09.50.17.png截屏2023-09-15 09.50.17"/>
          <p:cNvPicPr>
            <a:picLocks noChangeAspect="1"/>
          </p:cNvPicPr>
          <p:nvPr/>
        </p:nvPicPr>
        <p:blipFill>
          <a:blip r:embed="rId8"/>
          <a:srcRect/>
          <a:stretch>
            <a:fillRect/>
          </a:stretch>
        </p:blipFill>
        <p:spPr>
          <a:xfrm>
            <a:off x="6358255" y="5022850"/>
            <a:ext cx="1562735" cy="1244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3"/>
          <p:cNvPicPr>
            <a:picLocks noChangeAspect="1"/>
          </p:cNvPicPr>
          <p:nvPr/>
        </p:nvPicPr>
        <p:blipFill>
          <a:blip r:embed="rId1"/>
          <a:stretch>
            <a:fillRect/>
          </a:stretch>
        </p:blipFill>
        <p:spPr>
          <a:xfrm>
            <a:off x="5080" y="0"/>
            <a:ext cx="12186920" cy="6858000"/>
          </a:xfrm>
          <a:prstGeom prst="rect">
            <a:avLst/>
          </a:prstGeom>
        </p:spPr>
      </p:pic>
      <p:sp>
        <p:nvSpPr>
          <p:cNvPr id="45" name="矩形 44"/>
          <p:cNvSpPr/>
          <p:nvPr/>
        </p:nvSpPr>
        <p:spPr>
          <a:xfrm rot="10800000">
            <a:off x="0" y="-1"/>
            <a:ext cx="11033760" cy="6857365"/>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一个圆顶角并剪去另一个顶角的矩形 42"/>
          <p:cNvSpPr/>
          <p:nvPr/>
        </p:nvSpPr>
        <p:spPr>
          <a:xfrm rot="10800000" flipH="1">
            <a:off x="4527265" y="4164627"/>
            <a:ext cx="3098797" cy="2282081"/>
          </a:xfrm>
          <a:custGeom>
            <a:avLst/>
            <a:gdLst>
              <a:gd name="connsiteX0" fmla="*/ 499229 w 3098797"/>
              <a:gd name="connsiteY0" fmla="*/ 0 h 2995313"/>
              <a:gd name="connsiteX1" fmla="*/ 2909284 w 3098797"/>
              <a:gd name="connsiteY1" fmla="*/ 0 h 2995313"/>
              <a:gd name="connsiteX2" fmla="*/ 3098797 w 3098797"/>
              <a:gd name="connsiteY2" fmla="*/ 189513 h 2995313"/>
              <a:gd name="connsiteX3" fmla="*/ 3098797 w 3098797"/>
              <a:gd name="connsiteY3" fmla="*/ 2995313 h 2995313"/>
              <a:gd name="connsiteX4" fmla="*/ 0 w 3098797"/>
              <a:gd name="connsiteY4" fmla="*/ 2995313 h 2995313"/>
              <a:gd name="connsiteX5" fmla="*/ 0 w 3098797"/>
              <a:gd name="connsiteY5" fmla="*/ 499229 h 2995313"/>
              <a:gd name="connsiteX6" fmla="*/ 499229 w 3098797"/>
              <a:gd name="connsiteY6" fmla="*/ 0 h 2995313"/>
              <a:gd name="connsiteX0-1" fmla="*/ 499229 w 3098797"/>
              <a:gd name="connsiteY0-2" fmla="*/ 0 h 2995313"/>
              <a:gd name="connsiteX1-3" fmla="*/ 2909284 w 3098797"/>
              <a:gd name="connsiteY1-4" fmla="*/ 0 h 2995313"/>
              <a:gd name="connsiteX2-5" fmla="*/ 3098797 w 3098797"/>
              <a:gd name="connsiteY2-6" fmla="*/ 189513 h 2995313"/>
              <a:gd name="connsiteX3-7" fmla="*/ 3098797 w 3098797"/>
              <a:gd name="connsiteY3-8" fmla="*/ 2995313 h 2995313"/>
              <a:gd name="connsiteX4-9" fmla="*/ 0 w 3098797"/>
              <a:gd name="connsiteY4-10" fmla="*/ 2282081 h 2995313"/>
              <a:gd name="connsiteX5-11" fmla="*/ 0 w 3098797"/>
              <a:gd name="connsiteY5-12" fmla="*/ 499229 h 2995313"/>
              <a:gd name="connsiteX6-13" fmla="*/ 499229 w 3098797"/>
              <a:gd name="connsiteY6-14" fmla="*/ 0 h 2995313"/>
              <a:gd name="connsiteX0-15" fmla="*/ 499229 w 3098797"/>
              <a:gd name="connsiteY0-16" fmla="*/ 0 h 2300369"/>
              <a:gd name="connsiteX1-17" fmla="*/ 2909284 w 3098797"/>
              <a:gd name="connsiteY1-18" fmla="*/ 0 h 2300369"/>
              <a:gd name="connsiteX2-19" fmla="*/ 3098797 w 3098797"/>
              <a:gd name="connsiteY2-20" fmla="*/ 189513 h 2300369"/>
              <a:gd name="connsiteX3-21" fmla="*/ 3098797 w 3098797"/>
              <a:gd name="connsiteY3-22" fmla="*/ 2300369 h 2300369"/>
              <a:gd name="connsiteX4-23" fmla="*/ 0 w 3098797"/>
              <a:gd name="connsiteY4-24" fmla="*/ 2282081 h 2300369"/>
              <a:gd name="connsiteX5-25" fmla="*/ 0 w 3098797"/>
              <a:gd name="connsiteY5-26" fmla="*/ 499229 h 2300369"/>
              <a:gd name="connsiteX6-27" fmla="*/ 499229 w 3098797"/>
              <a:gd name="connsiteY6-28" fmla="*/ 0 h 2300369"/>
              <a:gd name="connsiteX0-29" fmla="*/ 499229 w 3098797"/>
              <a:gd name="connsiteY0-30" fmla="*/ 0 h 2282081"/>
              <a:gd name="connsiteX1-31" fmla="*/ 2909284 w 3098797"/>
              <a:gd name="connsiteY1-32" fmla="*/ 0 h 2282081"/>
              <a:gd name="connsiteX2-33" fmla="*/ 3098797 w 3098797"/>
              <a:gd name="connsiteY2-34" fmla="*/ 189513 h 2282081"/>
              <a:gd name="connsiteX3-35" fmla="*/ 3098797 w 3098797"/>
              <a:gd name="connsiteY3-36" fmla="*/ 2099201 h 2282081"/>
              <a:gd name="connsiteX4-37" fmla="*/ 0 w 3098797"/>
              <a:gd name="connsiteY4-38" fmla="*/ 2282081 h 2282081"/>
              <a:gd name="connsiteX5-39" fmla="*/ 0 w 3098797"/>
              <a:gd name="connsiteY5-40" fmla="*/ 499229 h 2282081"/>
              <a:gd name="connsiteX6-41" fmla="*/ 499229 w 3098797"/>
              <a:gd name="connsiteY6-42" fmla="*/ 0 h 2282081"/>
              <a:gd name="connsiteX0-43" fmla="*/ 499229 w 3098797"/>
              <a:gd name="connsiteY0-44" fmla="*/ 0 h 2282081"/>
              <a:gd name="connsiteX1-45" fmla="*/ 2909284 w 3098797"/>
              <a:gd name="connsiteY1-46" fmla="*/ 0 h 2282081"/>
              <a:gd name="connsiteX2-47" fmla="*/ 3098797 w 3098797"/>
              <a:gd name="connsiteY2-48" fmla="*/ 189513 h 2282081"/>
              <a:gd name="connsiteX3-49" fmla="*/ 3098797 w 3098797"/>
              <a:gd name="connsiteY3-50" fmla="*/ 2282081 h 2282081"/>
              <a:gd name="connsiteX4-51" fmla="*/ 0 w 3098797"/>
              <a:gd name="connsiteY4-52" fmla="*/ 2282081 h 2282081"/>
              <a:gd name="connsiteX5-53" fmla="*/ 0 w 3098797"/>
              <a:gd name="connsiteY5-54" fmla="*/ 499229 h 2282081"/>
              <a:gd name="connsiteX6-55" fmla="*/ 499229 w 3098797"/>
              <a:gd name="connsiteY6-56" fmla="*/ 0 h 22820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098797" h="2282081">
                <a:moveTo>
                  <a:pt x="499229" y="0"/>
                </a:moveTo>
                <a:lnTo>
                  <a:pt x="2909284" y="0"/>
                </a:lnTo>
                <a:lnTo>
                  <a:pt x="3098797" y="189513"/>
                </a:lnTo>
                <a:lnTo>
                  <a:pt x="3098797" y="2282081"/>
                </a:lnTo>
                <a:lnTo>
                  <a:pt x="0" y="2282081"/>
                </a:lnTo>
                <a:lnTo>
                  <a:pt x="0" y="499229"/>
                </a:lnTo>
                <a:cubicBezTo>
                  <a:pt x="0" y="223512"/>
                  <a:pt x="223512" y="0"/>
                  <a:pt x="499229"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0" y="208638"/>
            <a:ext cx="9380898" cy="489838"/>
          </a:xfrm>
          <a:prstGeom prst="rect">
            <a:avLst/>
          </a:prstGeom>
          <a:gradFill>
            <a:gsLst>
              <a:gs pos="34000">
                <a:schemeClr val="bg1">
                  <a:alpha val="0"/>
                </a:schemeClr>
              </a:gs>
              <a:gs pos="8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anose="00020600040101010101" pitchFamily="18" charset="-122"/>
              <a:ea typeface="HYQIHEIX1-45W EXTRALIGHT" panose="00020600040101010101"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8672"/>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rPr>
              <a:t>非洲抗疟</a:t>
            </a:r>
            <a:endPar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1" name="文本框 20"/>
          <p:cNvSpPr txBox="1"/>
          <p:nvPr/>
        </p:nvSpPr>
        <p:spPr>
          <a:xfrm>
            <a:off x="643111" y="849065"/>
            <a:ext cx="10369449" cy="307777"/>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rPr>
              <a:t>助力全球消除疟疾</a:t>
            </a:r>
            <a:endParaRPr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33" name="文本框 32"/>
          <p:cNvSpPr txBox="1"/>
          <p:nvPr/>
        </p:nvSpPr>
        <p:spPr>
          <a:xfrm>
            <a:off x="4319587" y="-1694715"/>
            <a:ext cx="28995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endParaRPr lang="zh-CN" altLang="en-US" spc="300" dirty="0">
              <a:solidFill>
                <a:srgbClr val="92653C"/>
              </a:solidFill>
              <a:latin typeface="Politica" panose="02000503000000000000" pitchFamily="2" charset="0"/>
              <a:ea typeface="HYQIHEIX1-45W EXTRALIGHT" panose="00020600040101010101" pitchFamily="18" charset="-122"/>
              <a:cs typeface="Arial" panose="020B0604020202020204" pitchFamily="34" charset="0"/>
            </a:endParaRPr>
          </a:p>
        </p:txBody>
      </p:sp>
      <p:sp>
        <p:nvSpPr>
          <p:cNvPr id="17" name="文本框 27"/>
          <p:cNvSpPr txBox="1"/>
          <p:nvPr/>
        </p:nvSpPr>
        <p:spPr>
          <a:xfrm>
            <a:off x="647828" y="1680126"/>
            <a:ext cx="3401486" cy="485839"/>
          </a:xfrm>
          <a:prstGeom prst="rect">
            <a:avLst/>
          </a:prstGeom>
          <a:ln w="12700">
            <a:miter lim="400000"/>
          </a:ln>
        </p:spPr>
        <p:txBody>
          <a:bodyPr wrap="square" lIns="45719" rIns="45719">
            <a:spAutoFit/>
          </a:bodyPr>
          <a:lstStyle>
            <a:lvl1pPr algn="just">
              <a:lnSpc>
                <a:spcPct val="120000"/>
              </a:lnSpc>
              <a:defRPr sz="16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nSpc>
                <a:spcPct val="150000"/>
              </a:lnSpc>
            </a:pP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据不完全统计，自</a:t>
            </a:r>
            <a:r>
              <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2005</a:t>
            </a: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年以来，复星医药共向国际市场供应注射用青蒿琥酯数量（按</a:t>
            </a:r>
            <a:r>
              <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60</a:t>
            </a:r>
            <a:r>
              <a:rPr lang="en-GB"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mg</a:t>
            </a: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计）</a:t>
            </a:r>
            <a:endPar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2" name="文本框 21"/>
          <p:cNvSpPr txBox="1"/>
          <p:nvPr/>
        </p:nvSpPr>
        <p:spPr>
          <a:xfrm>
            <a:off x="644603" y="1289979"/>
            <a:ext cx="1390952"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a:latin typeface="Century Gothic" panose="020B0502020202020204"/>
                <a:ea typeface="Century Gothic" panose="020B0502020202020204"/>
                <a:cs typeface="Century Gothic" panose="020B0502020202020204"/>
                <a:sym typeface="Century Gothic" panose="020B0502020202020204"/>
              </a:defRPr>
            </a:pPr>
            <a:r>
              <a:rPr lang="en-US" altLang="zh-CN" sz="1400" b="1" dirty="0">
                <a:solidFill>
                  <a:schemeClr val="bg1"/>
                </a:solidFill>
                <a:latin typeface="Politica" panose="02000503000000000000" pitchFamily="2" charset="0"/>
                <a:ea typeface="思源黑体 CN Regular" panose="020B0500000000000000" pitchFamily="34" charset="-128"/>
                <a:cs typeface="Arial" panose="020B0604020202020204" pitchFamily="34" charset="0"/>
                <a:sym typeface="Century Gothic" panose="020B0502020202020204"/>
              </a:rPr>
              <a:t>2.8</a:t>
            </a:r>
            <a:r>
              <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Century Gothic" panose="020B0502020202020204"/>
              </a:rPr>
              <a:t>亿支 </a:t>
            </a:r>
            <a:r>
              <a:rPr lang="en-US" altLang="zh-CN"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Century Gothic" panose="020B0502020202020204"/>
              </a:rPr>
              <a:t>+</a:t>
            </a:r>
            <a:endPar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sym typeface="Century Gothic" panose="020B0502020202020204"/>
            </a:endParaRPr>
          </a:p>
        </p:txBody>
      </p:sp>
      <p:sp>
        <p:nvSpPr>
          <p:cNvPr id="18" name="文本框 17"/>
          <p:cNvSpPr txBox="1"/>
          <p:nvPr/>
        </p:nvSpPr>
        <p:spPr>
          <a:xfrm>
            <a:off x="4454191" y="1680126"/>
            <a:ext cx="5848049" cy="507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50000"/>
              </a:lnSpc>
            </a:pP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拥有自主知识产权的创新药注射用青蒿琥酯</a:t>
            </a:r>
            <a:r>
              <a:rPr lang="en-US" altLang="zh-CN" sz="900"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Artesun</a:t>
            </a:r>
            <a:r>
              <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t>
            </a: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已经挽救的</a:t>
            </a:r>
            <a:endPar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lnSpc>
                <a:spcPct val="150000"/>
              </a:lnSpc>
            </a:pP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重症疟疾患者生命</a:t>
            </a:r>
            <a:endPar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20" name="文本框 19"/>
          <p:cNvSpPr txBox="1"/>
          <p:nvPr/>
        </p:nvSpPr>
        <p:spPr>
          <a:xfrm>
            <a:off x="4460577" y="1282143"/>
            <a:ext cx="1625291"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b="1" dirty="0">
                <a:solidFill>
                  <a:schemeClr val="bg1"/>
                </a:solidFill>
                <a:latin typeface="Politica" panose="02000503000000000000" pitchFamily="2" charset="0"/>
                <a:ea typeface="思源黑体 CN Regular" panose="020B0500000000000000" pitchFamily="34" charset="-128"/>
                <a:cs typeface="Arial" panose="020B0604020202020204" pitchFamily="34" charset="0"/>
              </a:rPr>
              <a:t>5600</a:t>
            </a:r>
            <a:r>
              <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万 </a:t>
            </a:r>
            <a:r>
              <a:rPr lang="en-US" altLang="zh-CN"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a:t>
            </a:r>
            <a:endPar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14" name="文本框 31"/>
          <p:cNvSpPr txBox="1"/>
          <p:nvPr/>
        </p:nvSpPr>
        <p:spPr>
          <a:xfrm>
            <a:off x="4670267" y="4561892"/>
            <a:ext cx="2852678" cy="1609095"/>
          </a:xfrm>
          <a:prstGeom prst="rect">
            <a:avLst/>
          </a:prstGeom>
          <a:ln w="12700">
            <a:miter lim="400000"/>
          </a:ln>
        </p:spPr>
        <p:txBody>
          <a:bodyPr wrap="square" lIns="45719" rIns="45719">
            <a:spAutoFit/>
          </a:bodyPr>
          <a:lstStyle/>
          <a:p>
            <a:pPr algn="just">
              <a:lnSpc>
                <a:spcPct val="150000"/>
              </a:lnSpc>
              <a:defRPr>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     </a:t>
            </a:r>
            <a:r>
              <a:rPr sz="11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“我们将携手抗疟专家及各方资源，持续助力非洲等疟疾高发地区普及疟疾相关知识，提升医生与患者的疟疾预防意识，积极投身于公共卫生事业，为共建一个无疟疾世界的美好目标而持续努力。”</a:t>
            </a:r>
            <a:endParaRPr sz="14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a:p>
            <a:pPr algn="r">
              <a:lnSpc>
                <a:spcPct val="120000"/>
              </a:lnSpc>
              <a:defRPr>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4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a:t>
            </a:r>
            <a:r>
              <a:rPr sz="14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郭广昌</a:t>
            </a:r>
            <a:endParaRPr sz="1400" i="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grpSp>
        <p:nvGrpSpPr>
          <p:cNvPr id="31" name="组合 30"/>
          <p:cNvGrpSpPr/>
          <p:nvPr/>
        </p:nvGrpSpPr>
        <p:grpSpPr>
          <a:xfrm>
            <a:off x="4858049" y="4062551"/>
            <a:ext cx="294968" cy="201589"/>
            <a:chOff x="7654413" y="216524"/>
            <a:chExt cx="221226" cy="270173"/>
          </a:xfrm>
        </p:grpSpPr>
        <p:sp>
          <p:nvSpPr>
            <p:cNvPr id="32" name="圆角矩形 31"/>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0" name="组合 39"/>
          <p:cNvGrpSpPr/>
          <p:nvPr/>
        </p:nvGrpSpPr>
        <p:grpSpPr>
          <a:xfrm>
            <a:off x="6981816" y="4062551"/>
            <a:ext cx="294968" cy="201589"/>
            <a:chOff x="7654413" y="216524"/>
            <a:chExt cx="221226" cy="270173"/>
          </a:xfrm>
        </p:grpSpPr>
        <p:sp>
          <p:nvSpPr>
            <p:cNvPr id="41" name="圆角矩形 40"/>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圆角矩形 41"/>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4" name="直角三角形 43"/>
          <p:cNvSpPr/>
          <p:nvPr/>
        </p:nvSpPr>
        <p:spPr>
          <a:xfrm rot="10800000" flipH="1">
            <a:off x="7447586" y="6287046"/>
            <a:ext cx="150719" cy="150719"/>
          </a:xfrm>
          <a:prstGeom prst="r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框 45"/>
          <p:cNvSpPr txBox="1"/>
          <p:nvPr/>
        </p:nvSpPr>
        <p:spPr>
          <a:xfrm>
            <a:off x="670536" y="2359758"/>
            <a:ext cx="16252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b="1" dirty="0">
                <a:solidFill>
                  <a:schemeClr val="bg1"/>
                </a:solidFill>
                <a:latin typeface="Politica" panose="02000503000000000000" pitchFamily="2" charset="0"/>
                <a:ea typeface="思源黑体 CN Regular" panose="020B0500000000000000" pitchFamily="34" charset="-128"/>
                <a:cs typeface="Arial" panose="020B0604020202020204" pitchFamily="34" charset="0"/>
              </a:rPr>
              <a:t>1.75</a:t>
            </a:r>
            <a:r>
              <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亿</a:t>
            </a:r>
            <a:endPar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47" name="文本框 46"/>
          <p:cNvSpPr txBox="1"/>
          <p:nvPr/>
        </p:nvSpPr>
        <p:spPr>
          <a:xfrm>
            <a:off x="643111" y="2749906"/>
            <a:ext cx="3427163" cy="507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50000"/>
              </a:lnSpc>
            </a:pP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儿童疟疾预防用药</a:t>
            </a:r>
            <a:r>
              <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SPAQ-CO ®</a:t>
            </a:r>
            <a:r>
              <a:rPr lang="en-US" altLang="zh-CN" sz="900" dirty="0" err="1">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Disp</a:t>
            </a: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通过世界卫生组织预认证，非洲疟疾高发国家已使用该药物的儿童数量</a:t>
            </a:r>
            <a:endPar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5" name="图片 4" descr="复星logo-反白-01"/>
          <p:cNvPicPr>
            <a:picLocks noChangeAspect="1"/>
          </p:cNvPicPr>
          <p:nvPr/>
        </p:nvPicPr>
        <p:blipFill>
          <a:blip r:embed="rId2"/>
          <a:stretch>
            <a:fillRect/>
          </a:stretch>
        </p:blipFill>
        <p:spPr>
          <a:xfrm>
            <a:off x="10302240" y="255905"/>
            <a:ext cx="1664970" cy="475615"/>
          </a:xfrm>
          <a:prstGeom prst="rect">
            <a:avLst/>
          </a:prstGeom>
        </p:spPr>
      </p:pic>
      <p:sp>
        <p:nvSpPr>
          <p:cNvPr id="30" name="文本框 29"/>
          <p:cNvSpPr txBox="1"/>
          <p:nvPr/>
        </p:nvSpPr>
        <p:spPr>
          <a:xfrm>
            <a:off x="4506290" y="2346269"/>
            <a:ext cx="234915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共建无疟疾世界公益行动</a:t>
            </a:r>
            <a:endPar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34" name="文本框 33"/>
          <p:cNvSpPr txBox="1"/>
          <p:nvPr/>
        </p:nvSpPr>
        <p:spPr>
          <a:xfrm>
            <a:off x="4478865" y="2736417"/>
            <a:ext cx="3427163" cy="715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50000"/>
              </a:lnSpc>
            </a:pP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复星携手旗下成员企业及全球超过</a:t>
            </a:r>
            <a:r>
              <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15</a:t>
            </a:r>
            <a:r>
              <a:rPr lang="zh-CN" altLang="en-US"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个国家和地区的生态伙伴，通过系列公益活动倡导“共建无疟疾世界” ，助力人类共筑健康美好未来。</a:t>
            </a:r>
            <a:endParaRPr lang="en-US" altLang="zh-CN" sz="9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6" name="图片 5" descr="single2"/>
          <p:cNvPicPr>
            <a:picLocks noChangeAspect="1"/>
          </p:cNvPicPr>
          <p:nvPr/>
        </p:nvPicPr>
        <p:blipFill>
          <a:blip r:embed="rId3"/>
          <a:stretch>
            <a:fillRect/>
          </a:stretch>
        </p:blipFill>
        <p:spPr>
          <a:xfrm>
            <a:off x="85725" y="3857625"/>
            <a:ext cx="4392930" cy="3354070"/>
          </a:xfrm>
          <a:prstGeom prst="rect">
            <a:avLst/>
          </a:prstGeom>
        </p:spPr>
      </p:pic>
      <p:sp>
        <p:nvSpPr>
          <p:cNvPr id="48" name="文本框 47"/>
          <p:cNvSpPr txBox="1"/>
          <p:nvPr/>
        </p:nvSpPr>
        <p:spPr>
          <a:xfrm>
            <a:off x="682371" y="3429000"/>
            <a:ext cx="304149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400" b="1" dirty="0">
                <a:solidFill>
                  <a:schemeClr val="bg1"/>
                </a:solidFill>
                <a:latin typeface="思源黑体 CN Regular" panose="020B0500000000000000" pitchFamily="34" charset="-128"/>
                <a:ea typeface="思源黑体 CN Regular" panose="020B0500000000000000" pitchFamily="34" charset="-128"/>
                <a:cs typeface="Arial" panose="020B0604020202020204" pitchFamily="34" charset="0"/>
              </a:rPr>
              <a:t>第二代注射用青蒿琥酯</a:t>
            </a:r>
            <a:r>
              <a:rPr lang="en-US" altLang="zh-CN" sz="1400" b="1" dirty="0" err="1">
                <a:solidFill>
                  <a:schemeClr val="bg1"/>
                </a:solidFill>
                <a:latin typeface="Politica" panose="02000503000000000000" pitchFamily="2" charset="0"/>
                <a:ea typeface="思源黑体 CN Regular" panose="020B0500000000000000" pitchFamily="34" charset="-128"/>
                <a:cs typeface="Arial" panose="020B0604020202020204" pitchFamily="34" charset="0"/>
              </a:rPr>
              <a:t>Argesun</a:t>
            </a:r>
            <a:endParaRPr lang="en-US" altLang="zh-CN" sz="1400" b="1" dirty="0">
              <a:solidFill>
                <a:schemeClr val="bg1"/>
              </a:solidFill>
              <a:latin typeface="Politica" panose="02000503000000000000" pitchFamily="2" charset="0"/>
              <a:ea typeface="思源黑体 CN Regular" panose="020B0500000000000000" pitchFamily="34" charset="-128"/>
              <a:cs typeface="Arial" panose="020B0604020202020204" pitchFamily="34" charset="0"/>
            </a:endParaRPr>
          </a:p>
        </p:txBody>
      </p:sp>
      <p:sp>
        <p:nvSpPr>
          <p:cNvPr id="49" name="文本框 48"/>
          <p:cNvSpPr txBox="1"/>
          <p:nvPr/>
        </p:nvSpPr>
        <p:spPr>
          <a:xfrm>
            <a:off x="654946" y="3819148"/>
            <a:ext cx="3427163" cy="507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900" dirty="0">
                <a:solidFill>
                  <a:schemeClr val="bg1"/>
                </a:solidFill>
                <a:latin typeface="思源黑体 CN Normal" panose="020B0400000000000000" pitchFamily="34" charset="-128"/>
                <a:ea typeface="思源黑体 CN Normal" panose="020B0400000000000000" pitchFamily="34" charset="-128"/>
              </a:rPr>
              <a:t>2023</a:t>
            </a:r>
            <a:r>
              <a:rPr lang="zh-CN" altLang="en-US" sz="900" dirty="0">
                <a:solidFill>
                  <a:schemeClr val="bg1"/>
                </a:solidFill>
                <a:latin typeface="思源黑体 CN Normal" panose="020B0400000000000000" pitchFamily="34" charset="-128"/>
                <a:ea typeface="思源黑体 CN Normal" panose="020B0400000000000000" pitchFamily="34" charset="-128"/>
              </a:rPr>
              <a:t>年</a:t>
            </a:r>
            <a:r>
              <a:rPr lang="en-US" altLang="zh-CN" sz="900" dirty="0">
                <a:solidFill>
                  <a:schemeClr val="bg1"/>
                </a:solidFill>
                <a:latin typeface="思源黑体 CN Normal" panose="020B0400000000000000" pitchFamily="34" charset="-128"/>
                <a:ea typeface="思源黑体 CN Normal" panose="020B0400000000000000" pitchFamily="34" charset="-128"/>
              </a:rPr>
              <a:t>6</a:t>
            </a:r>
            <a:r>
              <a:rPr lang="zh-CN" altLang="en-US" sz="900" dirty="0">
                <a:solidFill>
                  <a:schemeClr val="bg1"/>
                </a:solidFill>
                <a:latin typeface="思源黑体 CN Normal" panose="020B0400000000000000" pitchFamily="34" charset="-128"/>
                <a:ea typeface="思源黑体 CN Normal" panose="020B0400000000000000" pitchFamily="34" charset="-128"/>
              </a:rPr>
              <a:t>月，复星医药自主研发的第二代注射用青蒿琥酯</a:t>
            </a:r>
            <a:r>
              <a:rPr lang="en-US" altLang="zh-CN" sz="900" dirty="0" err="1">
                <a:solidFill>
                  <a:schemeClr val="bg1"/>
                </a:solidFill>
                <a:latin typeface="思源黑体 CN Normal" panose="020B0400000000000000" pitchFamily="34" charset="-128"/>
                <a:ea typeface="思源黑体 CN Normal" panose="020B0400000000000000" pitchFamily="34" charset="-128"/>
              </a:rPr>
              <a:t>Argesun</a:t>
            </a:r>
            <a:r>
              <a:rPr lang="en-US" altLang="zh-CN" sz="900" dirty="0">
                <a:solidFill>
                  <a:schemeClr val="bg1"/>
                </a:solidFill>
                <a:latin typeface="思源黑体 CN Normal" panose="020B0400000000000000" pitchFamily="34" charset="-128"/>
                <a:ea typeface="思源黑体 CN Normal" panose="020B0400000000000000" pitchFamily="34" charset="-128"/>
              </a:rPr>
              <a:t> </a:t>
            </a:r>
            <a:r>
              <a:rPr lang="zh-CN" altLang="en-US" sz="900" dirty="0">
                <a:solidFill>
                  <a:schemeClr val="bg1"/>
                </a:solidFill>
                <a:latin typeface="思源黑体 CN Normal" panose="020B0400000000000000" pitchFamily="34" charset="-128"/>
                <a:ea typeface="思源黑体 CN Normal" panose="020B0400000000000000" pitchFamily="34" charset="-128"/>
              </a:rPr>
              <a:t>成为世界卫生组织预认证的“一步配制青蒿琥酯注射剂”，将进一步提升抗疟药品可及性，挽救更多生命。</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email"/>
          <a:srcRect/>
          <a:stretch>
            <a:fillRect/>
          </a:stretch>
        </p:blipFill>
        <p:spPr>
          <a:xfrm>
            <a:off x="0" y="0"/>
            <a:ext cx="12192000" cy="6858000"/>
          </a:xfrm>
          <a:prstGeom prst="rect">
            <a:avLst/>
          </a:prstGeom>
        </p:spPr>
      </p:pic>
      <p:sp>
        <p:nvSpPr>
          <p:cNvPr id="57" name="矩形 56"/>
          <p:cNvSpPr/>
          <p:nvPr/>
        </p:nvSpPr>
        <p:spPr>
          <a:xfrm rot="10800000" flipH="1">
            <a:off x="0" y="0"/>
            <a:ext cx="12192000" cy="6858000"/>
          </a:xfrm>
          <a:prstGeom prst="rect">
            <a:avLst/>
          </a:prstGeom>
          <a:gradFill flip="none" rotWithShape="1">
            <a:gsLst>
              <a:gs pos="0">
                <a:srgbClr val="93683D">
                  <a:alpha val="0"/>
                </a:srgbClr>
              </a:gs>
              <a:gs pos="100000">
                <a:srgbClr val="93683D">
                  <a:alpha val="77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545896" cy="489838"/>
          </a:xfrm>
          <a:prstGeom prst="rect">
            <a:avLst/>
          </a:prstGeom>
          <a:gradFill>
            <a:gsLst>
              <a:gs pos="12000">
                <a:schemeClr val="bg1">
                  <a:alpha val="0"/>
                </a:schemeClr>
              </a:gs>
              <a:gs pos="33000">
                <a:schemeClr val="bg1">
                  <a:alpha val="8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anose="00020600040101010101" pitchFamily="18" charset="-122"/>
              <a:ea typeface="HYQIHEIX1-45W EXTRALIGHT" panose="00020600040101010101"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15420"/>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defRPr>
                <a:latin typeface="Century Gothic" panose="020B0502020202020204"/>
                <a:ea typeface="Century Gothic" panose="020B0502020202020204"/>
                <a:cs typeface="Century Gothic" panose="020B0502020202020204"/>
                <a:sym typeface="Century Gothic" panose="020B0502020202020204"/>
              </a:defRPr>
            </a:pPr>
            <a:r>
              <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太极抗帕、太极</a:t>
            </a:r>
            <a:r>
              <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Century Gothic" panose="020B0502020202020204"/>
              </a:rPr>
              <a:t>延缓阿尔茨海默病</a:t>
            </a:r>
            <a:endParaRPr lang="zh-CN" altLang="en-US" sz="3200" b="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Century Gothic" panose="020B0502020202020204"/>
            </a:endParaRPr>
          </a:p>
        </p:txBody>
      </p:sp>
      <p:sp>
        <p:nvSpPr>
          <p:cNvPr id="21" name="文本框 20"/>
          <p:cNvSpPr txBox="1"/>
          <p:nvPr/>
        </p:nvSpPr>
        <p:spPr>
          <a:xfrm>
            <a:off x="660263" y="891371"/>
            <a:ext cx="10369449" cy="307777"/>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cs typeface="微软雅黑" panose="020B0503020204020204" charset="-122"/>
                <a:sym typeface="微软雅黑" panose="020B0503020204020204" charset="-122"/>
              </a:rPr>
              <a:t>以慢治慢，留住美好</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微软雅黑" panose="020B0503020204020204" charset="-122"/>
              <a:sym typeface="微软雅黑" panose="020B0503020204020204" charset="-122"/>
            </a:endParaRPr>
          </a:p>
        </p:txBody>
      </p:sp>
      <p:sp>
        <p:nvSpPr>
          <p:cNvPr id="28" name="矩形 27"/>
          <p:cNvSpPr/>
          <p:nvPr/>
        </p:nvSpPr>
        <p:spPr>
          <a:xfrm>
            <a:off x="668523" y="1159831"/>
            <a:ext cx="5434859" cy="1027589"/>
          </a:xfrm>
          <a:prstGeom prst="rect">
            <a:avLst/>
          </a:prstGeom>
        </p:spPr>
        <p:txBody>
          <a:bodyPr wrap="square">
            <a:spAutoFit/>
          </a:bodyPr>
          <a:lstStyle/>
          <a:p>
            <a:pPr>
              <a:lnSpc>
                <a:spcPct val="150000"/>
              </a:lnSpc>
            </a:pPr>
            <a:r>
              <a:rPr lang="zh-CN" altLang="en-US" sz="1400" dirty="0">
                <a:solidFill>
                  <a:schemeClr val="bg1"/>
                </a:solidFill>
                <a:latin typeface="思源黑体 CN Normal" panose="020B0400000000000000" pitchFamily="34" charset="-128"/>
                <a:ea typeface="思源黑体 CN Normal" panose="020B0400000000000000" pitchFamily="34" charset="-128"/>
              </a:rPr>
              <a:t>上海复星公益基金会和瑞金医院神经内科联合发起的“太极拳辅助治疗帕金森病”（简称“太极抗帕”）、“太极拳训练延缓阿尔茨海默病”（简称“太极延缓阿尔茨海默病”）</a:t>
            </a:r>
            <a:endParaRPr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17" name="圆角矩形 24"/>
          <p:cNvSpPr/>
          <p:nvPr/>
        </p:nvSpPr>
        <p:spPr>
          <a:xfrm>
            <a:off x="7265670" y="851535"/>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anose="00020600040101010101" pitchFamily="18" charset="-122"/>
            </a:endParaRPr>
          </a:p>
        </p:txBody>
      </p:sp>
      <p:sp>
        <p:nvSpPr>
          <p:cNvPr id="18" name="矩形 17"/>
          <p:cNvSpPr/>
          <p:nvPr/>
        </p:nvSpPr>
        <p:spPr>
          <a:xfrm>
            <a:off x="7637145" y="85153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44" name="文本框 43"/>
          <p:cNvSpPr txBox="1"/>
          <p:nvPr/>
        </p:nvSpPr>
        <p:spPr>
          <a:xfrm>
            <a:off x="7102784" y="2342113"/>
            <a:ext cx="4055919" cy="484684"/>
          </a:xfrm>
          <a:prstGeom prst="rect">
            <a:avLst/>
          </a:prstGeom>
          <a:noFill/>
        </p:spPr>
        <p:txBody>
          <a:bodyPr wrap="none" rtlCol="0">
            <a:spAutoFit/>
          </a:bodyPr>
          <a:lstStyle/>
          <a:p>
            <a:pPr algn="ctr">
              <a:lnSpc>
                <a:spcPts val="1560"/>
              </a:lnSpc>
            </a:pPr>
            <a:r>
              <a:rPr lang="zh-CN" altLang="en-US" sz="1000" dirty="0">
                <a:solidFill>
                  <a:srgbClr val="FFFFFF"/>
                </a:solidFill>
                <a:latin typeface="思源黑体 CN Light" panose="020B0300000000000000" pitchFamily="34" charset="-128"/>
                <a:ea typeface="思源黑体 CN Light" panose="020B0300000000000000" pitchFamily="34" charset="-128"/>
              </a:rPr>
              <a:t>《</a:t>
            </a:r>
            <a:r>
              <a:rPr lang="en-US" altLang="zh-CN" sz="1000" dirty="0">
                <a:solidFill>
                  <a:srgbClr val="FFFFFF"/>
                </a:solidFill>
                <a:latin typeface="思源黑体 CN Light" panose="020B0300000000000000" pitchFamily="34" charset="-128"/>
                <a:ea typeface="思源黑体 CN Light" panose="020B0300000000000000" pitchFamily="34" charset="-128"/>
              </a:rPr>
              <a:t>HIP2</a:t>
            </a:r>
            <a:r>
              <a:rPr lang="zh-CN" altLang="en-US" sz="1000" dirty="0">
                <a:solidFill>
                  <a:srgbClr val="FFFFFF"/>
                </a:solidFill>
                <a:latin typeface="思源黑体 CN Light" panose="020B0300000000000000" pitchFamily="34" charset="-128"/>
                <a:ea typeface="思源黑体 CN Light" panose="020B0300000000000000" pitchFamily="34" charset="-128"/>
              </a:rPr>
              <a:t>表达降低导致帕金森病中运动功能障碍和多巴胺神经元退化》</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a:p>
            <a:pPr algn="ctr">
              <a:lnSpc>
                <a:spcPts val="1560"/>
              </a:lnSpc>
            </a:pPr>
            <a:r>
              <a:rPr lang="zh-CN" altLang="en-US" sz="1000" dirty="0">
                <a:solidFill>
                  <a:srgbClr val="FFFFFF"/>
                </a:solidFill>
                <a:latin typeface="思源黑体 CN Light" panose="020B0300000000000000" pitchFamily="34" charset="-128"/>
                <a:ea typeface="思源黑体 CN Light" panose="020B0300000000000000" pitchFamily="34" charset="-128"/>
              </a:rPr>
              <a:t>于</a:t>
            </a:r>
            <a:r>
              <a:rPr lang="en-US" altLang="zh-CN" sz="1000" dirty="0">
                <a:solidFill>
                  <a:srgbClr val="FFFFFF"/>
                </a:solidFill>
                <a:latin typeface="思源黑体 CN Light" panose="020B0300000000000000" pitchFamily="34" charset="-128"/>
                <a:ea typeface="思源黑体 CN Light" panose="020B0300000000000000" pitchFamily="34" charset="-128"/>
              </a:rPr>
              <a:t>2018</a:t>
            </a:r>
            <a:r>
              <a:rPr lang="zh-CN" altLang="en-US" sz="1000" dirty="0">
                <a:solidFill>
                  <a:srgbClr val="FFFFFF"/>
                </a:solidFill>
                <a:latin typeface="思源黑体 CN Light" panose="020B0300000000000000" pitchFamily="34" charset="-128"/>
                <a:ea typeface="思源黑体 CN Light" panose="020B0300000000000000" pitchFamily="34" charset="-128"/>
              </a:rPr>
              <a:t>年在《细胞死亡和疾病》发表</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p:txBody>
      </p:sp>
      <p:pic>
        <p:nvPicPr>
          <p:cNvPr id="4" name="图片 3"/>
          <p:cNvPicPr>
            <a:picLocks noChangeAspect="1"/>
          </p:cNvPicPr>
          <p:nvPr/>
        </p:nvPicPr>
        <p:blipFill>
          <a:blip r:embed="rId2"/>
          <a:srcRect/>
          <a:stretch>
            <a:fillRect/>
          </a:stretch>
        </p:blipFill>
        <p:spPr>
          <a:xfrm>
            <a:off x="7950835" y="932815"/>
            <a:ext cx="2348230" cy="1405890"/>
          </a:xfrm>
          <a:prstGeom prst="rect">
            <a:avLst/>
          </a:prstGeom>
        </p:spPr>
      </p:pic>
      <p:sp>
        <p:nvSpPr>
          <p:cNvPr id="11" name="圆角矩形 24"/>
          <p:cNvSpPr/>
          <p:nvPr/>
        </p:nvSpPr>
        <p:spPr>
          <a:xfrm>
            <a:off x="7292340" y="2874010"/>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12" name="矩形 11"/>
          <p:cNvSpPr/>
          <p:nvPr/>
        </p:nvSpPr>
        <p:spPr>
          <a:xfrm>
            <a:off x="7663815" y="2874010"/>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Normal" panose="020B0400000000000000" pitchFamily="34" charset="-128"/>
              <a:ea typeface="思源黑体 CN Normal" panose="020B0400000000000000" pitchFamily="34" charset="-128"/>
            </a:endParaRPr>
          </a:p>
        </p:txBody>
      </p:sp>
      <p:sp>
        <p:nvSpPr>
          <p:cNvPr id="14" name="文本框 13"/>
          <p:cNvSpPr txBox="1"/>
          <p:nvPr/>
        </p:nvSpPr>
        <p:spPr>
          <a:xfrm>
            <a:off x="7584602" y="4365858"/>
            <a:ext cx="3134192" cy="484684"/>
          </a:xfrm>
          <a:prstGeom prst="rect">
            <a:avLst/>
          </a:prstGeom>
          <a:noFill/>
        </p:spPr>
        <p:txBody>
          <a:bodyPr wrap="none" rtlCol="0">
            <a:spAutoFit/>
          </a:bodyPr>
          <a:lstStyle/>
          <a:p>
            <a:pPr algn="ctr">
              <a:lnSpc>
                <a:spcPts val="1560"/>
              </a:lnSpc>
            </a:pPr>
            <a:r>
              <a:rPr lang="zh-CN" sz="1000" dirty="0">
                <a:solidFill>
                  <a:srgbClr val="FFFFFF"/>
                </a:solidFill>
                <a:latin typeface="思源黑体 CN Light" panose="020B0300000000000000" pitchFamily="34" charset="-128"/>
                <a:ea typeface="思源黑体 CN Light" panose="020B0300000000000000" pitchFamily="34" charset="-128"/>
              </a:rPr>
              <a:t>《</a:t>
            </a:r>
            <a:r>
              <a:rPr lang="zh-CN" altLang="en-US" sz="1000" dirty="0">
                <a:solidFill>
                  <a:srgbClr val="FFFFFF"/>
                </a:solidFill>
                <a:latin typeface="思源黑体 CN Light" panose="020B0300000000000000" pitchFamily="34" charset="-128"/>
                <a:ea typeface="思源黑体 CN Light" panose="020B0300000000000000" pitchFamily="34" charset="-128"/>
              </a:rPr>
              <a:t>长期太极训练改善帕金森病运动症状的机制研究》</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a:p>
            <a:pPr algn="ctr">
              <a:lnSpc>
                <a:spcPts val="1560"/>
              </a:lnSpc>
            </a:pPr>
            <a:r>
              <a:rPr lang="zh-CN" altLang="en-US" sz="1000" dirty="0">
                <a:solidFill>
                  <a:srgbClr val="FFFFFF"/>
                </a:solidFill>
                <a:latin typeface="思源黑体 CN Light" panose="020B0300000000000000" pitchFamily="34" charset="-128"/>
                <a:ea typeface="思源黑体 CN Light" panose="020B0300000000000000" pitchFamily="34" charset="-128"/>
              </a:rPr>
              <a:t>于</a:t>
            </a:r>
            <a:r>
              <a:rPr lang="en-US" sz="1000" dirty="0">
                <a:solidFill>
                  <a:srgbClr val="FFFFFF"/>
                </a:solidFill>
                <a:latin typeface="思源黑体 CN Light" panose="020B0300000000000000" pitchFamily="34" charset="-128"/>
                <a:ea typeface="思源黑体 CN Light" panose="020B0300000000000000" pitchFamily="34" charset="-128"/>
                <a:sym typeface="+mn-ea"/>
              </a:rPr>
              <a:t>2022</a:t>
            </a:r>
            <a:r>
              <a:rPr lang="zh-CN" altLang="en-US" sz="1000" dirty="0">
                <a:solidFill>
                  <a:srgbClr val="FFFFFF"/>
                </a:solidFill>
                <a:latin typeface="思源黑体 CN Light" panose="020B0300000000000000" pitchFamily="34" charset="-128"/>
                <a:ea typeface="思源黑体 CN Light" panose="020B0300000000000000" pitchFamily="34" charset="-128"/>
                <a:sym typeface="+mn-ea"/>
              </a:rPr>
              <a:t>年</a:t>
            </a:r>
            <a:r>
              <a:rPr lang="en-US" altLang="zh-CN" sz="1000" dirty="0">
                <a:solidFill>
                  <a:srgbClr val="FFFFFF"/>
                </a:solidFill>
                <a:latin typeface="思源黑体 CN Light" panose="020B0300000000000000" pitchFamily="34" charset="-128"/>
                <a:ea typeface="思源黑体 CN Light" panose="020B0300000000000000" pitchFamily="34" charset="-128"/>
                <a:sym typeface="+mn-ea"/>
              </a:rPr>
              <a:t>2</a:t>
            </a:r>
            <a:r>
              <a:rPr lang="zh-CN" altLang="en-US" sz="1000" dirty="0">
                <a:solidFill>
                  <a:srgbClr val="FFFFFF"/>
                </a:solidFill>
                <a:latin typeface="思源黑体 CN Light" panose="020B0300000000000000" pitchFamily="34" charset="-128"/>
                <a:ea typeface="思源黑体 CN Light" panose="020B0300000000000000" pitchFamily="34" charset="-128"/>
                <a:sym typeface="+mn-ea"/>
              </a:rPr>
              <a:t>月</a:t>
            </a:r>
            <a:r>
              <a:rPr lang="zh-CN" altLang="en-US" sz="1000" dirty="0">
                <a:solidFill>
                  <a:srgbClr val="FFFFFF"/>
                </a:solidFill>
                <a:latin typeface="思源黑体 CN Light" panose="020B0300000000000000" pitchFamily="34" charset="-128"/>
                <a:ea typeface="思源黑体 CN Light" panose="020B0300000000000000" pitchFamily="34" charset="-128"/>
              </a:rPr>
              <a:t>在《转化神经变性病》发表</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p:txBody>
      </p:sp>
      <p:pic>
        <p:nvPicPr>
          <p:cNvPr id="16" name="图片 15"/>
          <p:cNvPicPr>
            <a:picLocks noChangeAspect="1"/>
          </p:cNvPicPr>
          <p:nvPr/>
        </p:nvPicPr>
        <p:blipFill>
          <a:blip r:embed="rId3"/>
          <a:stretch>
            <a:fillRect/>
          </a:stretch>
        </p:blipFill>
        <p:spPr>
          <a:xfrm>
            <a:off x="7962265" y="2965450"/>
            <a:ext cx="2336800" cy="1358265"/>
          </a:xfrm>
          <a:prstGeom prst="rect">
            <a:avLst/>
          </a:prstGeom>
        </p:spPr>
      </p:pic>
      <p:sp>
        <p:nvSpPr>
          <p:cNvPr id="22" name="圆角矩形 24"/>
          <p:cNvSpPr/>
          <p:nvPr/>
        </p:nvSpPr>
        <p:spPr>
          <a:xfrm>
            <a:off x="7311390" y="4857115"/>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思源黑体 CN Normal" panose="020B0400000000000000" pitchFamily="34" charset="-128"/>
              <a:ea typeface="思源黑体 CN Normal" panose="020B0400000000000000" pitchFamily="34" charset="-128"/>
            </a:endParaRPr>
          </a:p>
        </p:txBody>
      </p:sp>
      <p:sp>
        <p:nvSpPr>
          <p:cNvPr id="29" name="矩形 28"/>
          <p:cNvSpPr/>
          <p:nvPr/>
        </p:nvSpPr>
        <p:spPr>
          <a:xfrm>
            <a:off x="7682865" y="487108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Normal" panose="020B0400000000000000" pitchFamily="34" charset="-128"/>
              <a:ea typeface="思源黑体 CN Normal" panose="020B0400000000000000" pitchFamily="34" charset="-128"/>
            </a:endParaRPr>
          </a:p>
        </p:txBody>
      </p:sp>
      <p:sp>
        <p:nvSpPr>
          <p:cNvPr id="30" name="文本框 29"/>
          <p:cNvSpPr txBox="1"/>
          <p:nvPr/>
        </p:nvSpPr>
        <p:spPr>
          <a:xfrm>
            <a:off x="7283051" y="6348963"/>
            <a:ext cx="3775394" cy="484684"/>
          </a:xfrm>
          <a:prstGeom prst="rect">
            <a:avLst/>
          </a:prstGeom>
          <a:noFill/>
        </p:spPr>
        <p:txBody>
          <a:bodyPr wrap="none" rtlCol="0">
            <a:spAutoFit/>
          </a:bodyPr>
          <a:lstStyle/>
          <a:p>
            <a:pPr algn="ctr">
              <a:lnSpc>
                <a:spcPts val="1560"/>
              </a:lnSpc>
            </a:pPr>
            <a:r>
              <a:rPr lang="zh-CN" altLang="en-US" sz="1000" dirty="0">
                <a:solidFill>
                  <a:srgbClr val="FFFFFF"/>
                </a:solidFill>
                <a:latin typeface="思源黑体 CN Light" panose="020B0300000000000000" pitchFamily="34" charset="-128"/>
                <a:ea typeface="思源黑体 CN Light" panose="020B0300000000000000" pitchFamily="34" charset="-128"/>
              </a:rPr>
              <a:t>《太极增强认知训练延缓轻度认知障碍患者的认知减退的作用》</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a:p>
            <a:pPr algn="ctr">
              <a:lnSpc>
                <a:spcPts val="1560"/>
              </a:lnSpc>
            </a:pPr>
            <a:r>
              <a:rPr lang="zh-CN" altLang="en-US" sz="1000" dirty="0">
                <a:solidFill>
                  <a:srgbClr val="FFFFFF"/>
                </a:solidFill>
                <a:latin typeface="思源黑体 CN Light" panose="020B0300000000000000" pitchFamily="34" charset="-128"/>
                <a:ea typeface="思源黑体 CN Light" panose="020B0300000000000000" pitchFamily="34" charset="-128"/>
              </a:rPr>
              <a:t>于</a:t>
            </a:r>
            <a:r>
              <a:rPr lang="en-US" sz="1000" dirty="0">
                <a:solidFill>
                  <a:srgbClr val="FFFFFF"/>
                </a:solidFill>
                <a:latin typeface="思源黑体 CN Light" panose="020B0300000000000000" pitchFamily="34" charset="-128"/>
                <a:ea typeface="思源黑体 CN Light" panose="020B0300000000000000" pitchFamily="34" charset="-128"/>
                <a:sym typeface="+mn-ea"/>
              </a:rPr>
              <a:t>2022</a:t>
            </a:r>
            <a:r>
              <a:rPr lang="zh-CN" altLang="en-US" sz="1000" dirty="0">
                <a:solidFill>
                  <a:srgbClr val="FFFFFF"/>
                </a:solidFill>
                <a:latin typeface="思源黑体 CN Light" panose="020B0300000000000000" pitchFamily="34" charset="-128"/>
                <a:ea typeface="思源黑体 CN Light" panose="020B0300000000000000" pitchFamily="34" charset="-128"/>
                <a:sym typeface="+mn-ea"/>
              </a:rPr>
              <a:t>年</a:t>
            </a:r>
            <a:r>
              <a:rPr lang="en-US" altLang="zh-CN" sz="1000" dirty="0">
                <a:solidFill>
                  <a:srgbClr val="FFFFFF"/>
                </a:solidFill>
                <a:latin typeface="思源黑体 CN Light" panose="020B0300000000000000" pitchFamily="34" charset="-128"/>
                <a:ea typeface="思源黑体 CN Light" panose="020B0300000000000000" pitchFamily="34" charset="-128"/>
                <a:sym typeface="+mn-ea"/>
              </a:rPr>
              <a:t>3</a:t>
            </a:r>
            <a:r>
              <a:rPr lang="zh-CN" altLang="en-US" sz="1000" dirty="0">
                <a:solidFill>
                  <a:srgbClr val="FFFFFF"/>
                </a:solidFill>
                <a:latin typeface="思源黑体 CN Light" panose="020B0300000000000000" pitchFamily="34" charset="-128"/>
                <a:ea typeface="思源黑体 CN Light" panose="020B0300000000000000" pitchFamily="34" charset="-128"/>
                <a:sym typeface="+mn-ea"/>
              </a:rPr>
              <a:t>月</a:t>
            </a:r>
            <a:r>
              <a:rPr lang="zh-CN" altLang="en-US" sz="1000" dirty="0">
                <a:solidFill>
                  <a:srgbClr val="FFFFFF"/>
                </a:solidFill>
                <a:latin typeface="思源黑体 CN Light" panose="020B0300000000000000" pitchFamily="34" charset="-128"/>
                <a:ea typeface="思源黑体 CN Light" panose="020B0300000000000000" pitchFamily="34" charset="-128"/>
              </a:rPr>
              <a:t>在《阿尔茨海默症和痴呆》发表</a:t>
            </a:r>
            <a:endParaRPr lang="zh-CN" altLang="en-US" sz="1000" dirty="0">
              <a:solidFill>
                <a:srgbClr val="FFFFFF"/>
              </a:solidFill>
              <a:latin typeface="思源黑体 CN Light" panose="020B0300000000000000" pitchFamily="34" charset="-128"/>
              <a:ea typeface="思源黑体 CN Light" panose="020B0300000000000000" pitchFamily="34" charset="-128"/>
            </a:endParaRPr>
          </a:p>
        </p:txBody>
      </p:sp>
      <p:pic>
        <p:nvPicPr>
          <p:cNvPr id="32" name="图片 31"/>
          <p:cNvPicPr>
            <a:picLocks noChangeAspect="1"/>
          </p:cNvPicPr>
          <p:nvPr/>
        </p:nvPicPr>
        <p:blipFill>
          <a:blip r:embed="rId4"/>
          <a:stretch>
            <a:fillRect/>
          </a:stretch>
        </p:blipFill>
        <p:spPr>
          <a:xfrm>
            <a:off x="7933055" y="4940935"/>
            <a:ext cx="2366010" cy="1428750"/>
          </a:xfrm>
          <a:prstGeom prst="rect">
            <a:avLst/>
          </a:prstGeom>
        </p:spPr>
      </p:pic>
      <p:sp>
        <p:nvSpPr>
          <p:cNvPr id="2" name="文本框 1"/>
          <p:cNvSpPr txBox="1"/>
          <p:nvPr/>
        </p:nvSpPr>
        <p:spPr>
          <a:xfrm>
            <a:off x="668928" y="4736221"/>
            <a:ext cx="825867" cy="246221"/>
          </a:xfrm>
          <a:prstGeom prst="rect">
            <a:avLst/>
          </a:prstGeom>
          <a:noFill/>
        </p:spPr>
        <p:txBody>
          <a:bodyPr wrap="non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认知症患者</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3" name="文本框 2"/>
          <p:cNvSpPr txBox="1"/>
          <p:nvPr/>
        </p:nvSpPr>
        <p:spPr>
          <a:xfrm>
            <a:off x="668928" y="4360730"/>
            <a:ext cx="514885"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53</a:t>
            </a:r>
            <a:r>
              <a:rPr lang="zh-CN" altLang="en-US" sz="1400" dirty="0">
                <a:solidFill>
                  <a:schemeClr val="bg1"/>
                </a:solidFill>
                <a:latin typeface="思源黑体 CN Normal" panose="020B0400000000000000" pitchFamily="34" charset="-128"/>
                <a:ea typeface="思源黑体 CN Normal" panose="020B0400000000000000" pitchFamily="34" charset="-128"/>
              </a:rPr>
              <a:t>位</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7" name="文本框 6"/>
          <p:cNvSpPr txBox="1"/>
          <p:nvPr/>
        </p:nvSpPr>
        <p:spPr>
          <a:xfrm>
            <a:off x="2065813" y="4715723"/>
            <a:ext cx="1325880" cy="245110"/>
          </a:xfrm>
          <a:prstGeom prst="rect">
            <a:avLst/>
          </a:prstGeom>
          <a:noFill/>
        </p:spPr>
        <p:txBody>
          <a:bodyPr wrap="none" rtlCol="0">
            <a:spAutoFit/>
          </a:bodyPr>
          <a:lstStyle/>
          <a:p>
            <a:r>
              <a:rPr kumimoji="1" lang="zh-CN" altLang="en-US" sz="1000" dirty="0">
                <a:solidFill>
                  <a:schemeClr val="bg1"/>
                </a:solidFill>
                <a:latin typeface="思源黑体 CN Normal" panose="020B0400000000000000" pitchFamily="34" charset="-128"/>
                <a:ea typeface="思源黑体 CN Normal" panose="020B0400000000000000" pitchFamily="34" charset="-128"/>
              </a:rPr>
              <a:t>太极公益课（线下）</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8" name="文本框 7"/>
          <p:cNvSpPr txBox="1"/>
          <p:nvPr/>
        </p:nvSpPr>
        <p:spPr>
          <a:xfrm>
            <a:off x="2065813" y="4340232"/>
            <a:ext cx="841897"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167.5</a:t>
            </a:r>
            <a:r>
              <a:rPr lang="zh-CN" altLang="en-US" sz="1400" dirty="0">
                <a:solidFill>
                  <a:schemeClr val="bg1"/>
                </a:solidFill>
                <a:latin typeface="思源黑体 CN Normal" panose="020B0400000000000000" pitchFamily="34" charset="-128"/>
                <a:ea typeface="思源黑体 CN Normal" panose="020B0400000000000000" pitchFamily="34" charset="-128"/>
              </a:rPr>
              <a:t>小时</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9" name="文本框 8"/>
          <p:cNvSpPr txBox="1"/>
          <p:nvPr/>
        </p:nvSpPr>
        <p:spPr>
          <a:xfrm>
            <a:off x="668928" y="6101028"/>
            <a:ext cx="697627" cy="246221"/>
          </a:xfrm>
          <a:prstGeom prst="rect">
            <a:avLst/>
          </a:prstGeom>
          <a:noFill/>
        </p:spPr>
        <p:txBody>
          <a:bodyPr wrap="non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服务社区</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10" name="文本框 9"/>
          <p:cNvSpPr txBox="1"/>
          <p:nvPr/>
        </p:nvSpPr>
        <p:spPr>
          <a:xfrm>
            <a:off x="668928" y="5725537"/>
            <a:ext cx="437940"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5</a:t>
            </a:r>
            <a:r>
              <a:rPr lang="zh-CN" altLang="en-US" sz="1400" dirty="0">
                <a:solidFill>
                  <a:schemeClr val="bg1"/>
                </a:solidFill>
                <a:latin typeface="思源黑体 CN Normal" panose="020B0400000000000000" pitchFamily="34" charset="-128"/>
                <a:ea typeface="思源黑体 CN Normal" panose="020B0400000000000000" pitchFamily="34" charset="-128"/>
              </a:rPr>
              <a:t>个</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15" name="文本框 14"/>
          <p:cNvSpPr txBox="1"/>
          <p:nvPr/>
        </p:nvSpPr>
        <p:spPr>
          <a:xfrm>
            <a:off x="2087216" y="6101028"/>
            <a:ext cx="866323" cy="246221"/>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服务长者</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19" name="文本框 18"/>
          <p:cNvSpPr txBox="1"/>
          <p:nvPr/>
        </p:nvSpPr>
        <p:spPr>
          <a:xfrm>
            <a:off x="2087216" y="5725537"/>
            <a:ext cx="683151"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147</a:t>
            </a:r>
            <a:r>
              <a:rPr lang="zh-CN" altLang="en-US" sz="1400" dirty="0">
                <a:solidFill>
                  <a:schemeClr val="bg1"/>
                </a:solidFill>
                <a:latin typeface="思源黑体 CN Normal" panose="020B0400000000000000" pitchFamily="34" charset="-128"/>
                <a:ea typeface="思源黑体 CN Normal" panose="020B0400000000000000" pitchFamily="34" charset="-128"/>
              </a:rPr>
              <a:t>位</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20" name="文本框 19"/>
          <p:cNvSpPr txBox="1"/>
          <p:nvPr/>
        </p:nvSpPr>
        <p:spPr>
          <a:xfrm>
            <a:off x="3036475" y="6097438"/>
            <a:ext cx="1221069" cy="251260"/>
          </a:xfrm>
          <a:prstGeom prst="rect">
            <a:avLst/>
          </a:prstGeom>
          <a:noFill/>
        </p:spPr>
        <p:txBody>
          <a:bodyPr wrap="square" rtlCol="0">
            <a:noAutofit/>
          </a:bodyPr>
          <a:lstStyle/>
          <a:p>
            <a:r>
              <a:rPr kumimoji="1" lang="zh-CN" altLang="en-US" sz="1000" dirty="0">
                <a:solidFill>
                  <a:schemeClr val="bg1"/>
                </a:solidFill>
                <a:latin typeface="思源黑体 CN Normal" panose="020B0400000000000000" pitchFamily="34" charset="-128"/>
                <a:ea typeface="思源黑体 CN Normal" panose="020B0400000000000000" pitchFamily="34" charset="-128"/>
              </a:rPr>
              <a:t>惠及社区长者人次</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24" name="文本框 23"/>
          <p:cNvSpPr txBox="1"/>
          <p:nvPr/>
        </p:nvSpPr>
        <p:spPr>
          <a:xfrm>
            <a:off x="4674708" y="5733740"/>
            <a:ext cx="660898"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88</a:t>
            </a:r>
            <a:r>
              <a:rPr lang="zh-CN" altLang="en-US" sz="1400" dirty="0">
                <a:solidFill>
                  <a:schemeClr val="bg1"/>
                </a:solidFill>
                <a:latin typeface="思源黑体 CN Normal" panose="020B0400000000000000" pitchFamily="34" charset="-128"/>
                <a:ea typeface="思源黑体 CN Normal" panose="020B0400000000000000" pitchFamily="34" charset="-128"/>
              </a:rPr>
              <a:t>位</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25" name="文本框 24"/>
          <p:cNvSpPr txBox="1"/>
          <p:nvPr/>
        </p:nvSpPr>
        <p:spPr>
          <a:xfrm>
            <a:off x="668928" y="3848073"/>
            <a:ext cx="2492990" cy="369332"/>
          </a:xfrm>
          <a:prstGeom prst="rect">
            <a:avLst/>
          </a:prstGeom>
          <a:noFill/>
        </p:spPr>
        <p:txBody>
          <a:bodyPr wrap="none" rtlCol="0">
            <a:spAutoFit/>
          </a:bodyPr>
          <a:lstStyle/>
          <a:p>
            <a:pPr lvl="0"/>
            <a:r>
              <a:rPr lang="zh-CN" altLang="en-US" dirty="0">
                <a:solidFill>
                  <a:schemeClr val="bg1"/>
                </a:solidFill>
                <a:latin typeface="思源黑体 CN Normal" panose="020B0400000000000000" pitchFamily="34" charset="-128"/>
                <a:ea typeface="思源黑体 CN Normal" panose="020B0400000000000000" pitchFamily="34" charset="-128"/>
              </a:rPr>
              <a:t>太极</a:t>
            </a:r>
            <a:r>
              <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Century Gothic" panose="020B0502020202020204"/>
              </a:rPr>
              <a:t>延缓阿尔茨海默病</a:t>
            </a:r>
            <a:endParaRPr lang="zh-CN" altLang="en-US" dirty="0">
              <a:solidFill>
                <a:schemeClr val="bg1"/>
              </a:solidFill>
              <a:latin typeface="思源黑体 CN Normal" panose="020B0400000000000000" pitchFamily="34" charset="-128"/>
              <a:ea typeface="思源黑体 CN Normal" panose="020B0400000000000000" pitchFamily="34" charset="-128"/>
            </a:endParaRPr>
          </a:p>
        </p:txBody>
      </p:sp>
      <p:sp>
        <p:nvSpPr>
          <p:cNvPr id="31" name="文本框 30"/>
          <p:cNvSpPr txBox="1"/>
          <p:nvPr/>
        </p:nvSpPr>
        <p:spPr>
          <a:xfrm>
            <a:off x="668928" y="5213730"/>
            <a:ext cx="2954655" cy="369332"/>
          </a:xfrm>
          <a:prstGeom prst="rect">
            <a:avLst/>
          </a:prstGeom>
          <a:noFill/>
        </p:spPr>
        <p:txBody>
          <a:bodyPr wrap="none" rtlCol="0">
            <a:spAutoFit/>
          </a:bodyPr>
          <a:lstStyle/>
          <a:p>
            <a:pPr lvl="0"/>
            <a:r>
              <a:rPr lang="zh-CN" altLang="en-US" dirty="0">
                <a:solidFill>
                  <a:schemeClr val="bg1"/>
                </a:solidFill>
                <a:latin typeface="思源黑体 CN Normal" panose="020B0400000000000000" pitchFamily="34" charset="-128"/>
                <a:ea typeface="思源黑体 CN Normal" panose="020B0400000000000000" pitchFamily="34" charset="-128"/>
              </a:rPr>
              <a:t>社区太极公益志愿者在行动</a:t>
            </a:r>
            <a:endParaRPr lang="zh-CN" altLang="en-US" dirty="0">
              <a:solidFill>
                <a:schemeClr val="bg1"/>
              </a:solidFill>
              <a:latin typeface="思源黑体 CN Normal" panose="020B0400000000000000" pitchFamily="34" charset="-128"/>
              <a:ea typeface="思源黑体 CN Normal" panose="020B0400000000000000" pitchFamily="34" charset="-128"/>
            </a:endParaRPr>
          </a:p>
        </p:txBody>
      </p:sp>
      <p:sp>
        <p:nvSpPr>
          <p:cNvPr id="37" name="文本框 36"/>
          <p:cNvSpPr txBox="1"/>
          <p:nvPr/>
        </p:nvSpPr>
        <p:spPr>
          <a:xfrm>
            <a:off x="701774" y="3327392"/>
            <a:ext cx="1791774" cy="246221"/>
          </a:xfrm>
          <a:prstGeom prst="rect">
            <a:avLst/>
          </a:prstGeom>
          <a:noFill/>
        </p:spPr>
        <p:txBody>
          <a:bodyPr wrap="square" rtlCol="0">
            <a:spAutoFit/>
          </a:bodyPr>
          <a:lstStyle/>
          <a:p>
            <a:r>
              <a:rPr lang="en-US" altLang="zh-CN" sz="1000" dirty="0">
                <a:solidFill>
                  <a:schemeClr val="bg1"/>
                </a:solidFill>
                <a:latin typeface="思源黑体 CN Normal" panose="020B0400000000000000" pitchFamily="34" charset="-128"/>
                <a:ea typeface="思源黑体 CN Normal" panose="020B0400000000000000" pitchFamily="34" charset="-128"/>
              </a:rPr>
              <a:t>2015</a:t>
            </a:r>
            <a:r>
              <a:rPr lang="zh-CN" altLang="en-US" sz="1000" dirty="0">
                <a:solidFill>
                  <a:schemeClr val="bg1"/>
                </a:solidFill>
                <a:latin typeface="思源黑体 CN Normal" panose="020B0400000000000000" pitchFamily="34" charset="-128"/>
                <a:ea typeface="思源黑体 CN Normal" panose="020B0400000000000000" pitchFamily="34" charset="-128"/>
              </a:rPr>
              <a:t>年以来帕金森患者</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38" name="文本框 37"/>
          <p:cNvSpPr txBox="1"/>
          <p:nvPr/>
        </p:nvSpPr>
        <p:spPr>
          <a:xfrm>
            <a:off x="2072005" y="3324171"/>
            <a:ext cx="661670" cy="284480"/>
          </a:xfrm>
          <a:prstGeom prst="rect">
            <a:avLst/>
          </a:prstGeom>
          <a:noFill/>
        </p:spPr>
        <p:txBody>
          <a:bodyPr wrap="square" rtlCol="0">
            <a:no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线下</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39" name="文本框 38"/>
          <p:cNvSpPr txBox="1"/>
          <p:nvPr/>
        </p:nvSpPr>
        <p:spPr>
          <a:xfrm>
            <a:off x="2070071" y="2966267"/>
            <a:ext cx="1446992"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3144</a:t>
            </a:r>
            <a:r>
              <a:rPr lang="zh-CN" altLang="en-US" sz="1400" dirty="0">
                <a:solidFill>
                  <a:schemeClr val="bg1"/>
                </a:solidFill>
                <a:latin typeface="思源黑体 CN Normal" panose="020B0400000000000000" pitchFamily="34" charset="-128"/>
                <a:ea typeface="思源黑体 CN Normal" panose="020B0400000000000000" pitchFamily="34" charset="-128"/>
              </a:rPr>
              <a:t>小时</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40" name="文本框 39"/>
          <p:cNvSpPr txBox="1"/>
          <p:nvPr/>
        </p:nvSpPr>
        <p:spPr>
          <a:xfrm>
            <a:off x="3173572" y="2966267"/>
            <a:ext cx="1156946" cy="271041"/>
          </a:xfrm>
          <a:prstGeom prst="rect">
            <a:avLst/>
          </a:prstGeom>
          <a:noFill/>
        </p:spPr>
        <p:txBody>
          <a:bodyPr wrap="square" rtlCol="0">
            <a:noAutofit/>
          </a:bodyPr>
          <a:lstStyle/>
          <a:p>
            <a:r>
              <a:rPr lang="en-US" altLang="zh-CN" sz="1400" dirty="0">
                <a:solidFill>
                  <a:schemeClr val="bg1"/>
                </a:solidFill>
                <a:latin typeface="Politica" panose="02000503000000000000" pitchFamily="2" charset="0"/>
                <a:ea typeface="思源黑体 CN Normal" panose="020B0400000000000000" pitchFamily="34" charset="-128"/>
              </a:rPr>
              <a:t>945.5</a:t>
            </a:r>
            <a:r>
              <a:rPr lang="zh-CN" altLang="en-US" sz="1400" dirty="0">
                <a:solidFill>
                  <a:schemeClr val="bg1"/>
                </a:solidFill>
                <a:latin typeface="思源黑体 CN Normal" panose="020B0400000000000000" pitchFamily="34" charset="-128"/>
                <a:ea typeface="思源黑体 CN Normal" panose="020B0400000000000000" pitchFamily="34" charset="-128"/>
              </a:rPr>
              <a:t>小时</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41" name="文本框 40"/>
          <p:cNvSpPr txBox="1"/>
          <p:nvPr/>
        </p:nvSpPr>
        <p:spPr>
          <a:xfrm>
            <a:off x="671830" y="2966138"/>
            <a:ext cx="1236345"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520</a:t>
            </a:r>
            <a:r>
              <a:rPr lang="zh-CN" altLang="en-US" sz="1400" dirty="0">
                <a:solidFill>
                  <a:schemeClr val="bg1"/>
                </a:solidFill>
                <a:latin typeface="思源黑体 CN Normal" panose="020B0400000000000000" pitchFamily="34" charset="-128"/>
                <a:ea typeface="思源黑体 CN Normal" panose="020B0400000000000000" pitchFamily="34" charset="-128"/>
              </a:rPr>
              <a:t>位</a:t>
            </a:r>
            <a:r>
              <a:rPr lang="zh-CN" altLang="en-US" sz="1000" dirty="0">
                <a:solidFill>
                  <a:schemeClr val="bg1"/>
                </a:solidFill>
                <a:latin typeface="思源黑体 CN Normal" panose="020B0400000000000000" pitchFamily="34" charset="-128"/>
                <a:ea typeface="思源黑体 CN Normal" panose="020B0400000000000000" pitchFamily="34" charset="-128"/>
              </a:rPr>
              <a:t>（建档）</a:t>
            </a:r>
            <a:endParaRPr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42" name="文本框 41"/>
          <p:cNvSpPr txBox="1"/>
          <p:nvPr/>
        </p:nvSpPr>
        <p:spPr>
          <a:xfrm>
            <a:off x="2951480" y="3327346"/>
            <a:ext cx="762000" cy="271145"/>
          </a:xfrm>
          <a:prstGeom prst="rect">
            <a:avLst/>
          </a:prstGeom>
          <a:noFill/>
        </p:spPr>
        <p:txBody>
          <a:bodyPr wrap="square" rtlCol="0">
            <a:no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       线上</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43" name="文本框 42"/>
          <p:cNvSpPr txBox="1"/>
          <p:nvPr/>
        </p:nvSpPr>
        <p:spPr>
          <a:xfrm>
            <a:off x="4436545" y="2985762"/>
            <a:ext cx="1412416"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思源黑体 CN Normal" panose="020B0400000000000000" pitchFamily="34" charset="-128"/>
              </a:rPr>
              <a:t>23491</a:t>
            </a:r>
            <a:r>
              <a:rPr lang="zh-CN" altLang="en-US" sz="1400" dirty="0">
                <a:solidFill>
                  <a:schemeClr val="bg1"/>
                </a:solidFill>
                <a:latin typeface="思源黑体 CN Normal" panose="020B0400000000000000" pitchFamily="34" charset="-128"/>
                <a:ea typeface="思源黑体 CN Normal" panose="020B0400000000000000" pitchFamily="34" charset="-128"/>
              </a:rPr>
              <a:t>人</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45" name="文本框 44"/>
          <p:cNvSpPr txBox="1"/>
          <p:nvPr/>
        </p:nvSpPr>
        <p:spPr>
          <a:xfrm>
            <a:off x="4436545" y="3324217"/>
            <a:ext cx="1412416" cy="245110"/>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线上课人次</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56" name="文本框 55"/>
          <p:cNvSpPr txBox="1"/>
          <p:nvPr/>
        </p:nvSpPr>
        <p:spPr>
          <a:xfrm>
            <a:off x="654958" y="2539834"/>
            <a:ext cx="1107996" cy="369332"/>
          </a:xfrm>
          <a:prstGeom prst="rect">
            <a:avLst/>
          </a:prstGeom>
          <a:noFill/>
        </p:spPr>
        <p:txBody>
          <a:bodyPr wrap="none" rtlCol="0">
            <a:spAutoFit/>
          </a:bodyPr>
          <a:lstStyle/>
          <a:p>
            <a:r>
              <a:rPr lang="zh-CN" altLang="en-US"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太极抗帕</a:t>
            </a:r>
            <a:endParaRPr lang="en-US" altLang="zh-CN"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4" name="文本框 63"/>
          <p:cNvSpPr txBox="1"/>
          <p:nvPr/>
        </p:nvSpPr>
        <p:spPr>
          <a:xfrm>
            <a:off x="4530469" y="6101081"/>
            <a:ext cx="1372831" cy="246221"/>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培养太极志愿者</a:t>
            </a:r>
            <a:endParaRPr kumimoji="1"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65" name="文本框 64"/>
          <p:cNvSpPr txBox="1"/>
          <p:nvPr/>
        </p:nvSpPr>
        <p:spPr>
          <a:xfrm>
            <a:off x="3044747" y="5757619"/>
            <a:ext cx="967904" cy="284731"/>
          </a:xfrm>
          <a:prstGeom prst="rect">
            <a:avLst/>
          </a:prstGeom>
          <a:noFill/>
        </p:spPr>
        <p:txBody>
          <a:bodyPr wrap="square" rtlCol="0">
            <a:noAutofit/>
          </a:bodyPr>
          <a:lstStyle/>
          <a:p>
            <a:r>
              <a:rPr lang="en-US" altLang="zh-CN" sz="1400" dirty="0">
                <a:solidFill>
                  <a:schemeClr val="bg1"/>
                </a:solidFill>
                <a:latin typeface="Politica" panose="02000503000000000000" pitchFamily="2" charset="0"/>
                <a:ea typeface="思源黑体 CN Normal" panose="020B0400000000000000" pitchFamily="34" charset="-128"/>
              </a:rPr>
              <a:t>1764</a:t>
            </a:r>
            <a:r>
              <a:rPr lang="zh-CN" altLang="en-US" sz="1400" dirty="0">
                <a:solidFill>
                  <a:schemeClr val="bg1"/>
                </a:solidFill>
                <a:latin typeface="思源黑体 CN Normal" panose="020B0400000000000000" pitchFamily="34" charset="-128"/>
                <a:ea typeface="思源黑体 CN Normal" panose="020B0400000000000000" pitchFamily="34" charset="-128"/>
              </a:rPr>
              <a:t>人次</a:t>
            </a:r>
            <a:endParaRPr kumimoji="1" lang="zh-CN" altLang="en-US" sz="1400" dirty="0">
              <a:solidFill>
                <a:schemeClr val="bg1"/>
              </a:solidFill>
              <a:latin typeface="思源黑体 CN Normal" panose="020B0400000000000000" pitchFamily="34" charset="-128"/>
              <a:ea typeface="思源黑体 CN Normal" panose="020B0400000000000000" pitchFamily="34" charset="-128"/>
            </a:endParaRPr>
          </a:p>
        </p:txBody>
      </p:sp>
      <p:pic>
        <p:nvPicPr>
          <p:cNvPr id="5" name="图片 4" descr="复星logo-反白-01"/>
          <p:cNvPicPr>
            <a:picLocks noChangeAspect="1"/>
          </p:cNvPicPr>
          <p:nvPr/>
        </p:nvPicPr>
        <p:blipFill>
          <a:blip r:embed="rId5"/>
          <a:stretch>
            <a:fillRect/>
          </a:stretch>
        </p:blipFill>
        <p:spPr>
          <a:xfrm>
            <a:off x="10302240" y="255905"/>
            <a:ext cx="1664970" cy="475615"/>
          </a:xfrm>
          <a:prstGeom prst="rect">
            <a:avLst/>
          </a:prstGeom>
        </p:spPr>
      </p:pic>
      <p:sp>
        <p:nvSpPr>
          <p:cNvPr id="51" name="文本框 6"/>
          <p:cNvSpPr txBox="1"/>
          <p:nvPr/>
        </p:nvSpPr>
        <p:spPr>
          <a:xfrm>
            <a:off x="564089" y="6468917"/>
            <a:ext cx="6042025" cy="215444"/>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*项目数据截至</a:t>
            </a:r>
            <a:r>
              <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2022</a:t>
            </a: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年</a:t>
            </a:r>
            <a:r>
              <a:rPr lang="en-US" altLang="zh-CN"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12</a:t>
            </a:r>
            <a:r>
              <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rPr>
              <a:t>月末</a:t>
            </a:r>
            <a:endParaRPr lang="zh-CN" altLang="en-US" sz="800" dirty="0">
              <a:solidFill>
                <a:schemeClr val="tx1">
                  <a:lumMod val="65000"/>
                  <a:lumOff val="35000"/>
                </a:schemeClr>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sers/jerrymiao/Library/Mobile Documents/com~apple~CloudDocs/Desktop/中期业绩发布会/PPT刷新/31.jpg31"/>
          <p:cNvPicPr>
            <a:picLocks noChangeAspect="1"/>
          </p:cNvPicPr>
          <p:nvPr/>
        </p:nvPicPr>
        <p:blipFill>
          <a:blip r:embed="rId1"/>
          <a:srcRect/>
          <a:stretch>
            <a:fillRect/>
          </a:stretch>
        </p:blipFill>
        <p:spPr>
          <a:xfrm>
            <a:off x="635" y="-10795"/>
            <a:ext cx="12185650" cy="6856730"/>
          </a:xfrm>
          <a:prstGeom prst="rect">
            <a:avLst/>
          </a:prstGeom>
        </p:spPr>
      </p:pic>
      <p:sp>
        <p:nvSpPr>
          <p:cNvPr id="104" name="矩形 103"/>
          <p:cNvSpPr/>
          <p:nvPr/>
        </p:nvSpPr>
        <p:spPr>
          <a:xfrm flipH="1">
            <a:off x="-2" y="-11430"/>
            <a:ext cx="12192001" cy="6869430"/>
          </a:xfrm>
          <a:prstGeom prst="rect">
            <a:avLst/>
          </a:prstGeom>
          <a:gradFill>
            <a:gsLst>
              <a:gs pos="31000">
                <a:srgbClr val="93683D">
                  <a:alpha val="78000"/>
                </a:srgb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anose="00020600040101010101" pitchFamily="18" charset="-122"/>
              <a:ea typeface="HYQIHEIX1-45W EXTRALIGHT" panose="00020600040101010101"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23995"/>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zh-CN" altLang="en-US" sz="3200" b="0" dirty="0">
                <a:latin typeface="思源黑体 CN Regular" panose="020B0500000000000000" pitchFamily="34" charset="-128"/>
                <a:ea typeface="思源黑体 CN Regular" panose="020B0500000000000000" pitchFamily="34" charset="-128"/>
                <a:cs typeface="Arial" panose="020B0604020202020204" pitchFamily="34" charset="0"/>
              </a:rPr>
              <a:t>复星艺术中心</a:t>
            </a:r>
            <a:endParaRPr lang="zh-CN" altLang="en-US" sz="3200" b="0" dirty="0">
              <a:latin typeface="思源黑体 CN Regular" panose="020B0500000000000000" pitchFamily="34" charset="-128"/>
              <a:ea typeface="思源黑体 CN Regular" panose="020B0500000000000000" pitchFamily="34" charset="-128"/>
              <a:cs typeface="Arial" panose="020B0604020202020204" pitchFamily="34" charset="0"/>
            </a:endParaRPr>
          </a:p>
        </p:txBody>
      </p:sp>
      <p:sp>
        <p:nvSpPr>
          <p:cNvPr id="65" name="文本框 27"/>
          <p:cNvSpPr txBox="1"/>
          <p:nvPr/>
        </p:nvSpPr>
        <p:spPr>
          <a:xfrm>
            <a:off x="654945" y="852226"/>
            <a:ext cx="7336116" cy="1767856"/>
          </a:xfrm>
          <a:prstGeom prst="rect">
            <a:avLst/>
          </a:prstGeom>
          <a:ln w="12700">
            <a:miter lim="400000"/>
          </a:ln>
        </p:spPr>
        <p:txBody>
          <a:bodyPr wrap="square" lIns="45719" rIns="45719">
            <a:spAutoFit/>
          </a:bodyPr>
          <a:lstStyle/>
          <a:p>
            <a:pPr>
              <a:lnSpc>
                <a:spcPts val="2180"/>
              </a:lnSpc>
            </a:pPr>
            <a:r>
              <a:rPr lang="zh-CN" altLang="zh-CN" sz="1400" dirty="0">
                <a:solidFill>
                  <a:schemeClr val="bg1"/>
                </a:solidFill>
                <a:latin typeface="思源黑体 CN Normal" panose="020B0400000000000000" pitchFamily="34" charset="-128"/>
                <a:ea typeface="思源黑体 CN Normal" panose="020B0400000000000000" pitchFamily="34" charset="-128"/>
              </a:rPr>
              <a:t>复星艺术中心旨在推广当代艺术，致力于联结中国与国际的文化艺术，促进公众对全球当代艺术的关注、理解和参与。同时，复星艺术中心持续关注和支持中国本地艺术家，为优秀的中国当代艺术作品提供广阔的展示平台。上海复星艺术中心坐落于外滩金融中心，成都复星艺术中心于</a:t>
            </a:r>
            <a:r>
              <a:rPr lang="en-US" altLang="zh-CN" sz="1400" dirty="0">
                <a:solidFill>
                  <a:schemeClr val="bg1"/>
                </a:solidFill>
                <a:latin typeface="思源黑体 CN Normal" panose="020B0400000000000000" pitchFamily="34" charset="-128"/>
                <a:ea typeface="思源黑体 CN Normal" panose="020B0400000000000000" pitchFamily="34" charset="-128"/>
              </a:rPr>
              <a:t>2022</a:t>
            </a:r>
            <a:r>
              <a:rPr lang="zh-CN" altLang="zh-CN" sz="1400" dirty="0">
                <a:solidFill>
                  <a:schemeClr val="bg1"/>
                </a:solidFill>
                <a:latin typeface="思源黑体 CN Normal" panose="020B0400000000000000" pitchFamily="34" charset="-128"/>
                <a:ea typeface="思源黑体 CN Normal" panose="020B0400000000000000" pitchFamily="34" charset="-128"/>
              </a:rPr>
              <a:t>年</a:t>
            </a:r>
            <a:r>
              <a:rPr lang="en-US" altLang="zh-CN" sz="1400" dirty="0">
                <a:solidFill>
                  <a:schemeClr val="bg1"/>
                </a:solidFill>
                <a:latin typeface="思源黑体 CN Normal" panose="020B0400000000000000" pitchFamily="34" charset="-128"/>
                <a:ea typeface="思源黑体 CN Normal" panose="020B0400000000000000" pitchFamily="34" charset="-128"/>
              </a:rPr>
              <a:t>6</a:t>
            </a:r>
            <a:r>
              <a:rPr lang="zh-CN" altLang="zh-CN" sz="1400" dirty="0">
                <a:solidFill>
                  <a:schemeClr val="bg1"/>
                </a:solidFill>
                <a:latin typeface="思源黑体 CN Normal" panose="020B0400000000000000" pitchFamily="34" charset="-128"/>
                <a:ea typeface="思源黑体 CN Normal" panose="020B0400000000000000" pitchFamily="34" charset="-128"/>
              </a:rPr>
              <a:t>月开幕，复星艺术中心参与、见证和引领当代艺术与文化的发展。复星艺术中心作为艺术顾问，在纽约28</a:t>
            </a:r>
            <a:r>
              <a:rPr lang="zh-CN" altLang="en-US" sz="1400" dirty="0">
                <a:solidFill>
                  <a:schemeClr val="bg1"/>
                </a:solidFill>
                <a:latin typeface="思源黑体 CN Normal" panose="020B0400000000000000" pitchFamily="34" charset="-128"/>
                <a:ea typeface="思源黑体 CN Normal" panose="020B0400000000000000" pitchFamily="34" charset="-128"/>
              </a:rPr>
              <a:t> </a:t>
            </a:r>
            <a:r>
              <a:rPr lang="zh-CN" altLang="zh-CN" sz="1400" dirty="0">
                <a:solidFill>
                  <a:schemeClr val="bg1"/>
                </a:solidFill>
                <a:latin typeface="思源黑体 CN Normal" panose="020B0400000000000000" pitchFamily="34" charset="-128"/>
                <a:ea typeface="思源黑体 CN Normal" panose="020B0400000000000000" pitchFamily="34" charset="-128"/>
              </a:rPr>
              <a:t>Liberty等</a:t>
            </a:r>
            <a:r>
              <a:rPr lang="zh-CN" altLang="en-US" sz="1400" dirty="0">
                <a:solidFill>
                  <a:schemeClr val="bg1"/>
                </a:solidFill>
                <a:latin typeface="思源黑体 CN Normal" panose="020B0400000000000000" pitchFamily="34" charset="-128"/>
                <a:ea typeface="思源黑体 CN Normal" panose="020B0400000000000000" pitchFamily="34" charset="-128"/>
              </a:rPr>
              <a:t>全球地标建筑里</a:t>
            </a:r>
            <a:r>
              <a:rPr lang="zh-CN" altLang="zh-CN" sz="1400" dirty="0">
                <a:solidFill>
                  <a:schemeClr val="bg1"/>
                </a:solidFill>
                <a:latin typeface="思源黑体 CN Normal" panose="020B0400000000000000" pitchFamily="34" charset="-128"/>
                <a:ea typeface="思源黑体 CN Normal" panose="020B0400000000000000" pitchFamily="34" charset="-128"/>
              </a:rPr>
              <a:t>，长期展示收藏的中国艺术作品，促进</a:t>
            </a:r>
            <a:r>
              <a:rPr lang="zh-CN" altLang="en-US" sz="1400" dirty="0">
                <a:solidFill>
                  <a:schemeClr val="bg1"/>
                </a:solidFill>
                <a:latin typeface="思源黑体 CN Normal" panose="020B0400000000000000" pitchFamily="34" charset="-128"/>
                <a:ea typeface="思源黑体 CN Normal" panose="020B0400000000000000" pitchFamily="34" charset="-128"/>
              </a:rPr>
              <a:t>全球文化艺术交流</a:t>
            </a:r>
            <a:endParaRPr lang="zh-CN" altLang="zh-CN" sz="1400" dirty="0">
              <a:solidFill>
                <a:schemeClr val="bg1"/>
              </a:solidFill>
              <a:latin typeface="思源黑体 CN Normal" panose="020B0400000000000000" pitchFamily="34" charset="-128"/>
              <a:ea typeface="思源黑体 CN Normal" panose="020B0400000000000000" pitchFamily="34" charset="-128"/>
            </a:endParaRPr>
          </a:p>
        </p:txBody>
      </p:sp>
      <p:sp>
        <p:nvSpPr>
          <p:cNvPr id="66" name="文本框 65"/>
          <p:cNvSpPr txBox="1"/>
          <p:nvPr/>
        </p:nvSpPr>
        <p:spPr>
          <a:xfrm>
            <a:off x="607647" y="3616831"/>
            <a:ext cx="3865744" cy="553998"/>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致力于为观众呈现内容丰富的国际和中国当代艺术大展与专题性展览，包括</a:t>
            </a:r>
            <a:r>
              <a:rPr lang="en-US" altLang="zh-CN" sz="1000" dirty="0">
                <a:solidFill>
                  <a:schemeClr val="bg1"/>
                </a:solidFill>
                <a:latin typeface="思源黑体 CN Normal" panose="020B0400000000000000" pitchFamily="34" charset="-128"/>
                <a:ea typeface="思源黑体 CN Normal" panose="020B0400000000000000" pitchFamily="34" charset="-128"/>
              </a:rPr>
              <a:t>《</a:t>
            </a:r>
            <a:r>
              <a:rPr lang="zh-CN" altLang="en-US" sz="1000" dirty="0">
                <a:solidFill>
                  <a:schemeClr val="bg1"/>
                </a:solidFill>
                <a:latin typeface="思源黑体 CN Normal" panose="020B0400000000000000" pitchFamily="34" charset="-128"/>
                <a:ea typeface="思源黑体 CN Normal" panose="020B0400000000000000" pitchFamily="34" charset="-128"/>
              </a:rPr>
              <a:t>挑战：安藤忠雄</a:t>
            </a:r>
            <a:r>
              <a:rPr lang="en-US" altLang="zh-CN" sz="1000" dirty="0">
                <a:solidFill>
                  <a:schemeClr val="bg1"/>
                </a:solidFill>
                <a:latin typeface="思源黑体 CN Normal" panose="020B0400000000000000" pitchFamily="34" charset="-128"/>
                <a:ea typeface="思源黑体 CN Normal" panose="020B0400000000000000" pitchFamily="34" charset="-128"/>
              </a:rPr>
              <a:t>》</a:t>
            </a:r>
            <a:r>
              <a:rPr lang="zh-CN" altLang="en-US" sz="1000" dirty="0">
                <a:solidFill>
                  <a:schemeClr val="bg1"/>
                </a:solidFill>
                <a:latin typeface="思源黑体 CN Normal" panose="020B0400000000000000" pitchFamily="34" charset="-128"/>
                <a:ea typeface="思源黑体 CN Normal" panose="020B0400000000000000" pitchFamily="34" charset="-128"/>
              </a:rPr>
              <a:t>、</a:t>
            </a:r>
            <a:r>
              <a:rPr lang="en-US" altLang="zh-CN" sz="1000" dirty="0">
                <a:solidFill>
                  <a:schemeClr val="bg1"/>
                </a:solidFill>
                <a:latin typeface="思源黑体 CN Normal" panose="020B0400000000000000" pitchFamily="34" charset="-128"/>
                <a:ea typeface="思源黑体 CN Normal" panose="020B0400000000000000" pitchFamily="34" charset="-128"/>
              </a:rPr>
              <a:t>《</a:t>
            </a:r>
            <a:r>
              <a:rPr lang="zh-CN" altLang="en-US" sz="1000" dirty="0">
                <a:solidFill>
                  <a:schemeClr val="bg1"/>
                </a:solidFill>
                <a:latin typeface="思源黑体 CN Normal" panose="020B0400000000000000" pitchFamily="34" charset="-128"/>
                <a:ea typeface="思源黑体 CN Normal" panose="020B0400000000000000" pitchFamily="34" charset="-128"/>
              </a:rPr>
              <a:t>草间弥生：爱的一切终将永恒</a:t>
            </a:r>
            <a:r>
              <a:rPr lang="en-US" altLang="zh-CN" sz="1000" dirty="0">
                <a:solidFill>
                  <a:schemeClr val="bg1"/>
                </a:solidFill>
                <a:latin typeface="思源黑体 CN Normal" panose="020B0400000000000000" pitchFamily="34" charset="-128"/>
                <a:ea typeface="思源黑体 CN Normal" panose="020B0400000000000000" pitchFamily="34" charset="-128"/>
              </a:rPr>
              <a:t>》</a:t>
            </a:r>
            <a:r>
              <a:rPr lang="zh-CN" altLang="en-US" sz="1000" dirty="0">
                <a:solidFill>
                  <a:schemeClr val="bg1"/>
                </a:solidFill>
                <a:latin typeface="思源黑体 CN Normal" panose="020B0400000000000000" pitchFamily="34" charset="-128"/>
                <a:ea typeface="思源黑体 CN Normal" panose="020B0400000000000000" pitchFamily="34" charset="-128"/>
              </a:rPr>
              <a:t>等</a:t>
            </a:r>
            <a:endParaRPr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67" name="矩形 66"/>
          <p:cNvSpPr/>
          <p:nvPr/>
        </p:nvSpPr>
        <p:spPr>
          <a:xfrm>
            <a:off x="607647" y="3305400"/>
            <a:ext cx="1277914" cy="340863"/>
          </a:xfrm>
          <a:prstGeom prst="rect">
            <a:avLst/>
          </a:prstGeom>
        </p:spPr>
        <p:txBody>
          <a:bodyPr wrap="none">
            <a:spAutoFit/>
          </a:bodyPr>
          <a:lstStyle/>
          <a:p>
            <a:pPr>
              <a:lnSpc>
                <a:spcPct val="125000"/>
              </a:lnSpc>
              <a:buSzPct val="100000"/>
              <a:defRPr sz="14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solidFill>
                  <a:schemeClr val="bg1"/>
                </a:solidFill>
                <a:latin typeface="Politica" panose="02000503000000000000" pitchFamily="2" charset="0"/>
                <a:ea typeface="思源黑体 CN Normal" panose="020B0400000000000000" pitchFamily="34" charset="-128"/>
              </a:rPr>
              <a:t>28</a:t>
            </a:r>
            <a:r>
              <a:rPr lang="zh-CN" altLang="en-US" dirty="0">
                <a:solidFill>
                  <a:schemeClr val="bg1"/>
                </a:solidFill>
                <a:latin typeface="思源黑体 CN Normal" panose="020B0400000000000000" pitchFamily="34" charset="-128"/>
                <a:ea typeface="思源黑体 CN Normal" panose="020B0400000000000000" pitchFamily="34" charset="-128"/>
              </a:rPr>
              <a:t>场艺术展览</a:t>
            </a:r>
            <a:endParaRPr lang="zh-CN" altLang="en-US" dirty="0">
              <a:solidFill>
                <a:schemeClr val="bg1"/>
              </a:solidFill>
              <a:latin typeface="思源黑体 CN Normal" panose="020B0400000000000000" pitchFamily="34" charset="-128"/>
              <a:ea typeface="思源黑体 CN Normal" panose="020B0400000000000000" pitchFamily="34" charset="-128"/>
            </a:endParaRPr>
          </a:p>
        </p:txBody>
      </p:sp>
      <p:sp>
        <p:nvSpPr>
          <p:cNvPr id="68" name="矩形 67"/>
          <p:cNvSpPr/>
          <p:nvPr/>
        </p:nvSpPr>
        <p:spPr>
          <a:xfrm>
            <a:off x="2467978" y="3301686"/>
            <a:ext cx="1366080" cy="340093"/>
          </a:xfrm>
          <a:prstGeom prst="rect">
            <a:avLst/>
          </a:prstGeom>
        </p:spPr>
        <p:txBody>
          <a:bodyPr wrap="none">
            <a:spAutoFit/>
          </a:bodyPr>
          <a:lstStyle/>
          <a:p>
            <a:pPr>
              <a:lnSpc>
                <a:spcPct val="125000"/>
              </a:lnSpc>
              <a:buSzPct val="100000"/>
              <a:defRPr sz="14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solidFill>
                  <a:schemeClr val="bg1"/>
                </a:solidFill>
                <a:latin typeface="Politica" panose="02000503000000000000" pitchFamily="2" charset="0"/>
                <a:ea typeface="思源黑体 CN Normal" panose="020B0400000000000000" pitchFamily="34" charset="-128"/>
              </a:rPr>
              <a:t>175</a:t>
            </a:r>
            <a:r>
              <a:rPr lang="zh-CN" altLang="en-US" dirty="0">
                <a:solidFill>
                  <a:schemeClr val="bg1"/>
                </a:solidFill>
                <a:latin typeface="思源黑体 CN Normal" panose="020B0400000000000000" pitchFamily="34" charset="-128"/>
                <a:ea typeface="思源黑体 CN Normal" panose="020B0400000000000000" pitchFamily="34" charset="-128"/>
              </a:rPr>
              <a:t>万</a:t>
            </a:r>
            <a:r>
              <a:rPr lang="en-US" altLang="zh-CN" dirty="0">
                <a:solidFill>
                  <a:schemeClr val="bg1"/>
                </a:solidFill>
                <a:latin typeface="思源黑体 CN Normal" panose="020B0400000000000000" pitchFamily="34" charset="-128"/>
                <a:ea typeface="思源黑体 CN Normal" panose="020B0400000000000000" pitchFamily="34" charset="-128"/>
              </a:rPr>
              <a:t>+</a:t>
            </a:r>
            <a:r>
              <a:rPr lang="zh-CN" altLang="en-US" dirty="0">
                <a:solidFill>
                  <a:schemeClr val="bg1"/>
                </a:solidFill>
                <a:latin typeface="思源黑体 CN Normal" panose="020B0400000000000000" pitchFamily="34" charset="-128"/>
                <a:ea typeface="思源黑体 CN Normal" panose="020B0400000000000000" pitchFamily="34" charset="-128"/>
              </a:rPr>
              <a:t>场馆人流</a:t>
            </a:r>
            <a:endParaRPr lang="en-US" altLang="zh-CN"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69" name="文本框 68"/>
          <p:cNvSpPr txBox="1"/>
          <p:nvPr/>
        </p:nvSpPr>
        <p:spPr>
          <a:xfrm>
            <a:off x="607646" y="4630718"/>
            <a:ext cx="3633277" cy="400110"/>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坚持推出高质量的公共教育活动，帮助公众理解艺术、走入艺术，并能积极参与艺术美育相关的活动</a:t>
            </a:r>
            <a:endParaRPr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70" name="矩形 69"/>
          <p:cNvSpPr/>
          <p:nvPr/>
        </p:nvSpPr>
        <p:spPr>
          <a:xfrm>
            <a:off x="607647" y="4283951"/>
            <a:ext cx="1744388" cy="340093"/>
          </a:xfrm>
          <a:prstGeom prst="rect">
            <a:avLst/>
          </a:prstGeom>
        </p:spPr>
        <p:txBody>
          <a:bodyPr wrap="none">
            <a:spAutoFit/>
          </a:bodyPr>
          <a:lstStyle/>
          <a:p>
            <a:pPr>
              <a:lnSpc>
                <a:spcPct val="125000"/>
              </a:lnSpc>
              <a:buSzPct val="100000"/>
              <a:defRPr sz="14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solidFill>
                  <a:schemeClr val="bg1"/>
                </a:solidFill>
                <a:latin typeface="Politica" panose="02000503000000000000" pitchFamily="2" charset="0"/>
                <a:ea typeface="思源黑体 CN Normal" panose="020B0400000000000000" pitchFamily="34" charset="-128"/>
              </a:rPr>
              <a:t>550+</a:t>
            </a:r>
            <a:r>
              <a:rPr lang="zh-CN" altLang="en-US" dirty="0">
                <a:solidFill>
                  <a:schemeClr val="bg1"/>
                </a:solidFill>
                <a:latin typeface="思源黑体 CN Normal" panose="020B0400000000000000" pitchFamily="34" charset="-128"/>
                <a:ea typeface="思源黑体 CN Normal" panose="020B0400000000000000" pitchFamily="34" charset="-128"/>
              </a:rPr>
              <a:t>场公共教育活动</a:t>
            </a:r>
            <a:endParaRPr lang="zh-CN" altLang="en-US" dirty="0">
              <a:solidFill>
                <a:schemeClr val="bg1"/>
              </a:solidFill>
              <a:latin typeface="思源黑体 CN Normal" panose="020B0400000000000000" pitchFamily="34" charset="-128"/>
              <a:ea typeface="思源黑体 CN Normal" panose="020B0400000000000000" pitchFamily="34" charset="-128"/>
            </a:endParaRPr>
          </a:p>
        </p:txBody>
      </p:sp>
      <p:sp>
        <p:nvSpPr>
          <p:cNvPr id="71" name="矩形 70"/>
          <p:cNvSpPr/>
          <p:nvPr/>
        </p:nvSpPr>
        <p:spPr>
          <a:xfrm>
            <a:off x="2467977" y="4280237"/>
            <a:ext cx="2448106" cy="340093"/>
          </a:xfrm>
          <a:prstGeom prst="rect">
            <a:avLst/>
          </a:prstGeom>
        </p:spPr>
        <p:txBody>
          <a:bodyPr wrap="none">
            <a:spAutoFit/>
          </a:bodyPr>
          <a:lstStyle/>
          <a:p>
            <a:pPr>
              <a:lnSpc>
                <a:spcPct val="125000"/>
              </a:lnSpc>
              <a:buSzPct val="100000"/>
              <a:defRPr sz="14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solidFill>
                  <a:schemeClr val="bg1"/>
                </a:solidFill>
                <a:latin typeface="Politica" panose="02000503000000000000" pitchFamily="2" charset="0"/>
                <a:ea typeface="思源黑体 CN Normal" panose="020B0400000000000000" pitchFamily="34" charset="-128"/>
              </a:rPr>
              <a:t>45000+</a:t>
            </a:r>
            <a:r>
              <a:rPr lang="zh-CN" altLang="en-US" dirty="0">
                <a:solidFill>
                  <a:schemeClr val="bg1"/>
                </a:solidFill>
                <a:latin typeface="思源黑体 CN Normal" panose="020B0400000000000000" pitchFamily="34" charset="-128"/>
                <a:ea typeface="思源黑体 CN Normal" panose="020B0400000000000000" pitchFamily="34" charset="-128"/>
              </a:rPr>
              <a:t>人次参与公共教育活动</a:t>
            </a:r>
            <a:endParaRPr lang="en-US" altLang="zh-CN"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endParaRPr>
          </a:p>
        </p:txBody>
      </p:sp>
      <p:sp>
        <p:nvSpPr>
          <p:cNvPr id="73" name="文本框 72"/>
          <p:cNvSpPr txBox="1"/>
          <p:nvPr/>
        </p:nvSpPr>
        <p:spPr>
          <a:xfrm>
            <a:off x="607695" y="5690870"/>
            <a:ext cx="4398010" cy="245110"/>
          </a:xfrm>
          <a:prstGeom prst="rect">
            <a:avLst/>
          </a:prstGeom>
          <a:noFill/>
        </p:spPr>
        <p:txBody>
          <a:bodyPr wrap="square" rtlCol="0">
            <a:spAutoFit/>
          </a:bodyPr>
          <a:lstStyle/>
          <a:p>
            <a:r>
              <a:rPr lang="zh-CN" altLang="en-US" sz="1000" dirty="0">
                <a:solidFill>
                  <a:schemeClr val="bg1"/>
                </a:solidFill>
                <a:latin typeface="思源黑体 CN Normal" panose="020B0400000000000000" pitchFamily="34" charset="-128"/>
                <a:ea typeface="思源黑体 CN Normal" panose="020B0400000000000000" pitchFamily="34" charset="-128"/>
              </a:rPr>
              <a:t>承办多元综合的跨品牌活动，引导公众关注和接触最新当代艺术文化思潮</a:t>
            </a:r>
            <a:endParaRPr lang="zh-CN" altLang="en-US" sz="1000" dirty="0">
              <a:solidFill>
                <a:schemeClr val="bg1"/>
              </a:solidFill>
              <a:latin typeface="思源黑体 CN Normal" panose="020B0400000000000000" pitchFamily="34" charset="-128"/>
              <a:ea typeface="思源黑体 CN Normal" panose="020B0400000000000000" pitchFamily="34" charset="-128"/>
            </a:endParaRPr>
          </a:p>
        </p:txBody>
      </p:sp>
      <p:sp>
        <p:nvSpPr>
          <p:cNvPr id="74" name="矩形 73"/>
          <p:cNvSpPr/>
          <p:nvPr/>
        </p:nvSpPr>
        <p:spPr>
          <a:xfrm>
            <a:off x="607647" y="5343934"/>
            <a:ext cx="3089307" cy="340863"/>
          </a:xfrm>
          <a:prstGeom prst="rect">
            <a:avLst/>
          </a:prstGeom>
        </p:spPr>
        <p:txBody>
          <a:bodyPr wrap="none">
            <a:spAutoFit/>
          </a:bodyPr>
          <a:lstStyle/>
          <a:p>
            <a:pPr>
              <a:lnSpc>
                <a:spcPct val="125000"/>
              </a:lnSpc>
              <a:buSzPct val="100000"/>
              <a:defRPr sz="14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dirty="0">
                <a:solidFill>
                  <a:schemeClr val="bg1"/>
                </a:solidFill>
                <a:latin typeface="Politica" panose="02000503000000000000" pitchFamily="2" charset="0"/>
                <a:ea typeface="思源黑体 CN Normal" panose="020B0400000000000000" pitchFamily="34" charset="-128"/>
              </a:rPr>
              <a:t>400+</a:t>
            </a:r>
            <a:r>
              <a:rPr lang="zh-CN" altLang="en-US" dirty="0">
                <a:solidFill>
                  <a:schemeClr val="bg1"/>
                </a:solidFill>
                <a:latin typeface="思源黑体 CN Normal" panose="020B0400000000000000" pitchFamily="34" charset="-128"/>
                <a:ea typeface="思源黑体 CN Normal" panose="020B0400000000000000" pitchFamily="34" charset="-128"/>
              </a:rPr>
              <a:t>场复星艺术中心之夜与美学之旅</a:t>
            </a:r>
            <a:endParaRPr lang="zh-CN" altLang="en-US" dirty="0">
              <a:solidFill>
                <a:schemeClr val="bg1"/>
              </a:solidFill>
              <a:latin typeface="思源黑体 CN Normal" panose="020B0400000000000000" pitchFamily="34" charset="-128"/>
              <a:ea typeface="思源黑体 CN Normal" panose="020B0400000000000000" pitchFamily="34" charset="-128"/>
            </a:endParaRPr>
          </a:p>
        </p:txBody>
      </p:sp>
      <p:pic>
        <p:nvPicPr>
          <p:cNvPr id="13" name="图形 12"/>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5354488" y="2591553"/>
            <a:ext cx="1777791" cy="1309234"/>
          </a:xfrm>
          <a:prstGeom prst="rect">
            <a:avLst/>
          </a:prstGeom>
        </p:spPr>
      </p:pic>
      <p:sp>
        <p:nvSpPr>
          <p:cNvPr id="84" name="矩形 83"/>
          <p:cNvSpPr/>
          <p:nvPr/>
        </p:nvSpPr>
        <p:spPr>
          <a:xfrm>
            <a:off x="5622201" y="3012583"/>
            <a:ext cx="1241045" cy="369332"/>
          </a:xfrm>
          <a:prstGeom prst="rect">
            <a:avLst/>
          </a:prstGeom>
        </p:spPr>
        <p:txBody>
          <a:bodyPr wrap="none">
            <a:spAutoFit/>
          </a:bodyPr>
          <a:lstStyle/>
          <a:p>
            <a:r>
              <a:rPr lang="zh-CN" altLang="zh-CN" sz="900" dirty="0">
                <a:solidFill>
                  <a:schemeClr val="bg1"/>
                </a:solidFill>
                <a:latin typeface="思源黑体 CN Normal" panose="020B0400000000000000" pitchFamily="34" charset="-128"/>
                <a:ea typeface="思源黑体 CN Normal" panose="020B0400000000000000" pitchFamily="34" charset="-128"/>
              </a:rPr>
              <a:t>上海当代艺术机构中</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r>
              <a:rPr lang="zh-CN" altLang="zh-CN" sz="900" dirty="0">
                <a:solidFill>
                  <a:schemeClr val="bg1"/>
                </a:solidFill>
                <a:latin typeface="思源黑体 CN Normal" panose="020B0400000000000000" pitchFamily="34" charset="-128"/>
                <a:ea typeface="思源黑体 CN Normal" panose="020B0400000000000000" pitchFamily="34" charset="-128"/>
              </a:rPr>
              <a:t>第一家</a:t>
            </a:r>
            <a:r>
              <a:rPr lang="en-US" altLang="zh-CN" sz="900" dirty="0">
                <a:solidFill>
                  <a:schemeClr val="bg1"/>
                </a:solidFill>
                <a:latin typeface="思源黑体 CN Normal" panose="020B0400000000000000" pitchFamily="34" charset="-128"/>
                <a:ea typeface="思源黑体 CN Normal" panose="020B0400000000000000" pitchFamily="34" charset="-128"/>
              </a:rPr>
              <a:t>3A</a:t>
            </a:r>
            <a:r>
              <a:rPr lang="zh-CN" altLang="zh-CN" sz="900" dirty="0">
                <a:solidFill>
                  <a:schemeClr val="bg1"/>
                </a:solidFill>
                <a:latin typeface="思源黑体 CN Normal" panose="020B0400000000000000" pitchFamily="34" charset="-128"/>
                <a:ea typeface="思源黑体 CN Normal" panose="020B0400000000000000" pitchFamily="34" charset="-128"/>
              </a:rPr>
              <a:t>级社会组织</a:t>
            </a:r>
            <a:endParaRPr lang="zh-CN" altLang="zh-CN" sz="900" dirty="0">
              <a:solidFill>
                <a:schemeClr val="bg1"/>
              </a:solidFill>
              <a:latin typeface="思源黑体 CN Normal" panose="020B0400000000000000" pitchFamily="34" charset="-128"/>
              <a:ea typeface="思源黑体 CN Normal" panose="020B0400000000000000" pitchFamily="34" charset="-128"/>
            </a:endParaRPr>
          </a:p>
        </p:txBody>
      </p:sp>
      <p:pic>
        <p:nvPicPr>
          <p:cNvPr id="85" name="图形 84"/>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5354488" y="3965211"/>
            <a:ext cx="1777791" cy="1309234"/>
          </a:xfrm>
          <a:prstGeom prst="rect">
            <a:avLst/>
          </a:prstGeom>
        </p:spPr>
      </p:pic>
      <p:sp>
        <p:nvSpPr>
          <p:cNvPr id="86" name="矩形 85"/>
          <p:cNvSpPr/>
          <p:nvPr/>
        </p:nvSpPr>
        <p:spPr>
          <a:xfrm>
            <a:off x="5746154" y="4386241"/>
            <a:ext cx="992579" cy="369332"/>
          </a:xfrm>
          <a:prstGeom prst="rect">
            <a:avLst/>
          </a:prstGeom>
        </p:spPr>
        <p:txBody>
          <a:bodyPr wrap="none">
            <a:spAutoFit/>
          </a:bodyPr>
          <a:lstStyle/>
          <a:p>
            <a:r>
              <a:rPr lang="zh-CN" altLang="zh-CN" sz="900" dirty="0">
                <a:solidFill>
                  <a:schemeClr val="bg1"/>
                </a:solidFill>
                <a:latin typeface="思源黑体 CN Normal" panose="020B0400000000000000" pitchFamily="34" charset="-128"/>
                <a:ea typeface="思源黑体 CN Normal" panose="020B0400000000000000" pitchFamily="34" charset="-128"/>
              </a:rPr>
              <a:t>上海美术馆协会</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r>
              <a:rPr lang="zh-CN" altLang="zh-CN" sz="900" dirty="0">
                <a:solidFill>
                  <a:schemeClr val="bg1"/>
                </a:solidFill>
                <a:latin typeface="思源黑体 CN Normal" panose="020B0400000000000000" pitchFamily="34" charset="-128"/>
                <a:ea typeface="思源黑体 CN Normal" panose="020B0400000000000000" pitchFamily="34" charset="-128"/>
              </a:rPr>
              <a:t>第一届理事单位</a:t>
            </a:r>
            <a:endParaRPr lang="zh-CN" altLang="zh-CN" sz="900" dirty="0">
              <a:solidFill>
                <a:schemeClr val="bg1"/>
              </a:solidFill>
              <a:latin typeface="思源黑体 CN Normal" panose="020B0400000000000000" pitchFamily="34" charset="-128"/>
              <a:ea typeface="思源黑体 CN Normal" panose="020B0400000000000000" pitchFamily="34" charset="-128"/>
            </a:endParaRPr>
          </a:p>
        </p:txBody>
      </p:sp>
      <p:pic>
        <p:nvPicPr>
          <p:cNvPr id="87" name="图形 86"/>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5370197" y="5294615"/>
            <a:ext cx="1777791" cy="1309234"/>
          </a:xfrm>
          <a:prstGeom prst="rect">
            <a:avLst/>
          </a:prstGeom>
        </p:spPr>
      </p:pic>
      <p:sp>
        <p:nvSpPr>
          <p:cNvPr id="88" name="矩形 87"/>
          <p:cNvSpPr/>
          <p:nvPr/>
        </p:nvSpPr>
        <p:spPr>
          <a:xfrm>
            <a:off x="5548584" y="5518345"/>
            <a:ext cx="1454244" cy="784830"/>
          </a:xfrm>
          <a:prstGeom prst="rect">
            <a:avLst/>
          </a:prstGeom>
        </p:spPr>
        <p:txBody>
          <a:bodyPr wrap="none">
            <a:spAutoFit/>
          </a:bodyPr>
          <a:lstStyle/>
          <a:p>
            <a:pPr algn="ctr"/>
            <a:r>
              <a:rPr lang="zh-CN" altLang="zh-CN" sz="900" dirty="0">
                <a:solidFill>
                  <a:schemeClr val="bg1"/>
                </a:solidFill>
                <a:latin typeface="思源黑体 CN Normal" panose="020B0400000000000000" pitchFamily="34" charset="-128"/>
                <a:ea typeface="思源黑体 CN Normal" panose="020B0400000000000000" pitchFamily="34" charset="-128"/>
              </a:rPr>
              <a:t>上海市文化和旅游局</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pPr algn="ctr"/>
            <a:r>
              <a:rPr lang="zh-CN" altLang="zh-CN" sz="900" dirty="0">
                <a:solidFill>
                  <a:schemeClr val="bg1"/>
                </a:solidFill>
                <a:latin typeface="思源黑体 CN Normal" panose="020B0400000000000000" pitchFamily="34" charset="-128"/>
                <a:ea typeface="思源黑体 CN Normal" panose="020B0400000000000000" pitchFamily="34" charset="-128"/>
              </a:rPr>
              <a:t>“文明诚信，优享艺术”</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pPr algn="ctr"/>
            <a:r>
              <a:rPr lang="zh-CN" altLang="zh-CN" sz="900" dirty="0">
                <a:solidFill>
                  <a:schemeClr val="bg1"/>
                </a:solidFill>
                <a:latin typeface="思源黑体 CN Normal" panose="020B0400000000000000" pitchFamily="34" charset="-128"/>
                <a:ea typeface="思源黑体 CN Normal" panose="020B0400000000000000" pitchFamily="34" charset="-128"/>
              </a:rPr>
              <a:t>共建单位、</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pPr algn="ctr"/>
            <a:r>
              <a:rPr lang="zh-CN" altLang="zh-CN" sz="900" dirty="0">
                <a:solidFill>
                  <a:schemeClr val="bg1"/>
                </a:solidFill>
                <a:latin typeface="思源黑体 CN Normal" panose="020B0400000000000000" pitchFamily="34" charset="-128"/>
                <a:ea typeface="思源黑体 CN Normal" panose="020B0400000000000000" pitchFamily="34" charset="-128"/>
              </a:rPr>
              <a:t>上海公益基地、东华大学</a:t>
            </a:r>
            <a:endParaRPr lang="en-US" altLang="zh-CN" sz="900" dirty="0">
              <a:solidFill>
                <a:schemeClr val="bg1"/>
              </a:solidFill>
              <a:latin typeface="思源黑体 CN Normal" panose="020B0400000000000000" pitchFamily="34" charset="-128"/>
              <a:ea typeface="思源黑体 CN Normal" panose="020B0400000000000000" pitchFamily="34" charset="-128"/>
            </a:endParaRPr>
          </a:p>
          <a:p>
            <a:pPr algn="ctr"/>
            <a:r>
              <a:rPr lang="zh-CN" altLang="zh-CN" sz="900" dirty="0">
                <a:solidFill>
                  <a:schemeClr val="bg1"/>
                </a:solidFill>
                <a:latin typeface="思源黑体 CN Normal" panose="020B0400000000000000" pitchFamily="34" charset="-128"/>
                <a:ea typeface="思源黑体 CN Normal" panose="020B0400000000000000" pitchFamily="34" charset="-128"/>
              </a:rPr>
              <a:t>美育实践基地</a:t>
            </a:r>
            <a:endParaRPr lang="zh-CN" altLang="zh-CN" sz="900" dirty="0">
              <a:solidFill>
                <a:schemeClr val="bg1"/>
              </a:solidFill>
              <a:latin typeface="思源黑体 CN Normal" panose="020B0400000000000000" pitchFamily="34" charset="-128"/>
              <a:ea typeface="思源黑体 CN Normal" panose="020B0400000000000000" pitchFamily="34" charset="-128"/>
            </a:endParaRPr>
          </a:p>
        </p:txBody>
      </p:sp>
      <p:pic>
        <p:nvPicPr>
          <p:cNvPr id="5" name="图片 4"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Desktop/复星Jerry/产业图片合集/富足/蜂巢to23年中报/23年BFC重点活动照片/外滩猫街/人流.JPG人流"/>
          <p:cNvPicPr>
            <a:picLocks noChangeAspect="1"/>
          </p:cNvPicPr>
          <p:nvPr/>
        </p:nvPicPr>
        <p:blipFill>
          <a:blip r:embed="rId1"/>
          <a:srcRect/>
          <a:stretch>
            <a:fillRect/>
          </a:stretch>
        </p:blipFill>
        <p:spPr>
          <a:xfrm>
            <a:off x="6350" y="635"/>
            <a:ext cx="12184380" cy="6856730"/>
          </a:xfrm>
          <a:prstGeom prst="rect">
            <a:avLst/>
          </a:prstGeom>
        </p:spPr>
      </p:pic>
      <p:sp>
        <p:nvSpPr>
          <p:cNvPr id="50" name="矩形 49"/>
          <p:cNvSpPr/>
          <p:nvPr/>
        </p:nvSpPr>
        <p:spPr>
          <a:xfrm>
            <a:off x="0" y="0"/>
            <a:ext cx="12198985"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矩形 6"/>
          <p:cNvSpPr txBox="1"/>
          <p:nvPr/>
        </p:nvSpPr>
        <p:spPr>
          <a:xfrm>
            <a:off x="599712" y="992128"/>
            <a:ext cx="5718871" cy="554383"/>
          </a:xfrm>
          <a:prstGeom prst="rect">
            <a:avLst/>
          </a:prstGeom>
          <a:ln w="12700">
            <a:miter lim="400000"/>
          </a:ln>
        </p:spPr>
        <p:txBody>
          <a:bodyPr wrap="square" lIns="45719" rIns="45719">
            <a:spAutoFit/>
          </a:bodyPr>
          <a:lstStyle/>
          <a:p>
            <a:pPr defTabSz="342900">
              <a:lnSpc>
                <a:spcPct val="110000"/>
              </a:lnSpc>
              <a:defRPr sz="2800" spc="300">
                <a:solidFill>
                  <a:srgbClr val="92653D"/>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7" name="文本框 6"/>
          <p:cNvSpPr txBox="1"/>
          <p:nvPr/>
        </p:nvSpPr>
        <p:spPr>
          <a:xfrm>
            <a:off x="599406" y="6298091"/>
            <a:ext cx="2680223" cy="276999"/>
          </a:xfrm>
          <a:prstGeom prst="rect">
            <a:avLst/>
          </a:prstGeom>
          <a:noFill/>
        </p:spPr>
        <p:txBody>
          <a:bodyPr wrap="square" rtlCol="0">
            <a:spAutoFit/>
          </a:bodyPr>
          <a:lstStyle/>
          <a:p>
            <a:pPr algn="dist"/>
            <a:r>
              <a:rPr lang="en-GB" altLang="zh-CN" sz="1200" dirty="0">
                <a:solidFill>
                  <a:srgbClr val="93683D"/>
                </a:solidFill>
                <a:latin typeface="Politica" panose="02000503000000000000" pitchFamily="2" charset="0"/>
                <a:ea typeface="STHeiti" panose="02010600040101010101" pitchFamily="2" charset="-122"/>
                <a:cs typeface="Arial" panose="020B0604020202020204" pitchFamily="34" charset="0"/>
              </a:rPr>
              <a:t>A GLOBAL INNOVATION-DRIVEN CONSUMER GROUP</a:t>
            </a:r>
            <a:endParaRPr lang="en-GB" altLang="zh-CN" sz="1200" dirty="0">
              <a:solidFill>
                <a:srgbClr val="93683D"/>
              </a:solidFill>
              <a:latin typeface="Politica" panose="02000503000000000000" pitchFamily="2" charset="0"/>
              <a:ea typeface="STHeiti" panose="02010600040101010101" pitchFamily="2" charset="-122"/>
              <a:cs typeface="Arial" panose="020B0604020202020204" pitchFamily="34" charset="0"/>
            </a:endParaRPr>
          </a:p>
        </p:txBody>
      </p:sp>
      <p:sp>
        <p:nvSpPr>
          <p:cNvPr id="8" name="文本框 7"/>
          <p:cNvSpPr txBox="1"/>
          <p:nvPr/>
        </p:nvSpPr>
        <p:spPr>
          <a:xfrm>
            <a:off x="570233" y="5990314"/>
            <a:ext cx="2709396" cy="307777"/>
          </a:xfrm>
          <a:prstGeom prst="rect">
            <a:avLst/>
          </a:prstGeom>
          <a:noFill/>
          <a:effectLst/>
        </p:spPr>
        <p:txBody>
          <a:bodyPr wrap="none" rtlCol="0">
            <a:spAutoFit/>
          </a:bodyPr>
          <a:lstStyle/>
          <a:p>
            <a:r>
              <a:rPr lang="zh-CN" altLang="en-US" sz="1400" dirty="0">
                <a:solidFill>
                  <a:srgbClr val="93683D"/>
                </a:solidFill>
                <a:effectLst>
                  <a:reflection stA="8000" endPos="45500" dist="25400" dir="5400000" sy="-100000" algn="bl" rotWithShape="0"/>
                </a:effectLst>
                <a:latin typeface="HYQIHEIX1-35W THIN" panose="020F0502020204030204" pitchFamily="18" charset="-122"/>
                <a:ea typeface="HYQIHEIX1-35W THIN" panose="020F0502020204030204" pitchFamily="18" charset="-122"/>
                <a:cs typeface="Arial" panose="020B0604020202020204" pitchFamily="34" charset="0"/>
              </a:rPr>
              <a:t>创新驱动的全球家庭消费产业集团</a:t>
            </a:r>
            <a:endParaRPr lang="zh-CN" altLang="en-US" sz="1400" dirty="0">
              <a:solidFill>
                <a:srgbClr val="93683D"/>
              </a:solidFill>
              <a:effectLst>
                <a:reflection stA="8000" endPos="45500" dist="25400" dir="5400000" sy="-100000" algn="bl" rotWithShape="0"/>
              </a:effectLst>
              <a:latin typeface="HYQIHEIX1-35W THIN" panose="020F0502020204030204" pitchFamily="18" charset="-122"/>
              <a:ea typeface="HYQIHEIX1-35W THIN" panose="020F0502020204030204" pitchFamily="18" charset="-122"/>
              <a:cs typeface="Arial" panose="020B0604020202020204" pitchFamily="34" charset="0"/>
            </a:endParaRPr>
          </a:p>
        </p:txBody>
      </p:sp>
      <p:pic>
        <p:nvPicPr>
          <p:cNvPr id="9" name="图片 8"/>
          <p:cNvPicPr>
            <a:picLocks noChangeAspect="1"/>
          </p:cNvPicPr>
          <p:nvPr/>
        </p:nvPicPr>
        <p:blipFill>
          <a:blip r:embed="rId2" cstate="email"/>
          <a:stretch>
            <a:fillRect/>
          </a:stretch>
        </p:blipFill>
        <p:spPr>
          <a:xfrm>
            <a:off x="6836229" y="5334873"/>
            <a:ext cx="5601741" cy="1476823"/>
          </a:xfrm>
          <a:prstGeom prst="rect">
            <a:avLst/>
          </a:prstGeom>
        </p:spPr>
      </p:pic>
      <p:pic>
        <p:nvPicPr>
          <p:cNvPr id="11" name="图片 10"/>
          <p:cNvPicPr>
            <a:picLocks noChangeAspect="1"/>
          </p:cNvPicPr>
          <p:nvPr/>
        </p:nvPicPr>
        <p:blipFill rotWithShape="1">
          <a:blip r:embed="rId3" cstate="email"/>
          <a:srcRect/>
          <a:stretch>
            <a:fillRect/>
          </a:stretch>
        </p:blipFill>
        <p:spPr>
          <a:xfrm>
            <a:off x="7195046" y="4184038"/>
            <a:ext cx="5343231" cy="796422"/>
          </a:xfrm>
          <a:prstGeom prst="rect">
            <a:avLst/>
          </a:prstGeom>
        </p:spPr>
      </p:pic>
      <p:pic>
        <p:nvPicPr>
          <p:cNvPr id="6" name="图片 5"/>
          <p:cNvPicPr>
            <a:picLocks noChangeAspect="1"/>
          </p:cNvPicPr>
          <p:nvPr/>
        </p:nvPicPr>
        <p:blipFill>
          <a:blip r:embed="rId4" cstate="print"/>
          <a:stretch>
            <a:fillRect/>
          </a:stretch>
        </p:blipFill>
        <p:spPr>
          <a:xfrm>
            <a:off x="4047808" y="2927668"/>
            <a:ext cx="4096385" cy="10026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水中的建筑&#10;&#10;描述已自动生成"/>
          <p:cNvPicPr>
            <a:picLocks noChangeAspect="1"/>
          </p:cNvPicPr>
          <p:nvPr/>
        </p:nvPicPr>
        <p:blipFill rotWithShape="1">
          <a:blip r:embed="rId1"/>
          <a:srcRect/>
          <a:stretch>
            <a:fillRect/>
          </a:stretch>
        </p:blipFill>
        <p:spPr>
          <a:xfrm>
            <a:off x="1223004" y="4826949"/>
            <a:ext cx="10968996" cy="2016101"/>
          </a:xfrm>
          <a:prstGeom prst="rect">
            <a:avLst/>
          </a:prstGeom>
        </p:spPr>
      </p:pic>
      <p:sp>
        <p:nvSpPr>
          <p:cNvPr id="37" name="矩形 36"/>
          <p:cNvSpPr/>
          <p:nvPr/>
        </p:nvSpPr>
        <p:spPr>
          <a:xfrm>
            <a:off x="2561622" y="920053"/>
            <a:ext cx="2306296"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p:cNvSpPr/>
          <p:nvPr/>
        </p:nvSpPr>
        <p:spPr>
          <a:xfrm>
            <a:off x="7306501" y="920053"/>
            <a:ext cx="2303849"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文本框 2"/>
          <p:cNvSpPr txBox="1"/>
          <p:nvPr/>
        </p:nvSpPr>
        <p:spPr>
          <a:xfrm>
            <a:off x="289828" y="190518"/>
            <a:ext cx="8157940" cy="584775"/>
          </a:xfrm>
          <a:prstGeom prst="rect">
            <a:avLst/>
          </a:prstGeom>
          <a:noFill/>
        </p:spPr>
        <p:txBody>
          <a:bodyPr wrap="square" rtlCol="0">
            <a:spAutoFit/>
          </a:bodyPr>
          <a:lstStyle/>
          <a:p>
            <a:r>
              <a:rPr lang="zh-CN" altLang="en-US" sz="3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rPr>
              <a:t>聚焦核心产业运营，资金资产结构优化</a:t>
            </a:r>
            <a:endParaRPr lang="zh-CN" altLang="en-US" sz="32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 name="矩形 3"/>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Users/jerrymiao/Desktop/复星Jerry/LOGO系列 杂/复星logo1-01.png复星logo1-01"/>
          <p:cNvPicPr>
            <a:picLocks noChangeAspect="1"/>
          </p:cNvPicPr>
          <p:nvPr/>
        </p:nvPicPr>
        <p:blipFill>
          <a:blip r:embed="rId2"/>
          <a:srcRect/>
          <a:stretch>
            <a:fillRect/>
          </a:stretch>
        </p:blipFill>
        <p:spPr>
          <a:xfrm>
            <a:off x="10302558" y="255905"/>
            <a:ext cx="1664335" cy="475615"/>
          </a:xfrm>
          <a:prstGeom prst="rect">
            <a:avLst/>
          </a:prstGeom>
        </p:spPr>
      </p:pic>
      <p:sp>
        <p:nvSpPr>
          <p:cNvPr id="26" name="文本框 25"/>
          <p:cNvSpPr txBox="1"/>
          <p:nvPr/>
        </p:nvSpPr>
        <p:spPr>
          <a:xfrm>
            <a:off x="691696"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a:solidFill>
                  <a:srgbClr val="A77646"/>
                </a:solidFill>
                <a:latin typeface="Politica" panose="02000503000000000000" pitchFamily="2" charset="0"/>
                <a:ea typeface="楷体" panose="02010609060101010101" pitchFamily="49" charset="-122"/>
                <a:cs typeface="Calibri" panose="020F0502020204030204" pitchFamily="34" charset="0"/>
                <a:sym typeface="Helvetica Neue" panose="02000503000000020004"/>
              </a:rPr>
              <a:t>33</a:t>
            </a:r>
            <a:r>
              <a:rPr kumimoji="0" lang="en-US" altLang="zh-CN" sz="3600" b="0" i="0" u="none" strike="noStrike" kern="1200" cap="none" spc="0" normalizeH="0" baseline="0" noProof="0" dirty="0">
                <a:ln>
                  <a:noFill/>
                </a:ln>
                <a:solidFill>
                  <a:srgbClr val="A77646"/>
                </a:solidFill>
                <a:effectLst/>
                <a:uLnTx/>
                <a:uFillTx/>
                <a:latin typeface="Politica" panose="02000503000000000000" pitchFamily="2" charset="0"/>
                <a:ea typeface="楷体" panose="02010609060101010101" pitchFamily="49" charset="-122"/>
                <a:cs typeface="Calibri" panose="020F0502020204030204" pitchFamily="34" charset="0"/>
                <a:sym typeface="Helvetica Neue" panose="02000503000000020004"/>
              </a:rPr>
              <a:t>.7</a:t>
            </a:r>
            <a:endParaRPr lang="en-US" altLang="zh-CN"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sym typeface="Helvetica Neue" panose="02000503000000020004"/>
            </a:endParaRPr>
          </a:p>
        </p:txBody>
      </p:sp>
      <p:sp>
        <p:nvSpPr>
          <p:cNvPr id="27" name="矩形 26"/>
          <p:cNvSpPr/>
          <p:nvPr/>
        </p:nvSpPr>
        <p:spPr>
          <a:xfrm>
            <a:off x="633455" y="4032630"/>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Helvetica Neue" panose="02000503000000020004"/>
              </a:rPr>
              <a:t>亿元</a:t>
            </a:r>
            <a:endParaRPr lang="zh-CN" altLang="en-US" sz="1000" baseline="30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grpSp>
        <p:nvGrpSpPr>
          <p:cNvPr id="41" name="组合 40"/>
          <p:cNvGrpSpPr/>
          <p:nvPr/>
        </p:nvGrpSpPr>
        <p:grpSpPr>
          <a:xfrm>
            <a:off x="11931448" y="6843050"/>
            <a:ext cx="2580778" cy="861507"/>
            <a:chOff x="6858123" y="2409057"/>
            <a:chExt cx="2580778" cy="861507"/>
          </a:xfrm>
        </p:grpSpPr>
        <p:sp>
          <p:nvSpPr>
            <p:cNvPr id="30" name="文本框 29"/>
            <p:cNvSpPr txBox="1"/>
            <p:nvPr/>
          </p:nvSpPr>
          <p:spPr>
            <a:xfrm>
              <a:off x="7246900" y="2409057"/>
              <a:ext cx="1803224" cy="379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865"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1" name="文本框 30"/>
            <p:cNvSpPr txBox="1"/>
            <p:nvPr/>
          </p:nvSpPr>
          <p:spPr>
            <a:xfrm>
              <a:off x="6858123" y="3075639"/>
              <a:ext cx="2580778" cy="194925"/>
            </a:xfrm>
            <a:prstGeom prst="rect">
              <a:avLst/>
            </a:prstGeom>
            <a:noFill/>
          </p:spPr>
          <p:txBody>
            <a:bodyPr wrap="square" rtlCol="0">
              <a:spAutoFit/>
            </a:bodyPr>
            <a:lstStyle/>
            <a:p>
              <a:pPr lvl="0" algn="ctr">
                <a:defRPr/>
              </a:pPr>
              <a:endParaRPr lang="en-US" altLang="zh-CN"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grpSp>
      <p:sp>
        <p:nvSpPr>
          <p:cNvPr id="34" name="文本框 6"/>
          <p:cNvSpPr txBox="1"/>
          <p:nvPr/>
        </p:nvSpPr>
        <p:spPr>
          <a:xfrm>
            <a:off x="250240" y="6257961"/>
            <a:ext cx="6802917" cy="415498"/>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rPr>
              <a:t>1</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 </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mn-ea"/>
              </a:rPr>
              <a:t>产业运营利润包含集团下属产业运营附属公司</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及用 </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mn-ea"/>
              </a:rPr>
              <a:t>权益法核算的联合营企业的利润贡献</a:t>
            </a:r>
            <a:endPar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endParaRPr>
          </a:p>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2</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 剔除已处置（包含未交割）企业利润后，</a:t>
            </a:r>
            <a:r>
              <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2022H1</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产业利润为人民币</a:t>
            </a:r>
            <a:r>
              <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20.3</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亿</a:t>
            </a:r>
            <a:endPar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endParaRPr>
          </a:p>
          <a:p>
            <a:pPr>
              <a:defRPr sz="10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rPr>
              <a:t>3</a:t>
            </a:r>
            <a:r>
              <a:rPr lang="zh-CN" altLang="en-US"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rPr>
              <a:t> 集团合并报表层面退出项目回笼现金</a:t>
            </a:r>
            <a:endParaRPr lang="en-US" altLang="zh-CN" sz="700" dirty="0">
              <a:solidFill>
                <a:srgbClr val="80808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4" name="矩形 43"/>
          <p:cNvSpPr/>
          <p:nvPr/>
        </p:nvSpPr>
        <p:spPr>
          <a:xfrm>
            <a:off x="633455" y="1679720"/>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产业运营利润</a:t>
            </a:r>
            <a:r>
              <a:rPr lang="en-US" altLang="zh-CN"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1</a:t>
            </a:r>
            <a:endParaRPr lang="zh-CN" altLang="en-US"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49" name="文本框 48"/>
          <p:cNvSpPr txBox="1"/>
          <p:nvPr/>
        </p:nvSpPr>
        <p:spPr>
          <a:xfrm>
            <a:off x="2852330" y="2721805"/>
            <a:ext cx="1803223" cy="646331"/>
          </a:xfrm>
          <a:prstGeom prst="rect">
            <a:avLst/>
          </a:prstGeom>
          <a:noFill/>
        </p:spPr>
        <p:txBody>
          <a:bodyPr wrap="square" rtlCol="0">
            <a:spAutoFit/>
          </a:bodyPr>
          <a:lstStyle/>
          <a:p>
            <a:pPr algn="ctr">
              <a:defRPr/>
            </a:pPr>
            <a:r>
              <a:rPr kumimoji="0" lang="en-US" altLang="zh-CN" sz="36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66%</a:t>
            </a:r>
            <a:endParaRPr kumimoji="0" lang="zh-CN" altLang="en-US" sz="1100"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1" name="矩形 50"/>
          <p:cNvSpPr/>
          <p:nvPr/>
        </p:nvSpPr>
        <p:spPr>
          <a:xfrm>
            <a:off x="2794089" y="1679720"/>
            <a:ext cx="1872677" cy="246221"/>
          </a:xfrm>
          <a:prstGeom prst="rect">
            <a:avLst/>
          </a:prstGeom>
        </p:spPr>
        <p:txBody>
          <a:bodyPr wrap="square">
            <a:spAutoFit/>
          </a:bodyPr>
          <a:lstStyle/>
          <a:p>
            <a:pPr lvl="0" algn="ctr">
              <a:defRPr/>
            </a:pP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产业运营利润</a:t>
            </a:r>
            <a:endParaRPr lang="en-US" altLang="zh-CN"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54" name="文本框 53"/>
          <p:cNvSpPr txBox="1"/>
          <p:nvPr/>
        </p:nvSpPr>
        <p:spPr>
          <a:xfrm>
            <a:off x="5260245"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a:solidFill>
                  <a:srgbClr val="A77646"/>
                </a:solidFill>
                <a:latin typeface="Politica" panose="02000503000000000000" pitchFamily="2" charset="0"/>
                <a:ea typeface="HYQIHEIX1-45W EXTRALIGHT" panose="00020600040101010101" pitchFamily="18" charset="-122"/>
                <a:cs typeface="Arial" panose="020B0604020202020204" pitchFamily="34" charset="0"/>
              </a:rPr>
              <a:t>1146.8</a:t>
            </a:r>
            <a:endParaRPr lang="en-US" altLang="zh-CN"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55" name="矩形 54"/>
          <p:cNvSpPr/>
          <p:nvPr/>
        </p:nvSpPr>
        <p:spPr>
          <a:xfrm>
            <a:off x="5221459" y="1679720"/>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rPr>
              <a:t>现金、银行结余及定期存款</a:t>
            </a:r>
            <a:endParaRPr lang="zh-CN" altLang="en-SG"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sym typeface="Helvetica Neue" panose="02000503000000020004"/>
            </a:endParaRPr>
          </a:p>
        </p:txBody>
      </p:sp>
      <p:sp>
        <p:nvSpPr>
          <p:cNvPr id="58" name="矩形 57"/>
          <p:cNvSpPr/>
          <p:nvPr/>
        </p:nvSpPr>
        <p:spPr>
          <a:xfrm>
            <a:off x="5210246" y="4003285"/>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Helvetica Neue" panose="02000503000000020004"/>
              </a:rPr>
              <a:t>亿元</a:t>
            </a:r>
            <a:endParaRPr lang="zh-CN" altLang="en-US" sz="1000" baseline="30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sp>
        <p:nvSpPr>
          <p:cNvPr id="59" name="矩形 58"/>
          <p:cNvSpPr/>
          <p:nvPr/>
        </p:nvSpPr>
        <p:spPr>
          <a:xfrm>
            <a:off x="2749165" y="4032629"/>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同比提升</a:t>
            </a:r>
            <a:r>
              <a:rPr lang="en-US" altLang="zh-CN" sz="1000" baseline="30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2</a:t>
            </a:r>
            <a:endParaRPr lang="zh-CN" altLang="en-US" sz="1000" baseline="30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sp>
        <p:nvSpPr>
          <p:cNvPr id="60" name="文本框 59"/>
          <p:cNvSpPr txBox="1"/>
          <p:nvPr/>
        </p:nvSpPr>
        <p:spPr>
          <a:xfrm>
            <a:off x="7564020"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200</a:t>
            </a:r>
            <a:endParaRPr lang="zh-CN" altLang="en-US" dirty="0">
              <a:solidFill>
                <a:srgbClr val="A77646"/>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1" name="矩形 60"/>
          <p:cNvSpPr/>
          <p:nvPr/>
        </p:nvSpPr>
        <p:spPr>
          <a:xfrm>
            <a:off x="7525234" y="1679720"/>
            <a:ext cx="1872677" cy="246221"/>
          </a:xfrm>
          <a:prstGeom prst="rect">
            <a:avLst/>
          </a:prstGeom>
        </p:spPr>
        <p:txBody>
          <a:bodyPr wrap="square">
            <a:spAutoFit/>
          </a:bodyPr>
          <a:lstStyle/>
          <a:p>
            <a:pPr lvl="0" algn="ctr">
              <a:defRPr/>
            </a:pP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回笼现金</a:t>
            </a:r>
            <a:r>
              <a:rPr lang="en-US" altLang="zh-CN"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3</a:t>
            </a:r>
            <a:endParaRPr lang="en-US" altLang="zh-CN" sz="1000" baseline="30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64" name="矩形 63"/>
          <p:cNvSpPr/>
          <p:nvPr/>
        </p:nvSpPr>
        <p:spPr>
          <a:xfrm>
            <a:off x="7514021" y="4003285"/>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sym typeface="Helvetica Neue" panose="02000503000000020004"/>
              </a:rPr>
              <a:t>亿元</a:t>
            </a:r>
            <a:endParaRPr lang="zh-CN" altLang="en-US" sz="1000" baseline="30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sp>
        <p:nvSpPr>
          <p:cNvPr id="65" name="文本框 64"/>
          <p:cNvSpPr txBox="1"/>
          <p:nvPr/>
        </p:nvSpPr>
        <p:spPr>
          <a:xfrm>
            <a:off x="9917868"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dirty="0">
                <a:solidFill>
                  <a:srgbClr val="A77646"/>
                </a:solidFill>
                <a:effectLst/>
                <a:latin typeface="思源黑体 CN Normal" panose="020B0400000000000000" pitchFamily="34" charset="-128"/>
                <a:ea typeface="思源黑体 CN Normal" panose="020B0400000000000000" pitchFamily="34" charset="-128"/>
              </a:rPr>
              <a:t>稳定</a:t>
            </a:r>
            <a:endParaRPr kumimoji="0" lang="zh-CN" altLang="en-US" u="none" strike="noStrike" kern="1200" cap="none" spc="0" normalizeH="0" baseline="0" noProof="0" dirty="0">
              <a:ln>
                <a:noFill/>
              </a:ln>
              <a:solidFill>
                <a:srgbClr val="A77646"/>
              </a:solidFill>
              <a:effectLst/>
              <a:uLnTx/>
              <a:uFillTx/>
              <a:latin typeface="思源黑体 CN Normal" panose="020B0400000000000000" pitchFamily="34" charset="-128"/>
              <a:ea typeface="思源黑体 CN Normal" panose="020B0400000000000000" pitchFamily="34" charset="-128"/>
              <a:cs typeface="Calibri" panose="020F0502020204030204" pitchFamily="34" charset="0"/>
            </a:endParaRPr>
          </a:p>
        </p:txBody>
      </p:sp>
      <p:sp>
        <p:nvSpPr>
          <p:cNvPr id="66" name="矩形 65"/>
          <p:cNvSpPr/>
          <p:nvPr/>
        </p:nvSpPr>
        <p:spPr>
          <a:xfrm>
            <a:off x="9879081" y="3996357"/>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标普评级展望</a:t>
            </a:r>
            <a:endParaRPr lang="zh-CN" altLang="en-US" sz="1000"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sp>
        <p:nvSpPr>
          <p:cNvPr id="70" name="矩形 69"/>
          <p:cNvSpPr/>
          <p:nvPr/>
        </p:nvSpPr>
        <p:spPr>
          <a:xfrm>
            <a:off x="9822714" y="1690411"/>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rPr>
              <a:t>国际信用评级</a:t>
            </a:r>
            <a:endParaRPr lang="zh-CN" altLang="en-US" sz="1000" dirty="0">
              <a:solidFill>
                <a:schemeClr val="tx1">
                  <a:lumMod val="65000"/>
                  <a:lumOff val="35000"/>
                </a:schemeClr>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grpSp>
        <p:nvGrpSpPr>
          <p:cNvPr id="80" name="그룹 261"/>
          <p:cNvGrpSpPr/>
          <p:nvPr/>
        </p:nvGrpSpPr>
        <p:grpSpPr>
          <a:xfrm>
            <a:off x="3580436" y="1285486"/>
            <a:ext cx="299981" cy="299981"/>
            <a:chOff x="2112922" y="1570386"/>
            <a:chExt cx="390525" cy="390525"/>
          </a:xfrm>
          <a:solidFill>
            <a:srgbClr val="93683D"/>
          </a:solidFill>
        </p:grpSpPr>
        <p:sp>
          <p:nvSpPr>
            <p:cNvPr id="81" name="자유형: 도형 262"/>
            <p:cNvSpPr/>
            <p:nvPr/>
          </p:nvSpPr>
          <p:spPr>
            <a:xfrm>
              <a:off x="2158213" y="1615725"/>
              <a:ext cx="209550" cy="161925"/>
            </a:xfrm>
            <a:custGeom>
              <a:avLst/>
              <a:gdLst>
                <a:gd name="connsiteX0" fmla="*/ 26051 w 209550"/>
                <a:gd name="connsiteY0" fmla="*/ 159163 h 161925"/>
                <a:gd name="connsiteX1" fmla="*/ 84820 w 209550"/>
                <a:gd name="connsiteY1" fmla="*/ 100394 h 161925"/>
                <a:gd name="connsiteX2" fmla="*/ 99203 w 209550"/>
                <a:gd name="connsiteY2" fmla="*/ 114776 h 161925"/>
                <a:gd name="connsiteX3" fmla="*/ 114919 w 209550"/>
                <a:gd name="connsiteY3" fmla="*/ 114776 h 161925"/>
                <a:gd name="connsiteX4" fmla="*/ 184737 w 209550"/>
                <a:gd name="connsiteY4" fmla="*/ 44958 h 161925"/>
                <a:gd name="connsiteX5" fmla="*/ 184737 w 209550"/>
                <a:gd name="connsiteY5" fmla="*/ 62579 h 161925"/>
                <a:gd name="connsiteX6" fmla="*/ 195882 w 209550"/>
                <a:gd name="connsiteY6" fmla="*/ 73724 h 161925"/>
                <a:gd name="connsiteX7" fmla="*/ 207026 w 209550"/>
                <a:gd name="connsiteY7" fmla="*/ 62579 h 161925"/>
                <a:gd name="connsiteX8" fmla="*/ 207026 w 209550"/>
                <a:gd name="connsiteY8" fmla="*/ 18193 h 161925"/>
                <a:gd name="connsiteX9" fmla="*/ 207026 w 209550"/>
                <a:gd name="connsiteY9" fmla="*/ 18193 h 161925"/>
                <a:gd name="connsiteX10" fmla="*/ 195882 w 209550"/>
                <a:gd name="connsiteY10" fmla="*/ 7144 h 161925"/>
                <a:gd name="connsiteX11" fmla="*/ 151495 w 209550"/>
                <a:gd name="connsiteY11" fmla="*/ 7144 h 161925"/>
                <a:gd name="connsiteX12" fmla="*/ 140351 w 209550"/>
                <a:gd name="connsiteY12" fmla="*/ 18288 h 161925"/>
                <a:gd name="connsiteX13" fmla="*/ 151495 w 209550"/>
                <a:gd name="connsiteY13" fmla="*/ 29432 h 161925"/>
                <a:gd name="connsiteX14" fmla="*/ 169116 w 209550"/>
                <a:gd name="connsiteY14" fmla="*/ 29432 h 161925"/>
                <a:gd name="connsiteX15" fmla="*/ 107109 w 209550"/>
                <a:gd name="connsiteY15" fmla="*/ 91440 h 161925"/>
                <a:gd name="connsiteX16" fmla="*/ 92726 w 209550"/>
                <a:gd name="connsiteY16" fmla="*/ 77057 h 161925"/>
                <a:gd name="connsiteX17" fmla="*/ 77010 w 209550"/>
                <a:gd name="connsiteY17" fmla="*/ 77057 h 161925"/>
                <a:gd name="connsiteX18" fmla="*/ 10430 w 209550"/>
                <a:gd name="connsiteY18" fmla="*/ 143637 h 161925"/>
                <a:gd name="connsiteX19" fmla="*/ 10430 w 209550"/>
                <a:gd name="connsiteY19" fmla="*/ 159353 h 161925"/>
                <a:gd name="connsiteX20" fmla="*/ 26051 w 209550"/>
                <a:gd name="connsiteY20" fmla="*/ 1591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61925">
                  <a:moveTo>
                    <a:pt x="26051" y="159163"/>
                  </a:moveTo>
                  <a:lnTo>
                    <a:pt x="84820" y="100394"/>
                  </a:lnTo>
                  <a:lnTo>
                    <a:pt x="99203" y="114776"/>
                  </a:lnTo>
                  <a:cubicBezTo>
                    <a:pt x="103584" y="119158"/>
                    <a:pt x="110538" y="119158"/>
                    <a:pt x="114919" y="114776"/>
                  </a:cubicBezTo>
                  <a:lnTo>
                    <a:pt x="184737" y="44958"/>
                  </a:lnTo>
                  <a:lnTo>
                    <a:pt x="184737" y="62579"/>
                  </a:lnTo>
                  <a:cubicBezTo>
                    <a:pt x="184737" y="68675"/>
                    <a:pt x="189690" y="73724"/>
                    <a:pt x="195882" y="73724"/>
                  </a:cubicBezTo>
                  <a:cubicBezTo>
                    <a:pt x="202073" y="73724"/>
                    <a:pt x="207026" y="68771"/>
                    <a:pt x="207026" y="62579"/>
                  </a:cubicBezTo>
                  <a:lnTo>
                    <a:pt x="207026" y="18193"/>
                  </a:lnTo>
                  <a:cubicBezTo>
                    <a:pt x="207026" y="18193"/>
                    <a:pt x="207026" y="18193"/>
                    <a:pt x="207026" y="18193"/>
                  </a:cubicBezTo>
                  <a:cubicBezTo>
                    <a:pt x="207026" y="12192"/>
                    <a:pt x="202073" y="7144"/>
                    <a:pt x="195882" y="7144"/>
                  </a:cubicBezTo>
                  <a:lnTo>
                    <a:pt x="151495" y="7144"/>
                  </a:lnTo>
                  <a:cubicBezTo>
                    <a:pt x="145399" y="7144"/>
                    <a:pt x="140351" y="12097"/>
                    <a:pt x="140351" y="18288"/>
                  </a:cubicBezTo>
                  <a:cubicBezTo>
                    <a:pt x="140351" y="24384"/>
                    <a:pt x="145304" y="29432"/>
                    <a:pt x="151495" y="29432"/>
                  </a:cubicBezTo>
                  <a:lnTo>
                    <a:pt x="169116" y="29432"/>
                  </a:lnTo>
                  <a:lnTo>
                    <a:pt x="107109" y="91440"/>
                  </a:lnTo>
                  <a:lnTo>
                    <a:pt x="92726" y="77057"/>
                  </a:lnTo>
                  <a:cubicBezTo>
                    <a:pt x="88344" y="72676"/>
                    <a:pt x="81391" y="72676"/>
                    <a:pt x="77010" y="77057"/>
                  </a:cubicBezTo>
                  <a:lnTo>
                    <a:pt x="10430" y="143637"/>
                  </a:lnTo>
                  <a:cubicBezTo>
                    <a:pt x="6048" y="148019"/>
                    <a:pt x="6048" y="154972"/>
                    <a:pt x="10430" y="159353"/>
                  </a:cubicBezTo>
                  <a:cubicBezTo>
                    <a:pt x="14716" y="163449"/>
                    <a:pt x="21669" y="163449"/>
                    <a:pt x="26051" y="1591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2" name="자유형: 도형 263"/>
            <p:cNvSpPr/>
            <p:nvPr/>
          </p:nvSpPr>
          <p:spPr>
            <a:xfrm>
              <a:off x="2158070" y="1815369"/>
              <a:ext cx="95250" cy="95250"/>
            </a:xfrm>
            <a:custGeom>
              <a:avLst/>
              <a:gdLst>
                <a:gd name="connsiteX0" fmla="*/ 18288 w 95250"/>
                <a:gd name="connsiteY0" fmla="*/ 96012 h 95250"/>
                <a:gd name="connsiteX1" fmla="*/ 84868 w 95250"/>
                <a:gd name="connsiteY1" fmla="*/ 96012 h 95250"/>
                <a:gd name="connsiteX2" fmla="*/ 96012 w 95250"/>
                <a:gd name="connsiteY2" fmla="*/ 84868 h 95250"/>
                <a:gd name="connsiteX3" fmla="*/ 96012 w 95250"/>
                <a:gd name="connsiteY3" fmla="*/ 18288 h 95250"/>
                <a:gd name="connsiteX4" fmla="*/ 84868 w 95250"/>
                <a:gd name="connsiteY4" fmla="*/ 7144 h 95250"/>
                <a:gd name="connsiteX5" fmla="*/ 18288 w 95250"/>
                <a:gd name="connsiteY5" fmla="*/ 7144 h 95250"/>
                <a:gd name="connsiteX6" fmla="*/ 7144 w 95250"/>
                <a:gd name="connsiteY6" fmla="*/ 18288 h 95250"/>
                <a:gd name="connsiteX7" fmla="*/ 7144 w 95250"/>
                <a:gd name="connsiteY7" fmla="*/ 84868 h 95250"/>
                <a:gd name="connsiteX8" fmla="*/ 18288 w 95250"/>
                <a:gd name="connsiteY8" fmla="*/ 96012 h 95250"/>
                <a:gd name="connsiteX9" fmla="*/ 29432 w 95250"/>
                <a:gd name="connsiteY9" fmla="*/ 29337 h 95250"/>
                <a:gd name="connsiteX10" fmla="*/ 73819 w 95250"/>
                <a:gd name="connsiteY10" fmla="*/ 29337 h 95250"/>
                <a:gd name="connsiteX11" fmla="*/ 73819 w 95250"/>
                <a:gd name="connsiteY11" fmla="*/ 73724 h 95250"/>
                <a:gd name="connsiteX12" fmla="*/ 29432 w 95250"/>
                <a:gd name="connsiteY12" fmla="*/ 73724 h 95250"/>
                <a:gd name="connsiteX13" fmla="*/ 29432 w 95250"/>
                <a:gd name="connsiteY13" fmla="*/ 293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18288" y="96012"/>
                  </a:moveTo>
                  <a:lnTo>
                    <a:pt x="84868" y="96012"/>
                  </a:lnTo>
                  <a:cubicBezTo>
                    <a:pt x="90964" y="96012"/>
                    <a:pt x="96012" y="91059"/>
                    <a:pt x="96012" y="84868"/>
                  </a:cubicBezTo>
                  <a:lnTo>
                    <a:pt x="96012" y="18288"/>
                  </a:lnTo>
                  <a:cubicBezTo>
                    <a:pt x="96012" y="12192"/>
                    <a:pt x="91059" y="7144"/>
                    <a:pt x="84868" y="7144"/>
                  </a:cubicBezTo>
                  <a:lnTo>
                    <a:pt x="18288" y="7144"/>
                  </a:lnTo>
                  <a:cubicBezTo>
                    <a:pt x="12192" y="7144"/>
                    <a:pt x="7144" y="12097"/>
                    <a:pt x="7144" y="18288"/>
                  </a:cubicBezTo>
                  <a:lnTo>
                    <a:pt x="7144" y="84868"/>
                  </a:lnTo>
                  <a:cubicBezTo>
                    <a:pt x="7239" y="90964"/>
                    <a:pt x="12192" y="96012"/>
                    <a:pt x="18288" y="96012"/>
                  </a:cubicBezTo>
                  <a:close/>
                  <a:moveTo>
                    <a:pt x="29432" y="29337"/>
                  </a:moveTo>
                  <a:lnTo>
                    <a:pt x="73819" y="29337"/>
                  </a:lnTo>
                  <a:lnTo>
                    <a:pt x="73819" y="73724"/>
                  </a:lnTo>
                  <a:lnTo>
                    <a:pt x="29432" y="73724"/>
                  </a:lnTo>
                  <a:lnTo>
                    <a:pt x="29432" y="293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3" name="자유형: 도형 264"/>
            <p:cNvSpPr/>
            <p:nvPr/>
          </p:nvSpPr>
          <p:spPr>
            <a:xfrm>
              <a:off x="2269132" y="1748789"/>
              <a:ext cx="95250" cy="161925"/>
            </a:xfrm>
            <a:custGeom>
              <a:avLst/>
              <a:gdLst>
                <a:gd name="connsiteX0" fmla="*/ 84868 w 95250"/>
                <a:gd name="connsiteY0" fmla="*/ 7144 h 161925"/>
                <a:gd name="connsiteX1" fmla="*/ 18288 w 95250"/>
                <a:gd name="connsiteY1" fmla="*/ 7144 h 161925"/>
                <a:gd name="connsiteX2" fmla="*/ 7144 w 95250"/>
                <a:gd name="connsiteY2" fmla="*/ 18288 h 161925"/>
                <a:gd name="connsiteX3" fmla="*/ 7144 w 95250"/>
                <a:gd name="connsiteY3" fmla="*/ 151448 h 161925"/>
                <a:gd name="connsiteX4" fmla="*/ 18288 w 95250"/>
                <a:gd name="connsiteY4" fmla="*/ 162592 h 161925"/>
                <a:gd name="connsiteX5" fmla="*/ 84868 w 95250"/>
                <a:gd name="connsiteY5" fmla="*/ 162592 h 161925"/>
                <a:gd name="connsiteX6" fmla="*/ 96012 w 95250"/>
                <a:gd name="connsiteY6" fmla="*/ 151448 h 161925"/>
                <a:gd name="connsiteX7" fmla="*/ 96012 w 95250"/>
                <a:gd name="connsiteY7" fmla="*/ 18193 h 161925"/>
                <a:gd name="connsiteX8" fmla="*/ 84868 w 95250"/>
                <a:gd name="connsiteY8" fmla="*/ 7144 h 161925"/>
                <a:gd name="connsiteX9" fmla="*/ 73819 w 95250"/>
                <a:gd name="connsiteY9" fmla="*/ 140398 h 161925"/>
                <a:gd name="connsiteX10" fmla="*/ 29432 w 95250"/>
                <a:gd name="connsiteY10" fmla="*/ 140398 h 161925"/>
                <a:gd name="connsiteX11" fmla="*/ 29432 w 95250"/>
                <a:gd name="connsiteY11" fmla="*/ 29337 h 161925"/>
                <a:gd name="connsiteX12" fmla="*/ 73819 w 95250"/>
                <a:gd name="connsiteY12" fmla="*/ 29337 h 161925"/>
                <a:gd name="connsiteX13" fmla="*/ 73819 w 95250"/>
                <a:gd name="connsiteY13" fmla="*/ 1403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61925">
                  <a:moveTo>
                    <a:pt x="84868" y="7144"/>
                  </a:moveTo>
                  <a:lnTo>
                    <a:pt x="18288" y="7144"/>
                  </a:lnTo>
                  <a:cubicBezTo>
                    <a:pt x="12192" y="7144"/>
                    <a:pt x="7144" y="12097"/>
                    <a:pt x="7144" y="18288"/>
                  </a:cubicBezTo>
                  <a:lnTo>
                    <a:pt x="7144" y="151448"/>
                  </a:lnTo>
                  <a:cubicBezTo>
                    <a:pt x="7144" y="157544"/>
                    <a:pt x="12097" y="162592"/>
                    <a:pt x="18288" y="162592"/>
                  </a:cubicBezTo>
                  <a:lnTo>
                    <a:pt x="84868" y="162592"/>
                  </a:lnTo>
                  <a:cubicBezTo>
                    <a:pt x="90964" y="162592"/>
                    <a:pt x="96012" y="157639"/>
                    <a:pt x="96012" y="151448"/>
                  </a:cubicBezTo>
                  <a:lnTo>
                    <a:pt x="96012" y="18193"/>
                  </a:lnTo>
                  <a:cubicBezTo>
                    <a:pt x="96012" y="12097"/>
                    <a:pt x="91059" y="7144"/>
                    <a:pt x="84868" y="7144"/>
                  </a:cubicBezTo>
                  <a:close/>
                  <a:moveTo>
                    <a:pt x="73819" y="140398"/>
                  </a:moveTo>
                  <a:lnTo>
                    <a:pt x="29432" y="140398"/>
                  </a:lnTo>
                  <a:lnTo>
                    <a:pt x="29432" y="29337"/>
                  </a:lnTo>
                  <a:lnTo>
                    <a:pt x="73819" y="29337"/>
                  </a:lnTo>
                  <a:lnTo>
                    <a:pt x="73819" y="1403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4" name="자유형: 도형 265"/>
            <p:cNvSpPr/>
            <p:nvPr/>
          </p:nvSpPr>
          <p:spPr>
            <a:xfrm>
              <a:off x="2358126" y="1615630"/>
              <a:ext cx="142875" cy="295275"/>
            </a:xfrm>
            <a:custGeom>
              <a:avLst/>
              <a:gdLst>
                <a:gd name="connsiteX0" fmla="*/ 18067 w 142875"/>
                <a:gd name="connsiteY0" fmla="*/ 118110 h 295275"/>
                <a:gd name="connsiteX1" fmla="*/ 29211 w 142875"/>
                <a:gd name="connsiteY1" fmla="*/ 118110 h 295275"/>
                <a:gd name="connsiteX2" fmla="*/ 29211 w 142875"/>
                <a:gd name="connsiteY2" fmla="*/ 284607 h 295275"/>
                <a:gd name="connsiteX3" fmla="*/ 40355 w 142875"/>
                <a:gd name="connsiteY3" fmla="*/ 295751 h 295275"/>
                <a:gd name="connsiteX4" fmla="*/ 107697 w 142875"/>
                <a:gd name="connsiteY4" fmla="*/ 295751 h 295275"/>
                <a:gd name="connsiteX5" fmla="*/ 118841 w 142875"/>
                <a:gd name="connsiteY5" fmla="*/ 284607 h 295275"/>
                <a:gd name="connsiteX6" fmla="*/ 118841 w 142875"/>
                <a:gd name="connsiteY6" fmla="*/ 118110 h 295275"/>
                <a:gd name="connsiteX7" fmla="*/ 129986 w 142875"/>
                <a:gd name="connsiteY7" fmla="*/ 118110 h 295275"/>
                <a:gd name="connsiteX8" fmla="*/ 139701 w 142875"/>
                <a:gd name="connsiteY8" fmla="*/ 112395 h 295275"/>
                <a:gd name="connsiteX9" fmla="*/ 139320 w 142875"/>
                <a:gd name="connsiteY9" fmla="*/ 101060 h 295275"/>
                <a:gd name="connsiteX10" fmla="*/ 83027 w 142875"/>
                <a:gd name="connsiteY10" fmla="*/ 12287 h 295275"/>
                <a:gd name="connsiteX11" fmla="*/ 73693 w 142875"/>
                <a:gd name="connsiteY11" fmla="*/ 7144 h 295275"/>
                <a:gd name="connsiteX12" fmla="*/ 73693 w 142875"/>
                <a:gd name="connsiteY12" fmla="*/ 7144 h 295275"/>
                <a:gd name="connsiteX13" fmla="*/ 64359 w 142875"/>
                <a:gd name="connsiteY13" fmla="*/ 12382 h 295275"/>
                <a:gd name="connsiteX14" fmla="*/ 8828 w 142875"/>
                <a:gd name="connsiteY14" fmla="*/ 101155 h 295275"/>
                <a:gd name="connsiteX15" fmla="*/ 8542 w 142875"/>
                <a:gd name="connsiteY15" fmla="*/ 112395 h 295275"/>
                <a:gd name="connsiteX16" fmla="*/ 18067 w 142875"/>
                <a:gd name="connsiteY16" fmla="*/ 118110 h 295275"/>
                <a:gd name="connsiteX17" fmla="*/ 73693 w 142875"/>
                <a:gd name="connsiteY17" fmla="*/ 39052 h 295275"/>
                <a:gd name="connsiteX18" fmla="*/ 109697 w 142875"/>
                <a:gd name="connsiteY18" fmla="*/ 95917 h 295275"/>
                <a:gd name="connsiteX19" fmla="*/ 107697 w 142875"/>
                <a:gd name="connsiteY19" fmla="*/ 95917 h 295275"/>
                <a:gd name="connsiteX20" fmla="*/ 96553 w 142875"/>
                <a:gd name="connsiteY20" fmla="*/ 107061 h 295275"/>
                <a:gd name="connsiteX21" fmla="*/ 96553 w 142875"/>
                <a:gd name="connsiteY21" fmla="*/ 273558 h 295275"/>
                <a:gd name="connsiteX22" fmla="*/ 51405 w 142875"/>
                <a:gd name="connsiteY22" fmla="*/ 273558 h 295275"/>
                <a:gd name="connsiteX23" fmla="*/ 51405 w 142875"/>
                <a:gd name="connsiteY23" fmla="*/ 106966 h 295275"/>
                <a:gd name="connsiteX24" fmla="*/ 40260 w 142875"/>
                <a:gd name="connsiteY24" fmla="*/ 95821 h 295275"/>
                <a:gd name="connsiteX25" fmla="*/ 38069 w 142875"/>
                <a:gd name="connsiteY25" fmla="*/ 95821 h 295275"/>
                <a:gd name="connsiteX26" fmla="*/ 73693 w 142875"/>
                <a:gd name="connsiteY26" fmla="*/ 3905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295275">
                  <a:moveTo>
                    <a:pt x="18067" y="118110"/>
                  </a:moveTo>
                  <a:lnTo>
                    <a:pt x="29211" y="118110"/>
                  </a:lnTo>
                  <a:lnTo>
                    <a:pt x="29211" y="284607"/>
                  </a:lnTo>
                  <a:cubicBezTo>
                    <a:pt x="29211" y="290703"/>
                    <a:pt x="34164" y="295751"/>
                    <a:pt x="40355" y="295751"/>
                  </a:cubicBezTo>
                  <a:lnTo>
                    <a:pt x="107697" y="295751"/>
                  </a:lnTo>
                  <a:cubicBezTo>
                    <a:pt x="113793" y="295751"/>
                    <a:pt x="118841" y="290798"/>
                    <a:pt x="118841" y="284607"/>
                  </a:cubicBezTo>
                  <a:lnTo>
                    <a:pt x="118841" y="118110"/>
                  </a:lnTo>
                  <a:lnTo>
                    <a:pt x="129986" y="118110"/>
                  </a:lnTo>
                  <a:cubicBezTo>
                    <a:pt x="133986" y="118110"/>
                    <a:pt x="137796" y="115919"/>
                    <a:pt x="139701" y="112395"/>
                  </a:cubicBezTo>
                  <a:cubicBezTo>
                    <a:pt x="141606" y="108871"/>
                    <a:pt x="141511" y="104489"/>
                    <a:pt x="139320" y="101060"/>
                  </a:cubicBezTo>
                  <a:lnTo>
                    <a:pt x="83027" y="12287"/>
                  </a:lnTo>
                  <a:cubicBezTo>
                    <a:pt x="81027" y="9049"/>
                    <a:pt x="77408" y="7144"/>
                    <a:pt x="73693" y="7144"/>
                  </a:cubicBezTo>
                  <a:cubicBezTo>
                    <a:pt x="73693" y="7144"/>
                    <a:pt x="73693" y="7144"/>
                    <a:pt x="73693" y="7144"/>
                  </a:cubicBezTo>
                  <a:cubicBezTo>
                    <a:pt x="69883" y="7144"/>
                    <a:pt x="66359" y="9144"/>
                    <a:pt x="64359" y="12382"/>
                  </a:cubicBezTo>
                  <a:lnTo>
                    <a:pt x="8828" y="101155"/>
                  </a:lnTo>
                  <a:cubicBezTo>
                    <a:pt x="6732" y="104584"/>
                    <a:pt x="6542" y="108871"/>
                    <a:pt x="8542" y="112395"/>
                  </a:cubicBezTo>
                  <a:cubicBezTo>
                    <a:pt x="10352" y="115919"/>
                    <a:pt x="14066" y="118110"/>
                    <a:pt x="18067" y="118110"/>
                  </a:cubicBezTo>
                  <a:close/>
                  <a:moveTo>
                    <a:pt x="73693" y="39052"/>
                  </a:moveTo>
                  <a:lnTo>
                    <a:pt x="109697" y="95917"/>
                  </a:lnTo>
                  <a:lnTo>
                    <a:pt x="107697" y="95917"/>
                  </a:lnTo>
                  <a:cubicBezTo>
                    <a:pt x="101601" y="95917"/>
                    <a:pt x="96553" y="100870"/>
                    <a:pt x="96553" y="107061"/>
                  </a:cubicBezTo>
                  <a:lnTo>
                    <a:pt x="96553" y="273558"/>
                  </a:lnTo>
                  <a:lnTo>
                    <a:pt x="51405" y="273558"/>
                  </a:lnTo>
                  <a:lnTo>
                    <a:pt x="51405" y="106966"/>
                  </a:lnTo>
                  <a:cubicBezTo>
                    <a:pt x="51405" y="100870"/>
                    <a:pt x="46451" y="95821"/>
                    <a:pt x="40260" y="95821"/>
                  </a:cubicBezTo>
                  <a:lnTo>
                    <a:pt x="38069" y="95821"/>
                  </a:lnTo>
                  <a:lnTo>
                    <a:pt x="73693" y="39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5" name="자유형: 도형 266"/>
            <p:cNvSpPr/>
            <p:nvPr/>
          </p:nvSpPr>
          <p:spPr>
            <a:xfrm>
              <a:off x="2112922" y="1570386"/>
              <a:ext cx="390525" cy="390525"/>
            </a:xfrm>
            <a:custGeom>
              <a:avLst/>
              <a:gdLst>
                <a:gd name="connsiteX0" fmla="*/ 375094 w 390525"/>
                <a:gd name="connsiteY0" fmla="*/ 363950 h 390525"/>
                <a:gd name="connsiteX1" fmla="*/ 29432 w 390525"/>
                <a:gd name="connsiteY1" fmla="*/ 363950 h 390525"/>
                <a:gd name="connsiteX2" fmla="*/ 29432 w 390525"/>
                <a:gd name="connsiteY2" fmla="*/ 18288 h 390525"/>
                <a:gd name="connsiteX3" fmla="*/ 18288 w 390525"/>
                <a:gd name="connsiteY3" fmla="*/ 7144 h 390525"/>
                <a:gd name="connsiteX4" fmla="*/ 7144 w 390525"/>
                <a:gd name="connsiteY4" fmla="*/ 18288 h 390525"/>
                <a:gd name="connsiteX5" fmla="*/ 7144 w 390525"/>
                <a:gd name="connsiteY5" fmla="*/ 374999 h 390525"/>
                <a:gd name="connsiteX6" fmla="*/ 18288 w 390525"/>
                <a:gd name="connsiteY6" fmla="*/ 386144 h 390525"/>
                <a:gd name="connsiteX7" fmla="*/ 374999 w 390525"/>
                <a:gd name="connsiteY7" fmla="*/ 386144 h 390525"/>
                <a:gd name="connsiteX8" fmla="*/ 386143 w 390525"/>
                <a:gd name="connsiteY8" fmla="*/ 374999 h 390525"/>
                <a:gd name="connsiteX9" fmla="*/ 375094 w 390525"/>
                <a:gd name="connsiteY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5094" y="363950"/>
                  </a:moveTo>
                  <a:lnTo>
                    <a:pt x="29432" y="363950"/>
                  </a:lnTo>
                  <a:lnTo>
                    <a:pt x="29432" y="18288"/>
                  </a:lnTo>
                  <a:cubicBezTo>
                    <a:pt x="29432" y="12192"/>
                    <a:pt x="24479" y="7144"/>
                    <a:pt x="18288" y="7144"/>
                  </a:cubicBezTo>
                  <a:cubicBezTo>
                    <a:pt x="12097" y="7144"/>
                    <a:pt x="7144" y="12097"/>
                    <a:pt x="7144" y="18288"/>
                  </a:cubicBezTo>
                  <a:lnTo>
                    <a:pt x="7144" y="374999"/>
                  </a:lnTo>
                  <a:cubicBezTo>
                    <a:pt x="7144" y="381095"/>
                    <a:pt x="12097" y="386144"/>
                    <a:pt x="18288" y="386144"/>
                  </a:cubicBezTo>
                  <a:lnTo>
                    <a:pt x="374999" y="386144"/>
                  </a:lnTo>
                  <a:cubicBezTo>
                    <a:pt x="381095" y="386144"/>
                    <a:pt x="386143" y="381190"/>
                    <a:pt x="386143" y="374999"/>
                  </a:cubicBezTo>
                  <a:cubicBezTo>
                    <a:pt x="386143" y="368903"/>
                    <a:pt x="381190" y="363950"/>
                    <a:pt x="375094" y="3639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6" name="그룹 202"/>
          <p:cNvGrpSpPr/>
          <p:nvPr/>
        </p:nvGrpSpPr>
        <p:grpSpPr>
          <a:xfrm>
            <a:off x="10675710" y="1267587"/>
            <a:ext cx="252371" cy="344907"/>
            <a:chOff x="6852886" y="4903660"/>
            <a:chExt cx="285750" cy="390525"/>
          </a:xfrm>
          <a:solidFill>
            <a:srgbClr val="93683D"/>
          </a:solidFill>
        </p:grpSpPr>
        <p:sp>
          <p:nvSpPr>
            <p:cNvPr id="87" name="자유형: 도형 203"/>
            <p:cNvSpPr/>
            <p:nvPr/>
          </p:nvSpPr>
          <p:spPr>
            <a:xfrm>
              <a:off x="6852886" y="4903660"/>
              <a:ext cx="285750" cy="390525"/>
            </a:xfrm>
            <a:custGeom>
              <a:avLst/>
              <a:gdLst>
                <a:gd name="connsiteX0" fmla="*/ 219513 w 285750"/>
                <a:gd name="connsiteY0" fmla="*/ 128873 h 390525"/>
                <a:gd name="connsiteX1" fmla="*/ 224370 w 285750"/>
                <a:gd name="connsiteY1" fmla="*/ 119729 h 390525"/>
                <a:gd name="connsiteX2" fmla="*/ 215988 w 285750"/>
                <a:gd name="connsiteY2" fmla="*/ 108966 h 390525"/>
                <a:gd name="connsiteX3" fmla="*/ 277806 w 285750"/>
                <a:gd name="connsiteY3" fmla="*/ 47149 h 390525"/>
                <a:gd name="connsiteX4" fmla="*/ 286283 w 285750"/>
                <a:gd name="connsiteY4" fmla="*/ 20193 h 390525"/>
                <a:gd name="connsiteX5" fmla="*/ 261232 w 285750"/>
                <a:gd name="connsiteY5" fmla="*/ 7144 h 390525"/>
                <a:gd name="connsiteX6" fmla="*/ 87972 w 285750"/>
                <a:gd name="connsiteY6" fmla="*/ 7144 h 390525"/>
                <a:gd name="connsiteX7" fmla="*/ 87972 w 285750"/>
                <a:gd name="connsiteY7" fmla="*/ 7144 h 390525"/>
                <a:gd name="connsiteX8" fmla="*/ 33584 w 285750"/>
                <a:gd name="connsiteY8" fmla="*/ 7144 h 390525"/>
                <a:gd name="connsiteX9" fmla="*/ 8534 w 285750"/>
                <a:gd name="connsiteY9" fmla="*/ 20193 h 390525"/>
                <a:gd name="connsiteX10" fmla="*/ 17011 w 285750"/>
                <a:gd name="connsiteY10" fmla="*/ 47149 h 390525"/>
                <a:gd name="connsiteX11" fmla="*/ 78828 w 285750"/>
                <a:gd name="connsiteY11" fmla="*/ 109061 h 390525"/>
                <a:gd name="connsiteX12" fmla="*/ 70446 w 285750"/>
                <a:gd name="connsiteY12" fmla="*/ 119824 h 390525"/>
                <a:gd name="connsiteX13" fmla="*/ 75304 w 285750"/>
                <a:gd name="connsiteY13" fmla="*/ 128968 h 390525"/>
                <a:gd name="connsiteX14" fmla="*/ 8724 w 285750"/>
                <a:gd name="connsiteY14" fmla="*/ 247459 h 390525"/>
                <a:gd name="connsiteX15" fmla="*/ 147408 w 285750"/>
                <a:gd name="connsiteY15" fmla="*/ 386143 h 390525"/>
                <a:gd name="connsiteX16" fmla="*/ 286092 w 285750"/>
                <a:gd name="connsiteY16" fmla="*/ 247459 h 390525"/>
                <a:gd name="connsiteX17" fmla="*/ 219513 w 285750"/>
                <a:gd name="connsiteY17" fmla="*/ 128873 h 390525"/>
                <a:gd name="connsiteX18" fmla="*/ 263709 w 285750"/>
                <a:gd name="connsiteY18" fmla="*/ 29432 h 390525"/>
                <a:gd name="connsiteX19" fmla="*/ 261994 w 285750"/>
                <a:gd name="connsiteY19" fmla="*/ 31337 h 390525"/>
                <a:gd name="connsiteX20" fmla="*/ 184841 w 285750"/>
                <a:gd name="connsiteY20" fmla="*/ 108490 h 390525"/>
                <a:gd name="connsiteX21" fmla="*/ 132263 w 285750"/>
                <a:gd name="connsiteY21" fmla="*/ 108490 h 390525"/>
                <a:gd name="connsiteX22" fmla="*/ 137788 w 285750"/>
                <a:gd name="connsiteY22" fmla="*/ 102965 h 390525"/>
                <a:gd name="connsiteX23" fmla="*/ 137788 w 285750"/>
                <a:gd name="connsiteY23" fmla="*/ 102965 h 390525"/>
                <a:gd name="connsiteX24" fmla="*/ 148265 w 285750"/>
                <a:gd name="connsiteY24" fmla="*/ 92488 h 390525"/>
                <a:gd name="connsiteX25" fmla="*/ 211511 w 285750"/>
                <a:gd name="connsiteY25" fmla="*/ 29242 h 390525"/>
                <a:gd name="connsiteX26" fmla="*/ 261232 w 285750"/>
                <a:gd name="connsiteY26" fmla="*/ 29242 h 390525"/>
                <a:gd name="connsiteX27" fmla="*/ 263709 w 285750"/>
                <a:gd name="connsiteY27" fmla="*/ 29432 h 390525"/>
                <a:gd name="connsiteX28" fmla="*/ 147408 w 285750"/>
                <a:gd name="connsiteY28" fmla="*/ 62008 h 390525"/>
                <a:gd name="connsiteX29" fmla="*/ 114738 w 285750"/>
                <a:gd name="connsiteY29" fmla="*/ 29337 h 390525"/>
                <a:gd name="connsiteX30" fmla="*/ 180079 w 285750"/>
                <a:gd name="connsiteY30" fmla="*/ 29337 h 390525"/>
                <a:gd name="connsiteX31" fmla="*/ 147408 w 285750"/>
                <a:gd name="connsiteY31" fmla="*/ 62008 h 390525"/>
                <a:gd name="connsiteX32" fmla="*/ 30918 w 285750"/>
                <a:gd name="connsiteY32" fmla="*/ 29432 h 390525"/>
                <a:gd name="connsiteX33" fmla="*/ 33584 w 285750"/>
                <a:gd name="connsiteY33" fmla="*/ 29337 h 390525"/>
                <a:gd name="connsiteX34" fmla="*/ 83305 w 285750"/>
                <a:gd name="connsiteY34" fmla="*/ 29337 h 390525"/>
                <a:gd name="connsiteX35" fmla="*/ 131692 w 285750"/>
                <a:gd name="connsiteY35" fmla="*/ 77724 h 390525"/>
                <a:gd name="connsiteX36" fmla="*/ 105308 w 285750"/>
                <a:gd name="connsiteY36" fmla="*/ 104108 h 390525"/>
                <a:gd name="connsiteX37" fmla="*/ 32727 w 285750"/>
                <a:gd name="connsiteY37" fmla="*/ 31528 h 390525"/>
                <a:gd name="connsiteX38" fmla="*/ 30918 w 285750"/>
                <a:gd name="connsiteY38" fmla="*/ 29432 h 390525"/>
                <a:gd name="connsiteX39" fmla="*/ 147408 w 285750"/>
                <a:gd name="connsiteY39" fmla="*/ 363855 h 390525"/>
                <a:gd name="connsiteX40" fmla="*/ 30918 w 285750"/>
                <a:gd name="connsiteY40" fmla="*/ 247364 h 390525"/>
                <a:gd name="connsiteX41" fmla="*/ 147408 w 285750"/>
                <a:gd name="connsiteY41" fmla="*/ 130873 h 390525"/>
                <a:gd name="connsiteX42" fmla="*/ 263899 w 285750"/>
                <a:gd name="connsiteY42" fmla="*/ 247364 h 390525"/>
                <a:gd name="connsiteX43" fmla="*/ 147408 w 285750"/>
                <a:gd name="connsiteY43" fmla="*/ 36385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 h="390525">
                  <a:moveTo>
                    <a:pt x="219513" y="128873"/>
                  </a:moveTo>
                  <a:cubicBezTo>
                    <a:pt x="222465" y="126873"/>
                    <a:pt x="224370" y="123539"/>
                    <a:pt x="224370" y="119729"/>
                  </a:cubicBezTo>
                  <a:cubicBezTo>
                    <a:pt x="224370" y="114490"/>
                    <a:pt x="220751" y="110204"/>
                    <a:pt x="215988" y="108966"/>
                  </a:cubicBezTo>
                  <a:lnTo>
                    <a:pt x="277806" y="47149"/>
                  </a:lnTo>
                  <a:cubicBezTo>
                    <a:pt x="289902" y="35052"/>
                    <a:pt x="288378" y="25051"/>
                    <a:pt x="286283" y="20193"/>
                  </a:cubicBezTo>
                  <a:cubicBezTo>
                    <a:pt x="284282" y="15335"/>
                    <a:pt x="278377" y="7144"/>
                    <a:pt x="261232" y="7144"/>
                  </a:cubicBezTo>
                  <a:lnTo>
                    <a:pt x="87972" y="7144"/>
                  </a:lnTo>
                  <a:cubicBezTo>
                    <a:pt x="87972" y="7144"/>
                    <a:pt x="87972" y="7144"/>
                    <a:pt x="87972" y="7144"/>
                  </a:cubicBezTo>
                  <a:lnTo>
                    <a:pt x="33584" y="7144"/>
                  </a:lnTo>
                  <a:cubicBezTo>
                    <a:pt x="16439" y="7144"/>
                    <a:pt x="10534" y="15335"/>
                    <a:pt x="8534" y="20193"/>
                  </a:cubicBezTo>
                  <a:cubicBezTo>
                    <a:pt x="6534" y="25051"/>
                    <a:pt x="4914" y="35052"/>
                    <a:pt x="17011" y="47149"/>
                  </a:cubicBezTo>
                  <a:lnTo>
                    <a:pt x="78828" y="109061"/>
                  </a:lnTo>
                  <a:cubicBezTo>
                    <a:pt x="73970" y="110299"/>
                    <a:pt x="70446" y="114586"/>
                    <a:pt x="70446" y="119824"/>
                  </a:cubicBezTo>
                  <a:cubicBezTo>
                    <a:pt x="70446" y="123634"/>
                    <a:pt x="72351" y="126968"/>
                    <a:pt x="75304" y="128968"/>
                  </a:cubicBezTo>
                  <a:cubicBezTo>
                    <a:pt x="35394" y="153353"/>
                    <a:pt x="8724" y="197358"/>
                    <a:pt x="8724" y="247459"/>
                  </a:cubicBezTo>
                  <a:cubicBezTo>
                    <a:pt x="8724" y="323945"/>
                    <a:pt x="70922" y="386143"/>
                    <a:pt x="147408" y="386143"/>
                  </a:cubicBezTo>
                  <a:cubicBezTo>
                    <a:pt x="223894" y="386143"/>
                    <a:pt x="286092" y="323945"/>
                    <a:pt x="286092" y="247459"/>
                  </a:cubicBezTo>
                  <a:cubicBezTo>
                    <a:pt x="286092" y="197263"/>
                    <a:pt x="259422" y="153257"/>
                    <a:pt x="219513" y="128873"/>
                  </a:cubicBezTo>
                  <a:close/>
                  <a:moveTo>
                    <a:pt x="263709" y="29432"/>
                  </a:moveTo>
                  <a:cubicBezTo>
                    <a:pt x="263232" y="30004"/>
                    <a:pt x="262661" y="30671"/>
                    <a:pt x="261994" y="31337"/>
                  </a:cubicBezTo>
                  <a:lnTo>
                    <a:pt x="184841" y="108490"/>
                  </a:lnTo>
                  <a:lnTo>
                    <a:pt x="132263" y="108490"/>
                  </a:lnTo>
                  <a:lnTo>
                    <a:pt x="137788" y="102965"/>
                  </a:lnTo>
                  <a:cubicBezTo>
                    <a:pt x="137788" y="102965"/>
                    <a:pt x="137788" y="102965"/>
                    <a:pt x="137788" y="102965"/>
                  </a:cubicBezTo>
                  <a:lnTo>
                    <a:pt x="148265" y="92488"/>
                  </a:lnTo>
                  <a:lnTo>
                    <a:pt x="211511" y="29242"/>
                  </a:lnTo>
                  <a:lnTo>
                    <a:pt x="261232" y="29242"/>
                  </a:lnTo>
                  <a:cubicBezTo>
                    <a:pt x="262184" y="29337"/>
                    <a:pt x="263042" y="29337"/>
                    <a:pt x="263709" y="29432"/>
                  </a:cubicBezTo>
                  <a:close/>
                  <a:moveTo>
                    <a:pt x="147408" y="62008"/>
                  </a:moveTo>
                  <a:lnTo>
                    <a:pt x="114738" y="29337"/>
                  </a:lnTo>
                  <a:lnTo>
                    <a:pt x="180079" y="29337"/>
                  </a:lnTo>
                  <a:lnTo>
                    <a:pt x="147408" y="62008"/>
                  </a:lnTo>
                  <a:close/>
                  <a:moveTo>
                    <a:pt x="30918" y="29432"/>
                  </a:moveTo>
                  <a:cubicBezTo>
                    <a:pt x="31679" y="29337"/>
                    <a:pt x="32537" y="29337"/>
                    <a:pt x="33584" y="29337"/>
                  </a:cubicBezTo>
                  <a:lnTo>
                    <a:pt x="83305" y="29337"/>
                  </a:lnTo>
                  <a:lnTo>
                    <a:pt x="131692" y="77724"/>
                  </a:lnTo>
                  <a:lnTo>
                    <a:pt x="105308" y="104108"/>
                  </a:lnTo>
                  <a:lnTo>
                    <a:pt x="32727" y="31528"/>
                  </a:lnTo>
                  <a:cubicBezTo>
                    <a:pt x="31965" y="30671"/>
                    <a:pt x="31394" y="30004"/>
                    <a:pt x="30918" y="29432"/>
                  </a:cubicBezTo>
                  <a:close/>
                  <a:moveTo>
                    <a:pt x="147408" y="363855"/>
                  </a:moveTo>
                  <a:cubicBezTo>
                    <a:pt x="83114" y="363855"/>
                    <a:pt x="30918" y="311563"/>
                    <a:pt x="30918" y="247364"/>
                  </a:cubicBezTo>
                  <a:cubicBezTo>
                    <a:pt x="30918" y="183166"/>
                    <a:pt x="83210" y="130873"/>
                    <a:pt x="147408" y="130873"/>
                  </a:cubicBezTo>
                  <a:cubicBezTo>
                    <a:pt x="211607" y="130873"/>
                    <a:pt x="263899" y="183166"/>
                    <a:pt x="263899" y="247364"/>
                  </a:cubicBezTo>
                  <a:cubicBezTo>
                    <a:pt x="263899" y="311563"/>
                    <a:pt x="211607" y="363855"/>
                    <a:pt x="147408" y="36385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8" name="자유형: 도형 204"/>
            <p:cNvSpPr/>
            <p:nvPr/>
          </p:nvSpPr>
          <p:spPr>
            <a:xfrm>
              <a:off x="6906969" y="5053869"/>
              <a:ext cx="180975" cy="171450"/>
            </a:xfrm>
            <a:custGeom>
              <a:avLst/>
              <a:gdLst>
                <a:gd name="connsiteX0" fmla="*/ 123901 w 180975"/>
                <a:gd name="connsiteY0" fmla="*/ 55150 h 171450"/>
                <a:gd name="connsiteX1" fmla="*/ 103232 w 180975"/>
                <a:gd name="connsiteY1" fmla="*/ 13335 h 171450"/>
                <a:gd name="connsiteX2" fmla="*/ 93326 w 180975"/>
                <a:gd name="connsiteY2" fmla="*/ 7144 h 171450"/>
                <a:gd name="connsiteX3" fmla="*/ 93326 w 180975"/>
                <a:gd name="connsiteY3" fmla="*/ 7144 h 171450"/>
                <a:gd name="connsiteX4" fmla="*/ 83420 w 180975"/>
                <a:gd name="connsiteY4" fmla="*/ 13335 h 171450"/>
                <a:gd name="connsiteX5" fmla="*/ 62750 w 180975"/>
                <a:gd name="connsiteY5" fmla="*/ 55150 h 171450"/>
                <a:gd name="connsiteX6" fmla="*/ 16650 w 180975"/>
                <a:gd name="connsiteY6" fmla="*/ 61817 h 171450"/>
                <a:gd name="connsiteX7" fmla="*/ 7696 w 180975"/>
                <a:gd name="connsiteY7" fmla="*/ 69342 h 171450"/>
                <a:gd name="connsiteX8" fmla="*/ 10458 w 180975"/>
                <a:gd name="connsiteY8" fmla="*/ 80677 h 171450"/>
                <a:gd name="connsiteX9" fmla="*/ 43796 w 180975"/>
                <a:gd name="connsiteY9" fmla="*/ 113252 h 171450"/>
                <a:gd name="connsiteX10" fmla="*/ 35890 w 180975"/>
                <a:gd name="connsiteY10" fmla="*/ 159163 h 171450"/>
                <a:gd name="connsiteX11" fmla="*/ 40271 w 180975"/>
                <a:gd name="connsiteY11" fmla="*/ 170021 h 171450"/>
                <a:gd name="connsiteX12" fmla="*/ 51987 w 180975"/>
                <a:gd name="connsiteY12" fmla="*/ 170879 h 171450"/>
                <a:gd name="connsiteX13" fmla="*/ 93230 w 180975"/>
                <a:gd name="connsiteY13" fmla="*/ 149162 h 171450"/>
                <a:gd name="connsiteX14" fmla="*/ 134474 w 180975"/>
                <a:gd name="connsiteY14" fmla="*/ 170879 h 171450"/>
                <a:gd name="connsiteX15" fmla="*/ 139617 w 180975"/>
                <a:gd name="connsiteY15" fmla="*/ 172117 h 171450"/>
                <a:gd name="connsiteX16" fmla="*/ 139617 w 180975"/>
                <a:gd name="connsiteY16" fmla="*/ 172117 h 171450"/>
                <a:gd name="connsiteX17" fmla="*/ 150190 w 180975"/>
                <a:gd name="connsiteY17" fmla="*/ 164497 h 171450"/>
                <a:gd name="connsiteX18" fmla="*/ 150476 w 180975"/>
                <a:gd name="connsiteY18" fmla="*/ 158591 h 171450"/>
                <a:gd name="connsiteX19" fmla="*/ 142665 w 180975"/>
                <a:gd name="connsiteY19" fmla="*/ 113252 h 171450"/>
                <a:gd name="connsiteX20" fmla="*/ 176003 w 180975"/>
                <a:gd name="connsiteY20" fmla="*/ 80677 h 171450"/>
                <a:gd name="connsiteX21" fmla="*/ 178765 w 180975"/>
                <a:gd name="connsiteY21" fmla="*/ 69342 h 171450"/>
                <a:gd name="connsiteX22" fmla="*/ 169811 w 180975"/>
                <a:gd name="connsiteY22" fmla="*/ 61817 h 171450"/>
                <a:gd name="connsiteX23" fmla="*/ 123901 w 180975"/>
                <a:gd name="connsiteY23" fmla="*/ 55150 h 171450"/>
                <a:gd name="connsiteX24" fmla="*/ 123139 w 180975"/>
                <a:gd name="connsiteY24" fmla="*/ 101822 h 171450"/>
                <a:gd name="connsiteX25" fmla="*/ 119900 w 180975"/>
                <a:gd name="connsiteY25" fmla="*/ 111633 h 171450"/>
                <a:gd name="connsiteX26" fmla="*/ 124949 w 180975"/>
                <a:gd name="connsiteY26" fmla="*/ 141161 h 171450"/>
                <a:gd name="connsiteX27" fmla="*/ 98374 w 180975"/>
                <a:gd name="connsiteY27" fmla="*/ 127254 h 171450"/>
                <a:gd name="connsiteX28" fmla="*/ 88087 w 180975"/>
                <a:gd name="connsiteY28" fmla="*/ 127254 h 171450"/>
                <a:gd name="connsiteX29" fmla="*/ 61512 w 180975"/>
                <a:gd name="connsiteY29" fmla="*/ 141161 h 171450"/>
                <a:gd name="connsiteX30" fmla="*/ 66561 w 180975"/>
                <a:gd name="connsiteY30" fmla="*/ 111633 h 171450"/>
                <a:gd name="connsiteX31" fmla="*/ 63322 w 180975"/>
                <a:gd name="connsiteY31" fmla="*/ 101822 h 171450"/>
                <a:gd name="connsiteX32" fmla="*/ 41891 w 180975"/>
                <a:gd name="connsiteY32" fmla="*/ 80867 h 171450"/>
                <a:gd name="connsiteX33" fmla="*/ 71514 w 180975"/>
                <a:gd name="connsiteY33" fmla="*/ 76581 h 171450"/>
                <a:gd name="connsiteX34" fmla="*/ 79895 w 180975"/>
                <a:gd name="connsiteY34" fmla="*/ 70485 h 171450"/>
                <a:gd name="connsiteX35" fmla="*/ 93135 w 180975"/>
                <a:gd name="connsiteY35" fmla="*/ 43625 h 171450"/>
                <a:gd name="connsiteX36" fmla="*/ 106375 w 180975"/>
                <a:gd name="connsiteY36" fmla="*/ 70485 h 171450"/>
                <a:gd name="connsiteX37" fmla="*/ 114757 w 180975"/>
                <a:gd name="connsiteY37" fmla="*/ 76581 h 171450"/>
                <a:gd name="connsiteX38" fmla="*/ 144380 w 180975"/>
                <a:gd name="connsiteY38" fmla="*/ 80867 h 171450"/>
                <a:gd name="connsiteX39" fmla="*/ 123139 w 180975"/>
                <a:gd name="connsiteY39" fmla="*/ 10182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975" h="171450">
                  <a:moveTo>
                    <a:pt x="123901" y="55150"/>
                  </a:moveTo>
                  <a:lnTo>
                    <a:pt x="103232" y="13335"/>
                  </a:lnTo>
                  <a:cubicBezTo>
                    <a:pt x="101326" y="9525"/>
                    <a:pt x="97517" y="7144"/>
                    <a:pt x="93326" y="7144"/>
                  </a:cubicBezTo>
                  <a:lnTo>
                    <a:pt x="93326" y="7144"/>
                  </a:lnTo>
                  <a:cubicBezTo>
                    <a:pt x="89135" y="7144"/>
                    <a:pt x="85229" y="9525"/>
                    <a:pt x="83420" y="13335"/>
                  </a:cubicBezTo>
                  <a:lnTo>
                    <a:pt x="62750" y="55150"/>
                  </a:lnTo>
                  <a:lnTo>
                    <a:pt x="16650" y="61817"/>
                  </a:lnTo>
                  <a:cubicBezTo>
                    <a:pt x="12459" y="62389"/>
                    <a:pt x="9029" y="65342"/>
                    <a:pt x="7696" y="69342"/>
                  </a:cubicBezTo>
                  <a:cubicBezTo>
                    <a:pt x="6363" y="73343"/>
                    <a:pt x="7505" y="77724"/>
                    <a:pt x="10458" y="80677"/>
                  </a:cubicBezTo>
                  <a:lnTo>
                    <a:pt x="43796" y="113252"/>
                  </a:lnTo>
                  <a:lnTo>
                    <a:pt x="35890" y="159163"/>
                  </a:lnTo>
                  <a:cubicBezTo>
                    <a:pt x="35223" y="163354"/>
                    <a:pt x="36843" y="167545"/>
                    <a:pt x="40271" y="170021"/>
                  </a:cubicBezTo>
                  <a:cubicBezTo>
                    <a:pt x="43700" y="172498"/>
                    <a:pt x="48177" y="172784"/>
                    <a:pt x="51987" y="170879"/>
                  </a:cubicBezTo>
                  <a:lnTo>
                    <a:pt x="93230" y="149162"/>
                  </a:lnTo>
                  <a:lnTo>
                    <a:pt x="134474" y="170879"/>
                  </a:lnTo>
                  <a:cubicBezTo>
                    <a:pt x="136093" y="171736"/>
                    <a:pt x="137903" y="172117"/>
                    <a:pt x="139617" y="172117"/>
                  </a:cubicBezTo>
                  <a:lnTo>
                    <a:pt x="139617" y="172117"/>
                  </a:lnTo>
                  <a:cubicBezTo>
                    <a:pt x="144380" y="172117"/>
                    <a:pt x="148761" y="169069"/>
                    <a:pt x="150190" y="164497"/>
                  </a:cubicBezTo>
                  <a:cubicBezTo>
                    <a:pt x="150761" y="162401"/>
                    <a:pt x="150857" y="160401"/>
                    <a:pt x="150476" y="158591"/>
                  </a:cubicBezTo>
                  <a:lnTo>
                    <a:pt x="142665" y="113252"/>
                  </a:lnTo>
                  <a:lnTo>
                    <a:pt x="176003" y="80677"/>
                  </a:lnTo>
                  <a:cubicBezTo>
                    <a:pt x="179051" y="77724"/>
                    <a:pt x="180098" y="73343"/>
                    <a:pt x="178765" y="69342"/>
                  </a:cubicBezTo>
                  <a:cubicBezTo>
                    <a:pt x="177432" y="65342"/>
                    <a:pt x="174002" y="62389"/>
                    <a:pt x="169811" y="61817"/>
                  </a:cubicBezTo>
                  <a:lnTo>
                    <a:pt x="123901" y="55150"/>
                  </a:lnTo>
                  <a:close/>
                  <a:moveTo>
                    <a:pt x="123139" y="101822"/>
                  </a:moveTo>
                  <a:cubicBezTo>
                    <a:pt x="120567" y="104394"/>
                    <a:pt x="119329" y="108013"/>
                    <a:pt x="119900" y="111633"/>
                  </a:cubicBezTo>
                  <a:lnTo>
                    <a:pt x="124949" y="141161"/>
                  </a:lnTo>
                  <a:lnTo>
                    <a:pt x="98374" y="127254"/>
                  </a:lnTo>
                  <a:cubicBezTo>
                    <a:pt x="95136" y="125539"/>
                    <a:pt x="91230" y="125539"/>
                    <a:pt x="88087" y="127254"/>
                  </a:cubicBezTo>
                  <a:lnTo>
                    <a:pt x="61512" y="141161"/>
                  </a:lnTo>
                  <a:lnTo>
                    <a:pt x="66561" y="111633"/>
                  </a:lnTo>
                  <a:cubicBezTo>
                    <a:pt x="67227" y="108013"/>
                    <a:pt x="65989" y="104394"/>
                    <a:pt x="63322" y="101822"/>
                  </a:cubicBezTo>
                  <a:lnTo>
                    <a:pt x="41891" y="80867"/>
                  </a:lnTo>
                  <a:lnTo>
                    <a:pt x="71514" y="76581"/>
                  </a:lnTo>
                  <a:cubicBezTo>
                    <a:pt x="75133" y="76010"/>
                    <a:pt x="78276" y="73819"/>
                    <a:pt x="79895" y="70485"/>
                  </a:cubicBezTo>
                  <a:lnTo>
                    <a:pt x="93135" y="43625"/>
                  </a:lnTo>
                  <a:lnTo>
                    <a:pt x="106375" y="70485"/>
                  </a:lnTo>
                  <a:cubicBezTo>
                    <a:pt x="107994" y="73723"/>
                    <a:pt x="111138" y="76010"/>
                    <a:pt x="114757" y="76581"/>
                  </a:cubicBezTo>
                  <a:lnTo>
                    <a:pt x="144380" y="80867"/>
                  </a:lnTo>
                  <a:lnTo>
                    <a:pt x="123139" y="1018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pic>
        <p:nvPicPr>
          <p:cNvPr id="95" name="图片 94" descr="杯子里有咖啡&#10;&#10;描述已自动生成"/>
          <p:cNvPicPr>
            <a:picLocks noChangeAspect="1"/>
          </p:cNvPicPr>
          <p:nvPr/>
        </p:nvPicPr>
        <p:blipFill>
          <a:blip r:embed="rId3"/>
          <a:stretch>
            <a:fillRect/>
          </a:stretch>
        </p:blipFill>
        <p:spPr>
          <a:xfrm>
            <a:off x="5966584" y="1277028"/>
            <a:ext cx="360000" cy="303158"/>
          </a:xfrm>
          <a:prstGeom prst="rect">
            <a:avLst/>
          </a:prstGeom>
          <a:ln w="12700">
            <a:noFill/>
          </a:ln>
        </p:spPr>
      </p:pic>
      <p:pic>
        <p:nvPicPr>
          <p:cNvPr id="97" name="图片 96" descr="图标&#10;&#10;描述已自动生成"/>
          <p:cNvPicPr>
            <a:picLocks noChangeAspect="1"/>
          </p:cNvPicPr>
          <p:nvPr/>
        </p:nvPicPr>
        <p:blipFill>
          <a:blip r:embed="rId4"/>
          <a:stretch>
            <a:fillRect/>
          </a:stretch>
        </p:blipFill>
        <p:spPr>
          <a:xfrm>
            <a:off x="8279768" y="1264695"/>
            <a:ext cx="336000" cy="360000"/>
          </a:xfrm>
          <a:prstGeom prst="rect">
            <a:avLst/>
          </a:prstGeom>
        </p:spPr>
      </p:pic>
      <p:grpSp>
        <p:nvGrpSpPr>
          <p:cNvPr id="100" name="组合 99"/>
          <p:cNvGrpSpPr/>
          <p:nvPr/>
        </p:nvGrpSpPr>
        <p:grpSpPr>
          <a:xfrm>
            <a:off x="1423562" y="1274929"/>
            <a:ext cx="292462" cy="292462"/>
            <a:chOff x="1423562" y="1274929"/>
            <a:chExt cx="292462" cy="292462"/>
          </a:xfrm>
        </p:grpSpPr>
        <p:grpSp>
          <p:nvGrpSpPr>
            <p:cNvPr id="76" name="그룹 290"/>
            <p:cNvGrpSpPr/>
            <p:nvPr/>
          </p:nvGrpSpPr>
          <p:grpSpPr>
            <a:xfrm>
              <a:off x="1423562" y="1274929"/>
              <a:ext cx="292462" cy="292462"/>
              <a:chOff x="3472997" y="2905696"/>
              <a:chExt cx="390525" cy="390525"/>
            </a:xfrm>
            <a:solidFill>
              <a:srgbClr val="93683D"/>
            </a:solidFill>
          </p:grpSpPr>
          <p:sp>
            <p:nvSpPr>
              <p:cNvPr id="77" name="자유형: 도형 291"/>
              <p:cNvSpPr/>
              <p:nvPr/>
            </p:nvSpPr>
            <p:spPr>
              <a:xfrm>
                <a:off x="3472997" y="2905696"/>
                <a:ext cx="390525" cy="390525"/>
              </a:xfrm>
              <a:custGeom>
                <a:avLst/>
                <a:gdLst>
                  <a:gd name="connsiteX0" fmla="*/ 376333 w 390525"/>
                  <a:gd name="connsiteY0" fmla="*/ 156591 h 390525"/>
                  <a:gd name="connsiteX1" fmla="*/ 334994 w 390525"/>
                  <a:gd name="connsiteY1" fmla="*/ 151257 h 390525"/>
                  <a:gd name="connsiteX2" fmla="*/ 326517 w 390525"/>
                  <a:gd name="connsiteY2" fmla="*/ 130874 h 390525"/>
                  <a:gd name="connsiteX3" fmla="*/ 351949 w 390525"/>
                  <a:gd name="connsiteY3" fmla="*/ 97917 h 390525"/>
                  <a:gd name="connsiteX4" fmla="*/ 350996 w 390525"/>
                  <a:gd name="connsiteY4" fmla="*/ 83153 h 390525"/>
                  <a:gd name="connsiteX5" fmla="*/ 310134 w 390525"/>
                  <a:gd name="connsiteY5" fmla="*/ 42291 h 390525"/>
                  <a:gd name="connsiteX6" fmla="*/ 295370 w 390525"/>
                  <a:gd name="connsiteY6" fmla="*/ 41338 h 390525"/>
                  <a:gd name="connsiteX7" fmla="*/ 262414 w 390525"/>
                  <a:gd name="connsiteY7" fmla="*/ 66770 h 390525"/>
                  <a:gd name="connsiteX8" fmla="*/ 242030 w 390525"/>
                  <a:gd name="connsiteY8" fmla="*/ 58293 h 390525"/>
                  <a:gd name="connsiteX9" fmla="*/ 236696 w 390525"/>
                  <a:gd name="connsiteY9" fmla="*/ 16954 h 390525"/>
                  <a:gd name="connsiteX10" fmla="*/ 225552 w 390525"/>
                  <a:gd name="connsiteY10" fmla="*/ 7144 h 390525"/>
                  <a:gd name="connsiteX11" fmla="*/ 167735 w 390525"/>
                  <a:gd name="connsiteY11" fmla="*/ 7144 h 390525"/>
                  <a:gd name="connsiteX12" fmla="*/ 156591 w 390525"/>
                  <a:gd name="connsiteY12" fmla="*/ 16954 h 390525"/>
                  <a:gd name="connsiteX13" fmla="*/ 151257 w 390525"/>
                  <a:gd name="connsiteY13" fmla="*/ 58293 h 390525"/>
                  <a:gd name="connsiteX14" fmla="*/ 130873 w 390525"/>
                  <a:gd name="connsiteY14" fmla="*/ 66770 h 390525"/>
                  <a:gd name="connsiteX15" fmla="*/ 97917 w 390525"/>
                  <a:gd name="connsiteY15" fmla="*/ 41338 h 390525"/>
                  <a:gd name="connsiteX16" fmla="*/ 83153 w 390525"/>
                  <a:gd name="connsiteY16" fmla="*/ 42291 h 390525"/>
                  <a:gd name="connsiteX17" fmla="*/ 42291 w 390525"/>
                  <a:gd name="connsiteY17" fmla="*/ 83153 h 390525"/>
                  <a:gd name="connsiteX18" fmla="*/ 41338 w 390525"/>
                  <a:gd name="connsiteY18" fmla="*/ 97917 h 390525"/>
                  <a:gd name="connsiteX19" fmla="*/ 66770 w 390525"/>
                  <a:gd name="connsiteY19" fmla="*/ 130874 h 390525"/>
                  <a:gd name="connsiteX20" fmla="*/ 58293 w 390525"/>
                  <a:gd name="connsiteY20" fmla="*/ 151257 h 390525"/>
                  <a:gd name="connsiteX21" fmla="*/ 16954 w 390525"/>
                  <a:gd name="connsiteY21" fmla="*/ 156591 h 390525"/>
                  <a:gd name="connsiteX22" fmla="*/ 7144 w 390525"/>
                  <a:gd name="connsiteY22" fmla="*/ 167735 h 390525"/>
                  <a:gd name="connsiteX23" fmla="*/ 7144 w 390525"/>
                  <a:gd name="connsiteY23" fmla="*/ 225552 h 390525"/>
                  <a:gd name="connsiteX24" fmla="*/ 16954 w 390525"/>
                  <a:gd name="connsiteY24" fmla="*/ 236696 h 390525"/>
                  <a:gd name="connsiteX25" fmla="*/ 58293 w 390525"/>
                  <a:gd name="connsiteY25" fmla="*/ 242030 h 390525"/>
                  <a:gd name="connsiteX26" fmla="*/ 66770 w 390525"/>
                  <a:gd name="connsiteY26" fmla="*/ 262414 h 390525"/>
                  <a:gd name="connsiteX27" fmla="*/ 41338 w 390525"/>
                  <a:gd name="connsiteY27" fmla="*/ 295370 h 390525"/>
                  <a:gd name="connsiteX28" fmla="*/ 42291 w 390525"/>
                  <a:gd name="connsiteY28" fmla="*/ 310134 h 390525"/>
                  <a:gd name="connsiteX29" fmla="*/ 83153 w 390525"/>
                  <a:gd name="connsiteY29" fmla="*/ 350996 h 390525"/>
                  <a:gd name="connsiteX30" fmla="*/ 97917 w 390525"/>
                  <a:gd name="connsiteY30" fmla="*/ 351949 h 390525"/>
                  <a:gd name="connsiteX31" fmla="*/ 130873 w 390525"/>
                  <a:gd name="connsiteY31" fmla="*/ 326517 h 390525"/>
                  <a:gd name="connsiteX32" fmla="*/ 151257 w 390525"/>
                  <a:gd name="connsiteY32" fmla="*/ 334994 h 390525"/>
                  <a:gd name="connsiteX33" fmla="*/ 156591 w 390525"/>
                  <a:gd name="connsiteY33" fmla="*/ 376333 h 390525"/>
                  <a:gd name="connsiteX34" fmla="*/ 167735 w 390525"/>
                  <a:gd name="connsiteY34" fmla="*/ 386144 h 390525"/>
                  <a:gd name="connsiteX35" fmla="*/ 225552 w 390525"/>
                  <a:gd name="connsiteY35" fmla="*/ 386144 h 390525"/>
                  <a:gd name="connsiteX36" fmla="*/ 236696 w 390525"/>
                  <a:gd name="connsiteY36" fmla="*/ 376333 h 390525"/>
                  <a:gd name="connsiteX37" fmla="*/ 242030 w 390525"/>
                  <a:gd name="connsiteY37" fmla="*/ 334994 h 390525"/>
                  <a:gd name="connsiteX38" fmla="*/ 262414 w 390525"/>
                  <a:gd name="connsiteY38" fmla="*/ 326517 h 390525"/>
                  <a:gd name="connsiteX39" fmla="*/ 295370 w 390525"/>
                  <a:gd name="connsiteY39" fmla="*/ 351949 h 390525"/>
                  <a:gd name="connsiteX40" fmla="*/ 310134 w 390525"/>
                  <a:gd name="connsiteY40" fmla="*/ 350996 h 390525"/>
                  <a:gd name="connsiteX41" fmla="*/ 350996 w 390525"/>
                  <a:gd name="connsiteY41" fmla="*/ 310134 h 390525"/>
                  <a:gd name="connsiteX42" fmla="*/ 351949 w 390525"/>
                  <a:gd name="connsiteY42" fmla="*/ 295370 h 390525"/>
                  <a:gd name="connsiteX43" fmla="*/ 326517 w 390525"/>
                  <a:gd name="connsiteY43" fmla="*/ 262414 h 390525"/>
                  <a:gd name="connsiteX44" fmla="*/ 334994 w 390525"/>
                  <a:gd name="connsiteY44" fmla="*/ 242030 h 390525"/>
                  <a:gd name="connsiteX45" fmla="*/ 376333 w 390525"/>
                  <a:gd name="connsiteY45" fmla="*/ 236696 h 390525"/>
                  <a:gd name="connsiteX46" fmla="*/ 386144 w 390525"/>
                  <a:gd name="connsiteY46" fmla="*/ 225552 h 390525"/>
                  <a:gd name="connsiteX47" fmla="*/ 386144 w 390525"/>
                  <a:gd name="connsiteY47" fmla="*/ 167735 h 390525"/>
                  <a:gd name="connsiteX48" fmla="*/ 376333 w 390525"/>
                  <a:gd name="connsiteY48" fmla="*/ 156591 h 390525"/>
                  <a:gd name="connsiteX49" fmla="*/ 363093 w 390525"/>
                  <a:gd name="connsiteY49" fmla="*/ 215265 h 390525"/>
                  <a:gd name="connsiteX50" fmla="*/ 324421 w 390525"/>
                  <a:gd name="connsiteY50" fmla="*/ 220313 h 390525"/>
                  <a:gd name="connsiteX51" fmla="*/ 314992 w 390525"/>
                  <a:gd name="connsiteY51" fmla="*/ 228505 h 390525"/>
                  <a:gd name="connsiteX52" fmla="*/ 302990 w 390525"/>
                  <a:gd name="connsiteY52" fmla="*/ 257461 h 390525"/>
                  <a:gd name="connsiteX53" fmla="*/ 303847 w 390525"/>
                  <a:gd name="connsiteY53" fmla="*/ 269938 h 390525"/>
                  <a:gd name="connsiteX54" fmla="*/ 327660 w 390525"/>
                  <a:gd name="connsiteY54" fmla="*/ 300895 h 390525"/>
                  <a:gd name="connsiteX55" fmla="*/ 300799 w 390525"/>
                  <a:gd name="connsiteY55" fmla="*/ 327755 h 390525"/>
                  <a:gd name="connsiteX56" fmla="*/ 269843 w 390525"/>
                  <a:gd name="connsiteY56" fmla="*/ 303943 h 390525"/>
                  <a:gd name="connsiteX57" fmla="*/ 257365 w 390525"/>
                  <a:gd name="connsiteY57" fmla="*/ 303086 h 390525"/>
                  <a:gd name="connsiteX58" fmla="*/ 228410 w 390525"/>
                  <a:gd name="connsiteY58" fmla="*/ 315087 h 390525"/>
                  <a:gd name="connsiteX59" fmla="*/ 220218 w 390525"/>
                  <a:gd name="connsiteY59" fmla="*/ 324517 h 390525"/>
                  <a:gd name="connsiteX60" fmla="*/ 215170 w 390525"/>
                  <a:gd name="connsiteY60" fmla="*/ 363188 h 390525"/>
                  <a:gd name="connsiteX61" fmla="*/ 177165 w 390525"/>
                  <a:gd name="connsiteY61" fmla="*/ 363188 h 390525"/>
                  <a:gd name="connsiteX62" fmla="*/ 172117 w 390525"/>
                  <a:gd name="connsiteY62" fmla="*/ 324517 h 390525"/>
                  <a:gd name="connsiteX63" fmla="*/ 163925 w 390525"/>
                  <a:gd name="connsiteY63" fmla="*/ 315087 h 390525"/>
                  <a:gd name="connsiteX64" fmla="*/ 134969 w 390525"/>
                  <a:gd name="connsiteY64" fmla="*/ 303086 h 390525"/>
                  <a:gd name="connsiteX65" fmla="*/ 122491 w 390525"/>
                  <a:gd name="connsiteY65" fmla="*/ 303943 h 390525"/>
                  <a:gd name="connsiteX66" fmla="*/ 91535 w 390525"/>
                  <a:gd name="connsiteY66" fmla="*/ 327755 h 390525"/>
                  <a:gd name="connsiteX67" fmla="*/ 64675 w 390525"/>
                  <a:gd name="connsiteY67" fmla="*/ 300895 h 390525"/>
                  <a:gd name="connsiteX68" fmla="*/ 88487 w 390525"/>
                  <a:gd name="connsiteY68" fmla="*/ 269938 h 390525"/>
                  <a:gd name="connsiteX69" fmla="*/ 89345 w 390525"/>
                  <a:gd name="connsiteY69" fmla="*/ 257461 h 390525"/>
                  <a:gd name="connsiteX70" fmla="*/ 77343 w 390525"/>
                  <a:gd name="connsiteY70" fmla="*/ 228505 h 390525"/>
                  <a:gd name="connsiteX71" fmla="*/ 67913 w 390525"/>
                  <a:gd name="connsiteY71" fmla="*/ 220313 h 390525"/>
                  <a:gd name="connsiteX72" fmla="*/ 29242 w 390525"/>
                  <a:gd name="connsiteY72" fmla="*/ 215265 h 390525"/>
                  <a:gd name="connsiteX73" fmla="*/ 29242 w 390525"/>
                  <a:gd name="connsiteY73" fmla="*/ 177260 h 390525"/>
                  <a:gd name="connsiteX74" fmla="*/ 67913 w 390525"/>
                  <a:gd name="connsiteY74" fmla="*/ 172212 h 390525"/>
                  <a:gd name="connsiteX75" fmla="*/ 77343 w 390525"/>
                  <a:gd name="connsiteY75" fmla="*/ 164021 h 390525"/>
                  <a:gd name="connsiteX76" fmla="*/ 89345 w 390525"/>
                  <a:gd name="connsiteY76" fmla="*/ 135065 h 390525"/>
                  <a:gd name="connsiteX77" fmla="*/ 88487 w 390525"/>
                  <a:gd name="connsiteY77" fmla="*/ 122587 h 390525"/>
                  <a:gd name="connsiteX78" fmla="*/ 64675 w 390525"/>
                  <a:gd name="connsiteY78" fmla="*/ 91630 h 390525"/>
                  <a:gd name="connsiteX79" fmla="*/ 91535 w 390525"/>
                  <a:gd name="connsiteY79" fmla="*/ 64770 h 390525"/>
                  <a:gd name="connsiteX80" fmla="*/ 122491 w 390525"/>
                  <a:gd name="connsiteY80" fmla="*/ 88583 h 390525"/>
                  <a:gd name="connsiteX81" fmla="*/ 134969 w 390525"/>
                  <a:gd name="connsiteY81" fmla="*/ 89440 h 390525"/>
                  <a:gd name="connsiteX82" fmla="*/ 163925 w 390525"/>
                  <a:gd name="connsiteY82" fmla="*/ 77438 h 390525"/>
                  <a:gd name="connsiteX83" fmla="*/ 172117 w 390525"/>
                  <a:gd name="connsiteY83" fmla="*/ 68008 h 390525"/>
                  <a:gd name="connsiteX84" fmla="*/ 177165 w 390525"/>
                  <a:gd name="connsiteY84" fmla="*/ 29337 h 390525"/>
                  <a:gd name="connsiteX85" fmla="*/ 215170 w 390525"/>
                  <a:gd name="connsiteY85" fmla="*/ 29337 h 390525"/>
                  <a:gd name="connsiteX86" fmla="*/ 220218 w 390525"/>
                  <a:gd name="connsiteY86" fmla="*/ 68008 h 390525"/>
                  <a:gd name="connsiteX87" fmla="*/ 228410 w 390525"/>
                  <a:gd name="connsiteY87" fmla="*/ 77438 h 390525"/>
                  <a:gd name="connsiteX88" fmla="*/ 257365 w 390525"/>
                  <a:gd name="connsiteY88" fmla="*/ 89440 h 390525"/>
                  <a:gd name="connsiteX89" fmla="*/ 269843 w 390525"/>
                  <a:gd name="connsiteY89" fmla="*/ 88583 h 390525"/>
                  <a:gd name="connsiteX90" fmla="*/ 300799 w 390525"/>
                  <a:gd name="connsiteY90" fmla="*/ 64770 h 390525"/>
                  <a:gd name="connsiteX91" fmla="*/ 327660 w 390525"/>
                  <a:gd name="connsiteY91" fmla="*/ 91630 h 390525"/>
                  <a:gd name="connsiteX92" fmla="*/ 303847 w 390525"/>
                  <a:gd name="connsiteY92" fmla="*/ 122587 h 390525"/>
                  <a:gd name="connsiteX93" fmla="*/ 302990 w 390525"/>
                  <a:gd name="connsiteY93" fmla="*/ 135065 h 390525"/>
                  <a:gd name="connsiteX94" fmla="*/ 314992 w 390525"/>
                  <a:gd name="connsiteY94" fmla="*/ 164021 h 390525"/>
                  <a:gd name="connsiteX95" fmla="*/ 324421 w 390525"/>
                  <a:gd name="connsiteY95" fmla="*/ 172212 h 390525"/>
                  <a:gd name="connsiteX96" fmla="*/ 363093 w 390525"/>
                  <a:gd name="connsiteY96" fmla="*/ 177260 h 390525"/>
                  <a:gd name="connsiteX97" fmla="*/ 363093 w 390525"/>
                  <a:gd name="connsiteY97" fmla="*/ 2152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0525" h="390525">
                    <a:moveTo>
                      <a:pt x="376333" y="156591"/>
                    </a:moveTo>
                    <a:lnTo>
                      <a:pt x="334994" y="151257"/>
                    </a:lnTo>
                    <a:cubicBezTo>
                      <a:pt x="332708" y="144209"/>
                      <a:pt x="329851" y="137446"/>
                      <a:pt x="326517" y="130874"/>
                    </a:cubicBezTo>
                    <a:lnTo>
                      <a:pt x="351949" y="97917"/>
                    </a:lnTo>
                    <a:cubicBezTo>
                      <a:pt x="355378" y="93440"/>
                      <a:pt x="354997" y="87154"/>
                      <a:pt x="350996" y="83153"/>
                    </a:cubicBezTo>
                    <a:lnTo>
                      <a:pt x="310134" y="42291"/>
                    </a:lnTo>
                    <a:cubicBezTo>
                      <a:pt x="306134" y="38291"/>
                      <a:pt x="299847" y="37909"/>
                      <a:pt x="295370" y="41338"/>
                    </a:cubicBezTo>
                    <a:lnTo>
                      <a:pt x="262414" y="66770"/>
                    </a:lnTo>
                    <a:cubicBezTo>
                      <a:pt x="255841" y="63437"/>
                      <a:pt x="248984" y="60579"/>
                      <a:pt x="242030" y="58293"/>
                    </a:cubicBezTo>
                    <a:lnTo>
                      <a:pt x="236696" y="16954"/>
                    </a:lnTo>
                    <a:cubicBezTo>
                      <a:pt x="235934" y="11335"/>
                      <a:pt x="231172" y="7144"/>
                      <a:pt x="225552" y="7144"/>
                    </a:cubicBezTo>
                    <a:lnTo>
                      <a:pt x="167735" y="7144"/>
                    </a:lnTo>
                    <a:cubicBezTo>
                      <a:pt x="162115" y="7144"/>
                      <a:pt x="157353" y="11335"/>
                      <a:pt x="156591" y="16954"/>
                    </a:cubicBezTo>
                    <a:lnTo>
                      <a:pt x="151257" y="58293"/>
                    </a:lnTo>
                    <a:cubicBezTo>
                      <a:pt x="144209" y="60579"/>
                      <a:pt x="137446" y="63437"/>
                      <a:pt x="130873" y="66770"/>
                    </a:cubicBezTo>
                    <a:lnTo>
                      <a:pt x="97917" y="41338"/>
                    </a:lnTo>
                    <a:cubicBezTo>
                      <a:pt x="93440" y="37909"/>
                      <a:pt x="87154" y="38291"/>
                      <a:pt x="83153" y="42291"/>
                    </a:cubicBezTo>
                    <a:lnTo>
                      <a:pt x="42291" y="83153"/>
                    </a:lnTo>
                    <a:cubicBezTo>
                      <a:pt x="38290" y="87154"/>
                      <a:pt x="37910" y="93440"/>
                      <a:pt x="41338" y="97917"/>
                    </a:cubicBezTo>
                    <a:lnTo>
                      <a:pt x="66770" y="130874"/>
                    </a:lnTo>
                    <a:cubicBezTo>
                      <a:pt x="63437" y="137446"/>
                      <a:pt x="60579" y="144304"/>
                      <a:pt x="58293" y="151257"/>
                    </a:cubicBezTo>
                    <a:lnTo>
                      <a:pt x="16954" y="156591"/>
                    </a:lnTo>
                    <a:cubicBezTo>
                      <a:pt x="11335" y="157353"/>
                      <a:pt x="7144" y="162116"/>
                      <a:pt x="7144" y="167735"/>
                    </a:cubicBezTo>
                    <a:lnTo>
                      <a:pt x="7144" y="225552"/>
                    </a:lnTo>
                    <a:cubicBezTo>
                      <a:pt x="7144" y="231172"/>
                      <a:pt x="11335" y="235934"/>
                      <a:pt x="16954" y="236696"/>
                    </a:cubicBezTo>
                    <a:lnTo>
                      <a:pt x="58293" y="242030"/>
                    </a:lnTo>
                    <a:cubicBezTo>
                      <a:pt x="60579" y="249079"/>
                      <a:pt x="63437" y="255842"/>
                      <a:pt x="66770" y="262414"/>
                    </a:cubicBezTo>
                    <a:lnTo>
                      <a:pt x="41338" y="295370"/>
                    </a:lnTo>
                    <a:cubicBezTo>
                      <a:pt x="37910" y="299847"/>
                      <a:pt x="38290" y="306134"/>
                      <a:pt x="42291" y="310134"/>
                    </a:cubicBezTo>
                    <a:lnTo>
                      <a:pt x="83153" y="350996"/>
                    </a:lnTo>
                    <a:cubicBezTo>
                      <a:pt x="87154" y="354997"/>
                      <a:pt x="93440" y="355378"/>
                      <a:pt x="97917" y="351949"/>
                    </a:cubicBezTo>
                    <a:lnTo>
                      <a:pt x="130873" y="326517"/>
                    </a:lnTo>
                    <a:cubicBezTo>
                      <a:pt x="137446" y="329851"/>
                      <a:pt x="144304" y="332708"/>
                      <a:pt x="151257" y="334994"/>
                    </a:cubicBezTo>
                    <a:lnTo>
                      <a:pt x="156591" y="376333"/>
                    </a:lnTo>
                    <a:cubicBezTo>
                      <a:pt x="157353" y="381953"/>
                      <a:pt x="162115" y="386144"/>
                      <a:pt x="167735" y="386144"/>
                    </a:cubicBezTo>
                    <a:lnTo>
                      <a:pt x="225552" y="386144"/>
                    </a:lnTo>
                    <a:cubicBezTo>
                      <a:pt x="231172" y="386144"/>
                      <a:pt x="235934" y="381953"/>
                      <a:pt x="236696" y="376333"/>
                    </a:cubicBezTo>
                    <a:lnTo>
                      <a:pt x="242030" y="334994"/>
                    </a:lnTo>
                    <a:cubicBezTo>
                      <a:pt x="249079" y="332708"/>
                      <a:pt x="255841" y="329851"/>
                      <a:pt x="262414" y="326517"/>
                    </a:cubicBezTo>
                    <a:lnTo>
                      <a:pt x="295370" y="351949"/>
                    </a:lnTo>
                    <a:cubicBezTo>
                      <a:pt x="299847" y="355378"/>
                      <a:pt x="306134" y="354997"/>
                      <a:pt x="310134" y="350996"/>
                    </a:cubicBezTo>
                    <a:lnTo>
                      <a:pt x="350996" y="310134"/>
                    </a:lnTo>
                    <a:cubicBezTo>
                      <a:pt x="354997" y="306134"/>
                      <a:pt x="355378" y="299847"/>
                      <a:pt x="351949" y="295370"/>
                    </a:cubicBezTo>
                    <a:lnTo>
                      <a:pt x="326517" y="262414"/>
                    </a:lnTo>
                    <a:cubicBezTo>
                      <a:pt x="329851" y="255842"/>
                      <a:pt x="332708" y="248984"/>
                      <a:pt x="334994" y="242030"/>
                    </a:cubicBezTo>
                    <a:lnTo>
                      <a:pt x="376333" y="236696"/>
                    </a:lnTo>
                    <a:cubicBezTo>
                      <a:pt x="381953" y="235934"/>
                      <a:pt x="386144" y="231172"/>
                      <a:pt x="386144" y="225552"/>
                    </a:cubicBezTo>
                    <a:lnTo>
                      <a:pt x="386144" y="167735"/>
                    </a:lnTo>
                    <a:cubicBezTo>
                      <a:pt x="386048" y="162116"/>
                      <a:pt x="381857" y="157353"/>
                      <a:pt x="376333" y="156591"/>
                    </a:cubicBezTo>
                    <a:close/>
                    <a:moveTo>
                      <a:pt x="363093" y="215265"/>
                    </a:moveTo>
                    <a:lnTo>
                      <a:pt x="324421" y="220313"/>
                    </a:lnTo>
                    <a:cubicBezTo>
                      <a:pt x="319945" y="220885"/>
                      <a:pt x="316230" y="224123"/>
                      <a:pt x="314992" y="228505"/>
                    </a:cubicBezTo>
                    <a:cubicBezTo>
                      <a:pt x="312230" y="238696"/>
                      <a:pt x="308229" y="248412"/>
                      <a:pt x="302990" y="257461"/>
                    </a:cubicBezTo>
                    <a:cubicBezTo>
                      <a:pt x="300704" y="261366"/>
                      <a:pt x="301085" y="266319"/>
                      <a:pt x="303847" y="269938"/>
                    </a:cubicBezTo>
                    <a:lnTo>
                      <a:pt x="327660" y="300895"/>
                    </a:lnTo>
                    <a:lnTo>
                      <a:pt x="300799" y="327755"/>
                    </a:lnTo>
                    <a:lnTo>
                      <a:pt x="269843" y="303943"/>
                    </a:lnTo>
                    <a:cubicBezTo>
                      <a:pt x="266224" y="301180"/>
                      <a:pt x="261366" y="300800"/>
                      <a:pt x="257365" y="303086"/>
                    </a:cubicBezTo>
                    <a:cubicBezTo>
                      <a:pt x="248317" y="308324"/>
                      <a:pt x="238506" y="312325"/>
                      <a:pt x="228410" y="315087"/>
                    </a:cubicBezTo>
                    <a:cubicBezTo>
                      <a:pt x="224028" y="316230"/>
                      <a:pt x="220789" y="319945"/>
                      <a:pt x="220218" y="324517"/>
                    </a:cubicBezTo>
                    <a:lnTo>
                      <a:pt x="215170" y="363188"/>
                    </a:lnTo>
                    <a:lnTo>
                      <a:pt x="177165" y="363188"/>
                    </a:lnTo>
                    <a:lnTo>
                      <a:pt x="172117" y="324517"/>
                    </a:lnTo>
                    <a:cubicBezTo>
                      <a:pt x="171545" y="320040"/>
                      <a:pt x="168307" y="316325"/>
                      <a:pt x="163925" y="315087"/>
                    </a:cubicBezTo>
                    <a:cubicBezTo>
                      <a:pt x="153734" y="312325"/>
                      <a:pt x="144018" y="308324"/>
                      <a:pt x="134969" y="303086"/>
                    </a:cubicBezTo>
                    <a:cubicBezTo>
                      <a:pt x="131064" y="300800"/>
                      <a:pt x="126111" y="301180"/>
                      <a:pt x="122491" y="303943"/>
                    </a:cubicBezTo>
                    <a:lnTo>
                      <a:pt x="91535" y="327755"/>
                    </a:lnTo>
                    <a:lnTo>
                      <a:pt x="64675" y="300895"/>
                    </a:lnTo>
                    <a:lnTo>
                      <a:pt x="88487" y="269938"/>
                    </a:lnTo>
                    <a:cubicBezTo>
                      <a:pt x="91249" y="266319"/>
                      <a:pt x="91630" y="261461"/>
                      <a:pt x="89345" y="257461"/>
                    </a:cubicBezTo>
                    <a:cubicBezTo>
                      <a:pt x="84106" y="248412"/>
                      <a:pt x="80105" y="238601"/>
                      <a:pt x="77343" y="228505"/>
                    </a:cubicBezTo>
                    <a:cubicBezTo>
                      <a:pt x="76200" y="224123"/>
                      <a:pt x="72485" y="220885"/>
                      <a:pt x="67913" y="220313"/>
                    </a:cubicBezTo>
                    <a:lnTo>
                      <a:pt x="29242" y="215265"/>
                    </a:lnTo>
                    <a:lnTo>
                      <a:pt x="29242" y="177260"/>
                    </a:lnTo>
                    <a:lnTo>
                      <a:pt x="67913" y="172212"/>
                    </a:lnTo>
                    <a:cubicBezTo>
                      <a:pt x="72390" y="171641"/>
                      <a:pt x="76105" y="168402"/>
                      <a:pt x="77343" y="164021"/>
                    </a:cubicBezTo>
                    <a:cubicBezTo>
                      <a:pt x="80105" y="153829"/>
                      <a:pt x="84106" y="144113"/>
                      <a:pt x="89345" y="135065"/>
                    </a:cubicBezTo>
                    <a:cubicBezTo>
                      <a:pt x="91630" y="131159"/>
                      <a:pt x="91249" y="126206"/>
                      <a:pt x="88487" y="122587"/>
                    </a:cubicBezTo>
                    <a:lnTo>
                      <a:pt x="64675" y="91630"/>
                    </a:lnTo>
                    <a:lnTo>
                      <a:pt x="91535" y="64770"/>
                    </a:lnTo>
                    <a:lnTo>
                      <a:pt x="122491" y="88583"/>
                    </a:lnTo>
                    <a:cubicBezTo>
                      <a:pt x="126111" y="91345"/>
                      <a:pt x="130969" y="91726"/>
                      <a:pt x="134969" y="89440"/>
                    </a:cubicBezTo>
                    <a:cubicBezTo>
                      <a:pt x="144018" y="84201"/>
                      <a:pt x="153829" y="80200"/>
                      <a:pt x="163925" y="77438"/>
                    </a:cubicBezTo>
                    <a:cubicBezTo>
                      <a:pt x="168307" y="76295"/>
                      <a:pt x="171545" y="72580"/>
                      <a:pt x="172117" y="68008"/>
                    </a:cubicBezTo>
                    <a:lnTo>
                      <a:pt x="177165" y="29337"/>
                    </a:lnTo>
                    <a:lnTo>
                      <a:pt x="215170" y="29337"/>
                    </a:lnTo>
                    <a:lnTo>
                      <a:pt x="220218" y="68008"/>
                    </a:lnTo>
                    <a:cubicBezTo>
                      <a:pt x="220789" y="72485"/>
                      <a:pt x="224028" y="76200"/>
                      <a:pt x="228410" y="77438"/>
                    </a:cubicBezTo>
                    <a:cubicBezTo>
                      <a:pt x="238601" y="80200"/>
                      <a:pt x="248317" y="84201"/>
                      <a:pt x="257365" y="89440"/>
                    </a:cubicBezTo>
                    <a:cubicBezTo>
                      <a:pt x="261271" y="91726"/>
                      <a:pt x="266224" y="91345"/>
                      <a:pt x="269843" y="88583"/>
                    </a:cubicBezTo>
                    <a:lnTo>
                      <a:pt x="300799" y="64770"/>
                    </a:lnTo>
                    <a:lnTo>
                      <a:pt x="327660" y="91630"/>
                    </a:lnTo>
                    <a:lnTo>
                      <a:pt x="303847" y="122587"/>
                    </a:lnTo>
                    <a:cubicBezTo>
                      <a:pt x="301085" y="126206"/>
                      <a:pt x="300704" y="131064"/>
                      <a:pt x="302990" y="135065"/>
                    </a:cubicBezTo>
                    <a:cubicBezTo>
                      <a:pt x="308229" y="144113"/>
                      <a:pt x="312230" y="153924"/>
                      <a:pt x="314992" y="164021"/>
                    </a:cubicBezTo>
                    <a:cubicBezTo>
                      <a:pt x="316135" y="168402"/>
                      <a:pt x="319849" y="171641"/>
                      <a:pt x="324421" y="172212"/>
                    </a:cubicBezTo>
                    <a:lnTo>
                      <a:pt x="363093" y="177260"/>
                    </a:lnTo>
                    <a:lnTo>
                      <a:pt x="363093" y="21526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8" name="자유형: 도형 292"/>
              <p:cNvSpPr/>
              <p:nvPr/>
            </p:nvSpPr>
            <p:spPr>
              <a:xfrm>
                <a:off x="3565103" y="2997612"/>
                <a:ext cx="200025" cy="200025"/>
              </a:xfrm>
              <a:custGeom>
                <a:avLst/>
                <a:gdLst>
                  <a:gd name="connsiteX0" fmla="*/ 104489 w 200025"/>
                  <a:gd name="connsiteY0" fmla="*/ 7144 h 200025"/>
                  <a:gd name="connsiteX1" fmla="*/ 7144 w 200025"/>
                  <a:gd name="connsiteY1" fmla="*/ 104489 h 200025"/>
                  <a:gd name="connsiteX2" fmla="*/ 104489 w 200025"/>
                  <a:gd name="connsiteY2" fmla="*/ 201835 h 200025"/>
                  <a:gd name="connsiteX3" fmla="*/ 201834 w 200025"/>
                  <a:gd name="connsiteY3" fmla="*/ 104489 h 200025"/>
                  <a:gd name="connsiteX4" fmla="*/ 104489 w 200025"/>
                  <a:gd name="connsiteY4" fmla="*/ 7144 h 200025"/>
                  <a:gd name="connsiteX5" fmla="*/ 104489 w 200025"/>
                  <a:gd name="connsiteY5" fmla="*/ 179451 h 200025"/>
                  <a:gd name="connsiteX6" fmla="*/ 29623 w 200025"/>
                  <a:gd name="connsiteY6" fmla="*/ 104584 h 200025"/>
                  <a:gd name="connsiteX7" fmla="*/ 104489 w 200025"/>
                  <a:gd name="connsiteY7" fmla="*/ 29718 h 200025"/>
                  <a:gd name="connsiteX8" fmla="*/ 179356 w 200025"/>
                  <a:gd name="connsiteY8" fmla="*/ 104584 h 200025"/>
                  <a:gd name="connsiteX9" fmla="*/ 104489 w 200025"/>
                  <a:gd name="connsiteY9" fmla="*/ 1794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4489" y="7144"/>
                    </a:moveTo>
                    <a:cubicBezTo>
                      <a:pt x="50768" y="7144"/>
                      <a:pt x="7144" y="50768"/>
                      <a:pt x="7144" y="104489"/>
                    </a:cubicBezTo>
                    <a:cubicBezTo>
                      <a:pt x="7144" y="158210"/>
                      <a:pt x="50768" y="201835"/>
                      <a:pt x="104489" y="201835"/>
                    </a:cubicBezTo>
                    <a:cubicBezTo>
                      <a:pt x="158210" y="201835"/>
                      <a:pt x="201834" y="158210"/>
                      <a:pt x="201834" y="104489"/>
                    </a:cubicBezTo>
                    <a:cubicBezTo>
                      <a:pt x="201834" y="50768"/>
                      <a:pt x="158210" y="7144"/>
                      <a:pt x="104489" y="7144"/>
                    </a:cubicBezTo>
                    <a:close/>
                    <a:moveTo>
                      <a:pt x="104489" y="179451"/>
                    </a:moveTo>
                    <a:cubicBezTo>
                      <a:pt x="63151" y="179451"/>
                      <a:pt x="29623" y="145828"/>
                      <a:pt x="29623" y="104584"/>
                    </a:cubicBezTo>
                    <a:cubicBezTo>
                      <a:pt x="29623" y="63246"/>
                      <a:pt x="63246" y="29718"/>
                      <a:pt x="104489" y="29718"/>
                    </a:cubicBezTo>
                    <a:cubicBezTo>
                      <a:pt x="145732" y="29718"/>
                      <a:pt x="179356" y="63341"/>
                      <a:pt x="179356" y="104584"/>
                    </a:cubicBezTo>
                    <a:cubicBezTo>
                      <a:pt x="179451" y="145828"/>
                      <a:pt x="145828" y="179451"/>
                      <a:pt x="104489" y="1794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99" name="文本框 98"/>
            <p:cNvSpPr txBox="1"/>
            <p:nvPr/>
          </p:nvSpPr>
          <p:spPr>
            <a:xfrm>
              <a:off x="1453434" y="1312400"/>
              <a:ext cx="180832" cy="215444"/>
            </a:xfrm>
            <a:prstGeom prst="rect">
              <a:avLst/>
            </a:prstGeom>
            <a:noFill/>
          </p:spPr>
          <p:txBody>
            <a:bodyPr wrap="square" rtlCol="0">
              <a:spAutoFit/>
            </a:bodyPr>
            <a:lstStyle/>
            <a:p>
              <a:r>
                <a:rPr kumimoji="1" lang="en-US" altLang="zh-CN" sz="800" b="1" dirty="0">
                  <a:solidFill>
                    <a:srgbClr val="A77646"/>
                  </a:solidFill>
                  <a:latin typeface="楷体" panose="02010609060101010101" pitchFamily="49" charset="-122"/>
                  <a:ea typeface="楷体" panose="02010609060101010101" pitchFamily="49" charset="-122"/>
                </a:rPr>
                <a:t>¥</a:t>
              </a:r>
              <a:endParaRPr kumimoji="1" lang="zh-CN" altLang="en-US" sz="800" b="1" dirty="0">
                <a:solidFill>
                  <a:srgbClr val="A77646"/>
                </a:solidFill>
                <a:latin typeface="楷体" panose="02010609060101010101" pitchFamily="49" charset="-122"/>
                <a:ea typeface="楷体" panose="02010609060101010101" pitchFamily="49"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email"/>
          <a:srcRect/>
          <a:stretch>
            <a:fillRect/>
          </a:stretch>
        </p:blipFill>
        <p:spPr>
          <a:xfrm>
            <a:off x="3558636" y="402646"/>
            <a:ext cx="12206177" cy="6858001"/>
          </a:xfrm>
          <a:prstGeom prst="rect">
            <a:avLst/>
          </a:prstGeom>
        </p:spPr>
      </p:pic>
      <p:sp>
        <p:nvSpPr>
          <p:cNvPr id="47" name="矩形 46"/>
          <p:cNvSpPr/>
          <p:nvPr/>
        </p:nvSpPr>
        <p:spPr>
          <a:xfrm>
            <a:off x="6532667" y="891371"/>
            <a:ext cx="5683463" cy="4916085"/>
          </a:xfrm>
          <a:prstGeom prst="rect">
            <a:avLst/>
          </a:prstGeom>
          <a:gradFill>
            <a:gsLst>
              <a:gs pos="0">
                <a:srgbClr val="93683D">
                  <a:alpha val="0"/>
                </a:srgbClr>
              </a:gs>
              <a:gs pos="100000">
                <a:srgbClr val="93683D">
                  <a:alpha val="6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6" name="图片 45"/>
          <p:cNvPicPr>
            <a:picLocks noChangeAspect="1"/>
          </p:cNvPicPr>
          <p:nvPr/>
        </p:nvPicPr>
        <p:blipFill rotWithShape="1">
          <a:blip r:embed="rId2" cstate="email"/>
          <a:srcRect/>
          <a:stretch>
            <a:fillRect/>
          </a:stretch>
        </p:blipFill>
        <p:spPr>
          <a:xfrm>
            <a:off x="8715" y="-1"/>
            <a:ext cx="10189925" cy="6858001"/>
          </a:xfrm>
          <a:prstGeom prst="rect">
            <a:avLst/>
          </a:prstGeom>
        </p:spPr>
      </p:pic>
      <p:sp>
        <p:nvSpPr>
          <p:cNvPr id="8" name="任意形状 7"/>
          <p:cNvSpPr/>
          <p:nvPr/>
        </p:nvSpPr>
        <p:spPr>
          <a:xfrm>
            <a:off x="-3019557" y="1489420"/>
            <a:ext cx="18679831" cy="7302393"/>
          </a:xfrm>
          <a:custGeom>
            <a:avLst/>
            <a:gdLst>
              <a:gd name="connsiteX0" fmla="*/ 1618368 w 17448377"/>
              <a:gd name="connsiteY0" fmla="*/ 857287 h 5882551"/>
              <a:gd name="connsiteX1" fmla="*/ 2724155 w 17448377"/>
              <a:gd name="connsiteY1" fmla="*/ 1218794 h 5882551"/>
              <a:gd name="connsiteX2" fmla="*/ 5956452 w 17448377"/>
              <a:gd name="connsiteY2" fmla="*/ 772226 h 5882551"/>
              <a:gd name="connsiteX3" fmla="*/ 10507187 w 17448377"/>
              <a:gd name="connsiteY3" fmla="*/ 2069398 h 5882551"/>
              <a:gd name="connsiteX4" fmla="*/ 16674071 w 17448377"/>
              <a:gd name="connsiteY4" fmla="*/ 70478 h 5882551"/>
              <a:gd name="connsiteX5" fmla="*/ 15610815 w 17448377"/>
              <a:gd name="connsiteY5" fmla="*/ 5110310 h 5882551"/>
              <a:gd name="connsiteX6" fmla="*/ 937885 w 17448377"/>
              <a:gd name="connsiteY6" fmla="*/ 5429287 h 5882551"/>
              <a:gd name="connsiteX7" fmla="*/ 1618368 w 17448377"/>
              <a:gd name="connsiteY7" fmla="*/ 857287 h 5882551"/>
              <a:gd name="connsiteX0-1" fmla="*/ 445667 w 18295862"/>
              <a:gd name="connsiteY0-2" fmla="*/ 240598 h 5925900"/>
              <a:gd name="connsiteX1-3" fmla="*/ 3571640 w 18295862"/>
              <a:gd name="connsiteY1-4" fmla="*/ 1218794 h 5925900"/>
              <a:gd name="connsiteX2-5" fmla="*/ 6803937 w 18295862"/>
              <a:gd name="connsiteY2-6" fmla="*/ 772226 h 5925900"/>
              <a:gd name="connsiteX3-7" fmla="*/ 11354672 w 18295862"/>
              <a:gd name="connsiteY3-8" fmla="*/ 2069398 h 5925900"/>
              <a:gd name="connsiteX4-9" fmla="*/ 17521556 w 18295862"/>
              <a:gd name="connsiteY4-10" fmla="*/ 70478 h 5925900"/>
              <a:gd name="connsiteX5-11" fmla="*/ 16458300 w 18295862"/>
              <a:gd name="connsiteY5-12" fmla="*/ 5110310 h 5925900"/>
              <a:gd name="connsiteX6-13" fmla="*/ 1785370 w 18295862"/>
              <a:gd name="connsiteY6-14" fmla="*/ 5429287 h 5925900"/>
              <a:gd name="connsiteX7-15" fmla="*/ 445667 w 18295862"/>
              <a:gd name="connsiteY7-16" fmla="*/ 240598 h 5925900"/>
              <a:gd name="connsiteX0-17" fmla="*/ 428953 w 18279148"/>
              <a:gd name="connsiteY0-18" fmla="*/ 240598 h 5925900"/>
              <a:gd name="connsiteX1-19" fmla="*/ 3299744 w 18279148"/>
              <a:gd name="connsiteY1-20" fmla="*/ 1069938 h 5925900"/>
              <a:gd name="connsiteX2-21" fmla="*/ 6787223 w 18279148"/>
              <a:gd name="connsiteY2-22" fmla="*/ 772226 h 5925900"/>
              <a:gd name="connsiteX3-23" fmla="*/ 11337958 w 18279148"/>
              <a:gd name="connsiteY3-24" fmla="*/ 2069398 h 5925900"/>
              <a:gd name="connsiteX4-25" fmla="*/ 17504842 w 18279148"/>
              <a:gd name="connsiteY4-26" fmla="*/ 70478 h 5925900"/>
              <a:gd name="connsiteX5-27" fmla="*/ 16441586 w 18279148"/>
              <a:gd name="connsiteY5-28" fmla="*/ 5110310 h 5925900"/>
              <a:gd name="connsiteX6-29" fmla="*/ 1768656 w 18279148"/>
              <a:gd name="connsiteY6-30" fmla="*/ 5429287 h 5925900"/>
              <a:gd name="connsiteX7-31" fmla="*/ 428953 w 18279148"/>
              <a:gd name="connsiteY7-32" fmla="*/ 240598 h 5925900"/>
              <a:gd name="connsiteX0-33" fmla="*/ 371194 w 18370245"/>
              <a:gd name="connsiteY0-34" fmla="*/ 126788 h 7292832"/>
              <a:gd name="connsiteX1-35" fmla="*/ 3390841 w 18370245"/>
              <a:gd name="connsiteY1-36" fmla="*/ 2338360 h 7292832"/>
              <a:gd name="connsiteX2-37" fmla="*/ 6878320 w 18370245"/>
              <a:gd name="connsiteY2-38" fmla="*/ 2040648 h 7292832"/>
              <a:gd name="connsiteX3-39" fmla="*/ 11429055 w 18370245"/>
              <a:gd name="connsiteY3-40" fmla="*/ 3337820 h 7292832"/>
              <a:gd name="connsiteX4-41" fmla="*/ 17595939 w 18370245"/>
              <a:gd name="connsiteY4-42" fmla="*/ 1338900 h 7292832"/>
              <a:gd name="connsiteX5-43" fmla="*/ 16532683 w 18370245"/>
              <a:gd name="connsiteY5-44" fmla="*/ 6378732 h 7292832"/>
              <a:gd name="connsiteX6-45" fmla="*/ 1859753 w 18370245"/>
              <a:gd name="connsiteY6-46" fmla="*/ 6697709 h 7292832"/>
              <a:gd name="connsiteX7-47" fmla="*/ 371194 w 18370245"/>
              <a:gd name="connsiteY7-48" fmla="*/ 126788 h 7292832"/>
              <a:gd name="connsiteX0-49" fmla="*/ 363973 w 18363024"/>
              <a:gd name="connsiteY0-50" fmla="*/ 136349 h 7302393"/>
              <a:gd name="connsiteX1-51" fmla="*/ 3277294 w 18363024"/>
              <a:gd name="connsiteY1-52" fmla="*/ 2241595 h 7302393"/>
              <a:gd name="connsiteX2-53" fmla="*/ 6871099 w 18363024"/>
              <a:gd name="connsiteY2-54" fmla="*/ 2050209 h 7302393"/>
              <a:gd name="connsiteX3-55" fmla="*/ 11421834 w 18363024"/>
              <a:gd name="connsiteY3-56" fmla="*/ 3347381 h 7302393"/>
              <a:gd name="connsiteX4-57" fmla="*/ 17588718 w 18363024"/>
              <a:gd name="connsiteY4-58" fmla="*/ 1348461 h 7302393"/>
              <a:gd name="connsiteX5-59" fmla="*/ 16525462 w 18363024"/>
              <a:gd name="connsiteY5-60" fmla="*/ 6388293 h 7302393"/>
              <a:gd name="connsiteX6-61" fmla="*/ 1852532 w 18363024"/>
              <a:gd name="connsiteY6-62" fmla="*/ 6707270 h 7302393"/>
              <a:gd name="connsiteX7-63" fmla="*/ 363973 w 18363024"/>
              <a:gd name="connsiteY7-64" fmla="*/ 136349 h 7302393"/>
              <a:gd name="connsiteX0-65" fmla="*/ 363973 w 18606129"/>
              <a:gd name="connsiteY0-66" fmla="*/ 136349 h 7302393"/>
              <a:gd name="connsiteX1-67" fmla="*/ 3277294 w 18606129"/>
              <a:gd name="connsiteY1-68" fmla="*/ 2241595 h 7302393"/>
              <a:gd name="connsiteX2-69" fmla="*/ 6871099 w 18606129"/>
              <a:gd name="connsiteY2-70" fmla="*/ 2050209 h 7302393"/>
              <a:gd name="connsiteX3-71" fmla="*/ 11421834 w 18606129"/>
              <a:gd name="connsiteY3-72" fmla="*/ 3347381 h 7302393"/>
              <a:gd name="connsiteX4-73" fmla="*/ 18003056 w 18606129"/>
              <a:gd name="connsiteY4-74" fmla="*/ 2662911 h 7302393"/>
              <a:gd name="connsiteX5-75" fmla="*/ 16525462 w 18606129"/>
              <a:gd name="connsiteY5-76" fmla="*/ 6388293 h 7302393"/>
              <a:gd name="connsiteX6-77" fmla="*/ 1852532 w 18606129"/>
              <a:gd name="connsiteY6-78" fmla="*/ 6707270 h 7302393"/>
              <a:gd name="connsiteX7-79" fmla="*/ 363973 w 18606129"/>
              <a:gd name="connsiteY7-80" fmla="*/ 136349 h 7302393"/>
              <a:gd name="connsiteX0-81" fmla="*/ 363973 w 19222480"/>
              <a:gd name="connsiteY0-82" fmla="*/ 136349 h 7302393"/>
              <a:gd name="connsiteX1-83" fmla="*/ 3277294 w 19222480"/>
              <a:gd name="connsiteY1-84" fmla="*/ 2241595 h 7302393"/>
              <a:gd name="connsiteX2-85" fmla="*/ 6871099 w 19222480"/>
              <a:gd name="connsiteY2-86" fmla="*/ 2050209 h 7302393"/>
              <a:gd name="connsiteX3-87" fmla="*/ 11421834 w 19222480"/>
              <a:gd name="connsiteY3-88" fmla="*/ 3347381 h 7302393"/>
              <a:gd name="connsiteX4-89" fmla="*/ 18003056 w 19222480"/>
              <a:gd name="connsiteY4-90" fmla="*/ 2662911 h 7302393"/>
              <a:gd name="connsiteX5-91" fmla="*/ 16525462 w 19222480"/>
              <a:gd name="connsiteY5-92" fmla="*/ 6388293 h 7302393"/>
              <a:gd name="connsiteX6-93" fmla="*/ 1852532 w 19222480"/>
              <a:gd name="connsiteY6-94" fmla="*/ 6707270 h 7302393"/>
              <a:gd name="connsiteX7-95" fmla="*/ 363973 w 19222480"/>
              <a:gd name="connsiteY7-96" fmla="*/ 136349 h 7302393"/>
              <a:gd name="connsiteX0-97" fmla="*/ 363973 w 18636781"/>
              <a:gd name="connsiteY0-98" fmla="*/ 136349 h 7302393"/>
              <a:gd name="connsiteX1-99" fmla="*/ 3277294 w 18636781"/>
              <a:gd name="connsiteY1-100" fmla="*/ 2241595 h 7302393"/>
              <a:gd name="connsiteX2-101" fmla="*/ 6871099 w 18636781"/>
              <a:gd name="connsiteY2-102" fmla="*/ 2050209 h 7302393"/>
              <a:gd name="connsiteX3-103" fmla="*/ 11421834 w 18636781"/>
              <a:gd name="connsiteY3-104" fmla="*/ 3347381 h 7302393"/>
              <a:gd name="connsiteX4-105" fmla="*/ 18003056 w 18636781"/>
              <a:gd name="connsiteY4-106" fmla="*/ 2662911 h 7302393"/>
              <a:gd name="connsiteX5-107" fmla="*/ 16525462 w 18636781"/>
              <a:gd name="connsiteY5-108" fmla="*/ 6388293 h 7302393"/>
              <a:gd name="connsiteX6-109" fmla="*/ 1852532 w 18636781"/>
              <a:gd name="connsiteY6-110" fmla="*/ 6707270 h 7302393"/>
              <a:gd name="connsiteX7-111" fmla="*/ 363973 w 18636781"/>
              <a:gd name="connsiteY7-112" fmla="*/ 136349 h 7302393"/>
              <a:gd name="connsiteX0-113" fmla="*/ 363973 w 18778728"/>
              <a:gd name="connsiteY0-114" fmla="*/ 136349 h 7302393"/>
              <a:gd name="connsiteX1-115" fmla="*/ 3277294 w 18778728"/>
              <a:gd name="connsiteY1-116" fmla="*/ 2241595 h 7302393"/>
              <a:gd name="connsiteX2-117" fmla="*/ 6871099 w 18778728"/>
              <a:gd name="connsiteY2-118" fmla="*/ 2050209 h 7302393"/>
              <a:gd name="connsiteX3-119" fmla="*/ 11421834 w 18778728"/>
              <a:gd name="connsiteY3-120" fmla="*/ 3347381 h 7302393"/>
              <a:gd name="connsiteX4-121" fmla="*/ 18003056 w 18778728"/>
              <a:gd name="connsiteY4-122" fmla="*/ 2662911 h 7302393"/>
              <a:gd name="connsiteX5-123" fmla="*/ 16525462 w 18778728"/>
              <a:gd name="connsiteY5-124" fmla="*/ 6388293 h 7302393"/>
              <a:gd name="connsiteX6-125" fmla="*/ 1852532 w 18778728"/>
              <a:gd name="connsiteY6-126" fmla="*/ 6707270 h 7302393"/>
              <a:gd name="connsiteX7-127" fmla="*/ 363973 w 18778728"/>
              <a:gd name="connsiteY7-128" fmla="*/ 136349 h 7302393"/>
              <a:gd name="connsiteX0-129" fmla="*/ 363973 w 18679831"/>
              <a:gd name="connsiteY0-130" fmla="*/ 136349 h 7302393"/>
              <a:gd name="connsiteX1-131" fmla="*/ 3277294 w 18679831"/>
              <a:gd name="connsiteY1-132" fmla="*/ 2241595 h 7302393"/>
              <a:gd name="connsiteX2-133" fmla="*/ 6871099 w 18679831"/>
              <a:gd name="connsiteY2-134" fmla="*/ 2050209 h 7302393"/>
              <a:gd name="connsiteX3-135" fmla="*/ 11421834 w 18679831"/>
              <a:gd name="connsiteY3-136" fmla="*/ 3347381 h 7302393"/>
              <a:gd name="connsiteX4-137" fmla="*/ 18003056 w 18679831"/>
              <a:gd name="connsiteY4-138" fmla="*/ 2662911 h 7302393"/>
              <a:gd name="connsiteX5-139" fmla="*/ 16525462 w 18679831"/>
              <a:gd name="connsiteY5-140" fmla="*/ 6388293 h 7302393"/>
              <a:gd name="connsiteX6-141" fmla="*/ 1852532 w 18679831"/>
              <a:gd name="connsiteY6-142" fmla="*/ 6707270 h 7302393"/>
              <a:gd name="connsiteX7-143" fmla="*/ 363973 w 18679831"/>
              <a:gd name="connsiteY7-144" fmla="*/ 136349 h 73023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8679831" h="7302393">
                <a:moveTo>
                  <a:pt x="363973" y="136349"/>
                </a:moveTo>
                <a:cubicBezTo>
                  <a:pt x="601433" y="-607930"/>
                  <a:pt x="2192773" y="1922618"/>
                  <a:pt x="3277294" y="2241595"/>
                </a:cubicBezTo>
                <a:cubicBezTo>
                  <a:pt x="4361815" y="2560572"/>
                  <a:pt x="5513676" y="1865911"/>
                  <a:pt x="6871099" y="2050209"/>
                </a:cubicBezTo>
                <a:cubicBezTo>
                  <a:pt x="8228522" y="2234507"/>
                  <a:pt x="9566508" y="3245264"/>
                  <a:pt x="11421834" y="3347381"/>
                </a:cubicBezTo>
                <a:cubicBezTo>
                  <a:pt x="13277160" y="3449498"/>
                  <a:pt x="16981003" y="1070242"/>
                  <a:pt x="18003056" y="2662911"/>
                </a:cubicBezTo>
                <a:cubicBezTo>
                  <a:pt x="19025109" y="4255580"/>
                  <a:pt x="19148160" y="5495158"/>
                  <a:pt x="16525462" y="6388293"/>
                </a:cubicBezTo>
                <a:cubicBezTo>
                  <a:pt x="13902764" y="7281428"/>
                  <a:pt x="4546113" y="7749261"/>
                  <a:pt x="1852532" y="6707270"/>
                </a:cubicBezTo>
                <a:cubicBezTo>
                  <a:pt x="-841049" y="5665279"/>
                  <a:pt x="126513" y="880628"/>
                  <a:pt x="363973" y="136349"/>
                </a:cubicBezTo>
                <a:close/>
              </a:path>
            </a:pathLst>
          </a:custGeom>
          <a:gradFill>
            <a:gsLst>
              <a:gs pos="23500">
                <a:schemeClr val="accent1">
                  <a:lumMod val="20000"/>
                  <a:lumOff val="80000"/>
                </a:schemeClr>
              </a:gs>
              <a:gs pos="0">
                <a:srgbClr val="93683D"/>
              </a:gs>
              <a:gs pos="71000">
                <a:schemeClr val="bg1"/>
              </a:gs>
            </a:gsLst>
            <a:lin ang="16800000" scaled="0"/>
          </a:gradFill>
          <a:ln w="9525">
            <a:gradFill>
              <a:gsLst>
                <a:gs pos="0">
                  <a:schemeClr val="bg1"/>
                </a:gs>
                <a:gs pos="74000">
                  <a:srgbClr val="93683D"/>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任意形状 6"/>
          <p:cNvSpPr/>
          <p:nvPr/>
        </p:nvSpPr>
        <p:spPr>
          <a:xfrm>
            <a:off x="-1415784" y="-1827736"/>
            <a:ext cx="15086646" cy="5529402"/>
          </a:xfrm>
          <a:custGeom>
            <a:avLst/>
            <a:gdLst>
              <a:gd name="connsiteX0" fmla="*/ 1556469 w 16190020"/>
              <a:gd name="connsiteY0" fmla="*/ 4679591 h 4962299"/>
              <a:gd name="connsiteX1" fmla="*/ 5852022 w 16190020"/>
              <a:gd name="connsiteY1" fmla="*/ 4169228 h 4962299"/>
              <a:gd name="connsiteX2" fmla="*/ 10657939 w 16190020"/>
              <a:gd name="connsiteY2" fmla="*/ 4892242 h 4962299"/>
              <a:gd name="connsiteX3" fmla="*/ 15442590 w 16190020"/>
              <a:gd name="connsiteY3" fmla="*/ 2106512 h 4962299"/>
              <a:gd name="connsiteX4" fmla="*/ 14634515 w 16190020"/>
              <a:gd name="connsiteY4" fmla="*/ 447833 h 4962299"/>
              <a:gd name="connsiteX5" fmla="*/ 1003576 w 16190020"/>
              <a:gd name="connsiteY5" fmla="*/ 362773 h 4962299"/>
              <a:gd name="connsiteX6" fmla="*/ 1556469 w 16190020"/>
              <a:gd name="connsiteY6" fmla="*/ 4679591 h 4962299"/>
              <a:gd name="connsiteX0-1" fmla="*/ 1556469 w 16159585"/>
              <a:gd name="connsiteY0-2" fmla="*/ 4679591 h 5041788"/>
              <a:gd name="connsiteX1-3" fmla="*/ 5852022 w 16159585"/>
              <a:gd name="connsiteY1-4" fmla="*/ 4169228 h 5041788"/>
              <a:gd name="connsiteX2-5" fmla="*/ 10657939 w 16159585"/>
              <a:gd name="connsiteY2-6" fmla="*/ 4892242 h 5041788"/>
              <a:gd name="connsiteX3-7" fmla="*/ 15378795 w 16159585"/>
              <a:gd name="connsiteY3-8" fmla="*/ 724280 h 5041788"/>
              <a:gd name="connsiteX4-9" fmla="*/ 14634515 w 16159585"/>
              <a:gd name="connsiteY4-10" fmla="*/ 447833 h 5041788"/>
              <a:gd name="connsiteX5-11" fmla="*/ 1003576 w 16159585"/>
              <a:gd name="connsiteY5-12" fmla="*/ 362773 h 5041788"/>
              <a:gd name="connsiteX6-13" fmla="*/ 1556469 w 16159585"/>
              <a:gd name="connsiteY6-14" fmla="*/ 4679591 h 5041788"/>
              <a:gd name="connsiteX0-15" fmla="*/ 1556469 w 15945772"/>
              <a:gd name="connsiteY0-16" fmla="*/ 4679591 h 5041788"/>
              <a:gd name="connsiteX1-17" fmla="*/ 5852022 w 15945772"/>
              <a:gd name="connsiteY1-18" fmla="*/ 4169228 h 5041788"/>
              <a:gd name="connsiteX2-19" fmla="*/ 10657939 w 15945772"/>
              <a:gd name="connsiteY2-20" fmla="*/ 4892242 h 5041788"/>
              <a:gd name="connsiteX3-21" fmla="*/ 15378795 w 15945772"/>
              <a:gd name="connsiteY3-22" fmla="*/ 724280 h 5041788"/>
              <a:gd name="connsiteX4-23" fmla="*/ 14634515 w 15945772"/>
              <a:gd name="connsiteY4-24" fmla="*/ 447833 h 5041788"/>
              <a:gd name="connsiteX5-25" fmla="*/ 1003576 w 15945772"/>
              <a:gd name="connsiteY5-26" fmla="*/ 362773 h 5041788"/>
              <a:gd name="connsiteX6-27" fmla="*/ 1556469 w 15945772"/>
              <a:gd name="connsiteY6-28" fmla="*/ 4679591 h 5041788"/>
              <a:gd name="connsiteX0-29" fmla="*/ 1263553 w 15085879"/>
              <a:gd name="connsiteY0-30" fmla="*/ 5333873 h 5696070"/>
              <a:gd name="connsiteX1-31" fmla="*/ 5559106 w 15085879"/>
              <a:gd name="connsiteY1-32" fmla="*/ 4823510 h 5696070"/>
              <a:gd name="connsiteX2-33" fmla="*/ 10365023 w 15085879"/>
              <a:gd name="connsiteY2-34" fmla="*/ 5546524 h 5696070"/>
              <a:gd name="connsiteX3-35" fmla="*/ 15085879 w 15085879"/>
              <a:gd name="connsiteY3-36" fmla="*/ 1378562 h 5696070"/>
              <a:gd name="connsiteX4-37" fmla="*/ 10365022 w 15085879"/>
              <a:gd name="connsiteY4-38" fmla="*/ 102654 h 5696070"/>
              <a:gd name="connsiteX5-39" fmla="*/ 710660 w 15085879"/>
              <a:gd name="connsiteY5-40" fmla="*/ 1017055 h 5696070"/>
              <a:gd name="connsiteX6-41" fmla="*/ 1263553 w 15085879"/>
              <a:gd name="connsiteY6-42" fmla="*/ 5333873 h 5696070"/>
              <a:gd name="connsiteX0-43" fmla="*/ 1263553 w 15085879"/>
              <a:gd name="connsiteY0-44" fmla="*/ 5333873 h 5696070"/>
              <a:gd name="connsiteX1-45" fmla="*/ 5559106 w 15085879"/>
              <a:gd name="connsiteY1-46" fmla="*/ 4823510 h 5696070"/>
              <a:gd name="connsiteX2-47" fmla="*/ 10365023 w 15085879"/>
              <a:gd name="connsiteY2-48" fmla="*/ 5546524 h 5696070"/>
              <a:gd name="connsiteX3-49" fmla="*/ 15085879 w 15085879"/>
              <a:gd name="connsiteY3-50" fmla="*/ 1378562 h 5696070"/>
              <a:gd name="connsiteX4-51" fmla="*/ 10365022 w 15085879"/>
              <a:gd name="connsiteY4-52" fmla="*/ 102654 h 5696070"/>
              <a:gd name="connsiteX5-53" fmla="*/ 710660 w 15085879"/>
              <a:gd name="connsiteY5-54" fmla="*/ 1017055 h 5696070"/>
              <a:gd name="connsiteX6-55" fmla="*/ 1263553 w 15085879"/>
              <a:gd name="connsiteY6-56" fmla="*/ 5333873 h 5696070"/>
              <a:gd name="connsiteX0-57" fmla="*/ 1263553 w 15086646"/>
              <a:gd name="connsiteY0-58" fmla="*/ 5333873 h 5529402"/>
              <a:gd name="connsiteX1-59" fmla="*/ 5559106 w 15086646"/>
              <a:gd name="connsiteY1-60" fmla="*/ 4823510 h 5529402"/>
              <a:gd name="connsiteX2-61" fmla="*/ 10067311 w 15086646"/>
              <a:gd name="connsiteY2-62" fmla="*/ 5121222 h 5529402"/>
              <a:gd name="connsiteX3-63" fmla="*/ 15085879 w 15086646"/>
              <a:gd name="connsiteY3-64" fmla="*/ 1378562 h 5529402"/>
              <a:gd name="connsiteX4-65" fmla="*/ 10365022 w 15086646"/>
              <a:gd name="connsiteY4-66" fmla="*/ 102654 h 5529402"/>
              <a:gd name="connsiteX5-67" fmla="*/ 710660 w 15086646"/>
              <a:gd name="connsiteY5-68" fmla="*/ 1017055 h 5529402"/>
              <a:gd name="connsiteX6-69" fmla="*/ 1263553 w 15086646"/>
              <a:gd name="connsiteY6-70" fmla="*/ 5333873 h 55294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86646" h="5529402">
                <a:moveTo>
                  <a:pt x="1263553" y="5333873"/>
                </a:moveTo>
                <a:cubicBezTo>
                  <a:pt x="2071627" y="5968282"/>
                  <a:pt x="4091813" y="4858952"/>
                  <a:pt x="5559106" y="4823510"/>
                </a:cubicBezTo>
                <a:cubicBezTo>
                  <a:pt x="7026399" y="4788068"/>
                  <a:pt x="8479516" y="5695380"/>
                  <a:pt x="10067311" y="5121222"/>
                </a:cubicBezTo>
                <a:cubicBezTo>
                  <a:pt x="11655106" y="4547064"/>
                  <a:pt x="15036260" y="2214990"/>
                  <a:pt x="15085879" y="1378562"/>
                </a:cubicBezTo>
                <a:cubicBezTo>
                  <a:pt x="15135498" y="542134"/>
                  <a:pt x="12771524" y="393277"/>
                  <a:pt x="10365022" y="102654"/>
                </a:cubicBezTo>
                <a:cubicBezTo>
                  <a:pt x="7958520" y="-187969"/>
                  <a:pt x="2227572" y="145185"/>
                  <a:pt x="710660" y="1017055"/>
                </a:cubicBezTo>
                <a:cubicBezTo>
                  <a:pt x="-806252" y="1888925"/>
                  <a:pt x="455479" y="4699464"/>
                  <a:pt x="1263553" y="5333873"/>
                </a:cubicBezTo>
                <a:close/>
              </a:path>
            </a:pathLst>
          </a:custGeom>
          <a:gradFill>
            <a:gsLst>
              <a:gs pos="52000">
                <a:schemeClr val="accent1">
                  <a:lumMod val="20000"/>
                  <a:lumOff val="80000"/>
                </a:schemeClr>
              </a:gs>
              <a:gs pos="0">
                <a:schemeClr val="bg1"/>
              </a:gs>
              <a:gs pos="98000">
                <a:srgbClr val="C4AD8F">
                  <a:alpha val="86000"/>
                </a:srgbClr>
              </a:gs>
            </a:gsLst>
            <a:lin ang="4200000" scaled="0"/>
          </a:gradFill>
          <a:ln w="9525">
            <a:gradFill>
              <a:gsLst>
                <a:gs pos="0">
                  <a:schemeClr val="bg1"/>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文本框 22"/>
          <p:cNvSpPr txBox="1"/>
          <p:nvPr/>
        </p:nvSpPr>
        <p:spPr>
          <a:xfrm>
            <a:off x="346891" y="2762137"/>
            <a:ext cx="1589681" cy="718820"/>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latin typeface="Politica" panose="02000503000000000000" pitchFamily="2" charset="0"/>
                <a:ea typeface="微软雅黑" panose="020B0503020204020204" charset="-122"/>
                <a:cs typeface="Arial" panose="020B0604020202020204" pitchFamily="34" charset="0"/>
              </a:rPr>
              <a:t>1992</a:t>
            </a:r>
            <a:r>
              <a:rPr sz="2400" dirty="0">
                <a:solidFill>
                  <a:srgbClr val="404040"/>
                </a:solidFill>
                <a:latin typeface="Politica" panose="02000503000000000000" pitchFamily="2" charset="0"/>
                <a:ea typeface="微软雅黑" panose="020B0503020204020204" charset="-122"/>
                <a:cs typeface="Arial" panose="020B0604020202020204" pitchFamily="34" charset="0"/>
              </a:rPr>
              <a:t> </a:t>
            </a:r>
            <a:endParaRPr sz="2400" dirty="0">
              <a:solidFill>
                <a:srgbClr val="404040"/>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sz="1000" dirty="0">
                <a:latin typeface="思源黑体 CN Light" panose="020B0300000000000000" pitchFamily="34" charset="-128"/>
                <a:ea typeface="思源黑体 CN Light" panose="020B0300000000000000" pitchFamily="34" charset="-128"/>
                <a:cs typeface="Arial" panose="020B0604020202020204" pitchFamily="34" charset="0"/>
              </a:rPr>
              <a:t>人民币</a:t>
            </a:r>
            <a:r>
              <a:rPr sz="1000" dirty="0">
                <a:latin typeface="思源黑体 CN Light" panose="020B0300000000000000" pitchFamily="34" charset="-128"/>
                <a:ea typeface="思源黑体 CN Light" panose="020B0300000000000000" pitchFamily="34" charset="-128"/>
                <a:cs typeface="Arial" panose="020B0604020202020204" pitchFamily="34" charset="0"/>
              </a:rPr>
              <a:t>3.8 </a:t>
            </a:r>
            <a:r>
              <a:rPr sz="1000" dirty="0" err="1">
                <a:latin typeface="思源黑体 CN Light" panose="020B0300000000000000" pitchFamily="34" charset="-128"/>
                <a:ea typeface="思源黑体 CN Light" panose="020B0300000000000000" pitchFamily="34" charset="-128"/>
                <a:cs typeface="Arial" panose="020B0604020202020204" pitchFamily="34" charset="0"/>
              </a:rPr>
              <a:t>万元创业</a:t>
            </a:r>
            <a:endParaRPr sz="1000" dirty="0">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19" name="文本框 24"/>
          <p:cNvSpPr txBox="1"/>
          <p:nvPr/>
        </p:nvSpPr>
        <p:spPr>
          <a:xfrm>
            <a:off x="936472" y="3942244"/>
            <a:ext cx="1112348" cy="840936"/>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1994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复星医药</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复地</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0" name="文本框 30"/>
          <p:cNvSpPr txBox="1"/>
          <p:nvPr/>
        </p:nvSpPr>
        <p:spPr>
          <a:xfrm>
            <a:off x="1951181" y="3814872"/>
            <a:ext cx="822614"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2002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豫园股份</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1" name="文本框 31"/>
          <p:cNvSpPr txBox="1"/>
          <p:nvPr/>
        </p:nvSpPr>
        <p:spPr>
          <a:xfrm>
            <a:off x="4137675" y="3888545"/>
            <a:ext cx="1413868"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2011</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BFC外滩金融中心</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2" name="文本框 32"/>
          <p:cNvSpPr txBox="1"/>
          <p:nvPr/>
        </p:nvSpPr>
        <p:spPr>
          <a:xfrm>
            <a:off x="8149975" y="4966520"/>
            <a:ext cx="1421732" cy="840936"/>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2017</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复星联合健康保险</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东家APP</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3" name="文本框 36"/>
          <p:cNvSpPr txBox="1"/>
          <p:nvPr/>
        </p:nvSpPr>
        <p:spPr>
          <a:xfrm>
            <a:off x="1604743" y="2571448"/>
            <a:ext cx="1301624"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1998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复星医药A股上市</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4" name="文本框 37"/>
          <p:cNvSpPr txBox="1"/>
          <p:nvPr/>
        </p:nvSpPr>
        <p:spPr>
          <a:xfrm>
            <a:off x="2609901" y="2180392"/>
            <a:ext cx="1044943" cy="840936"/>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2003</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南钢股份</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国药控股</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5" name="文本框 40"/>
          <p:cNvSpPr txBox="1"/>
          <p:nvPr/>
        </p:nvSpPr>
        <p:spPr>
          <a:xfrm>
            <a:off x="2944491" y="3719725"/>
            <a:ext cx="1330935" cy="103483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2007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海南矿业</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复星国际港股上市</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(00656.HK)</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6" name="文本框 42"/>
          <p:cNvSpPr txBox="1"/>
          <p:nvPr/>
        </p:nvSpPr>
        <p:spPr>
          <a:xfrm>
            <a:off x="3673138" y="1987311"/>
            <a:ext cx="1088516" cy="840936"/>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2010</a:t>
            </a:r>
            <a:r>
              <a:rPr sz="1100" dirty="0">
                <a:solidFill>
                  <a:srgbClr val="404040"/>
                </a:solidFill>
                <a:latin typeface="Arial" panose="020B0604020202020204" pitchFamily="34" charset="0"/>
                <a:ea typeface="微软雅黑" panose="020B0503020204020204" charset="-122"/>
                <a:cs typeface="Arial" panose="020B0604020202020204" pitchFamily="34" charset="0"/>
              </a:rPr>
              <a:t> </a:t>
            </a:r>
            <a:endParaRPr sz="1100" dirty="0">
              <a:solidFill>
                <a:srgbClr val="404040"/>
              </a:solidFill>
              <a:latin typeface="Arial" panose="020B0604020202020204" pitchFamily="34"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Club Med</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复宏汉霖</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7" name="文本框 43"/>
          <p:cNvSpPr txBox="1"/>
          <p:nvPr/>
        </p:nvSpPr>
        <p:spPr>
          <a:xfrm>
            <a:off x="4876156" y="1871640"/>
            <a:ext cx="1325408" cy="103483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2012</a:t>
            </a:r>
            <a:r>
              <a:rPr sz="1100" dirty="0">
                <a:latin typeface="Arial" panose="020B0604020202020204" pitchFamily="34" charset="0"/>
                <a:ea typeface="微软雅黑" panose="020B0503020204020204" charset="-122"/>
                <a:cs typeface="Arial" panose="020B0604020202020204" pitchFamily="34" charset="0"/>
              </a:rPr>
              <a:t> </a:t>
            </a:r>
            <a:endParaRPr sz="1100" dirty="0">
              <a:latin typeface="Arial" panose="020B0604020202020204" pitchFamily="34"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复星保德信人寿</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鼎睿再保险</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US"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a:t>
            </a: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星堡</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29" name="文本框 45"/>
          <p:cNvSpPr txBox="1"/>
          <p:nvPr/>
        </p:nvSpPr>
        <p:spPr>
          <a:xfrm>
            <a:off x="6144745" y="2102747"/>
            <a:ext cx="962120" cy="103483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2014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Fidelidade</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Luz </a:t>
            </a: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Saúde</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洛克石油</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0" name="文本框 46"/>
          <p:cNvSpPr txBox="1"/>
          <p:nvPr/>
        </p:nvSpPr>
        <p:spPr>
          <a:xfrm>
            <a:off x="7161768" y="1928121"/>
            <a:ext cx="1570668" cy="138366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2016</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Gland Pharma</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H</a:t>
            </a:r>
            <a:r>
              <a:rPr lang="en-US" altLang="zh-CN"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AL</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狼队</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宝宝树</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AHAVA</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1" name="文本框 47"/>
          <p:cNvSpPr txBox="1"/>
          <p:nvPr/>
        </p:nvSpPr>
        <p:spPr>
          <a:xfrm>
            <a:off x="8281200" y="1489556"/>
            <a:ext cx="1855292" cy="1422634"/>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2018</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LANVIN</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Wolford</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百合佳缘</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松鹤楼</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复星旅文港股上市</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2" name="文本框 48"/>
          <p:cNvSpPr txBox="1"/>
          <p:nvPr/>
        </p:nvSpPr>
        <p:spPr>
          <a:xfrm>
            <a:off x="9408441" y="4811846"/>
            <a:ext cx="1403179" cy="840936"/>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2019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FFT</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复宏汉霖港股上市</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3" name="文本框 34"/>
          <p:cNvSpPr txBox="1"/>
          <p:nvPr/>
        </p:nvSpPr>
        <p:spPr>
          <a:xfrm>
            <a:off x="6887466" y="4798707"/>
            <a:ext cx="1570668" cy="103483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2015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Club </a:t>
            </a: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Med私有化</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Thomas Cook</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Silver Cross</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4" name="文本框 35"/>
          <p:cNvSpPr txBox="1"/>
          <p:nvPr/>
        </p:nvSpPr>
        <p:spPr>
          <a:xfrm>
            <a:off x="9557168" y="1191745"/>
            <a:ext cx="858797" cy="1007584"/>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2020</a:t>
            </a:r>
            <a:r>
              <a:rPr sz="1100" dirty="0">
                <a:latin typeface="Arial" panose="020B0604020202020204" pitchFamily="34" charset="0"/>
                <a:ea typeface="微软雅黑" panose="020B0503020204020204" charset="-122"/>
                <a:cs typeface="Arial" panose="020B0604020202020204" pitchFamily="34" charset="0"/>
              </a:rPr>
              <a:t> </a:t>
            </a:r>
            <a:endParaRPr sz="1100" dirty="0">
              <a:latin typeface="Arial" panose="020B0604020202020204" pitchFamily="34"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DJULA</a:t>
            </a:r>
            <a:endParaRPr 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WEI</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舍得酒</a:t>
            </a:r>
            <a:r>
              <a:rPr lang="zh-CN" altLang="en-US"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业</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7" name="文本框 31"/>
          <p:cNvSpPr txBox="1"/>
          <p:nvPr/>
        </p:nvSpPr>
        <p:spPr>
          <a:xfrm>
            <a:off x="10694949" y="4522773"/>
            <a:ext cx="1413868" cy="1034835"/>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a:t>
            </a:r>
            <a:r>
              <a:rPr lang="en-US" sz="2000" dirty="0">
                <a:solidFill>
                  <a:srgbClr val="B17744"/>
                </a:solidFill>
                <a:latin typeface="Politica" panose="02000503000000000000" pitchFamily="2" charset="0"/>
                <a:ea typeface="微软雅黑" panose="020B0503020204020204" charset="-122"/>
                <a:cs typeface="Arial" panose="020B0604020202020204" pitchFamily="34" charset="0"/>
              </a:rPr>
              <a:t>21</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S</a:t>
            </a:r>
            <a:r>
              <a:rPr lang="en-US" altLang="zh-CN"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ergio Rossi</a:t>
            </a:r>
            <a:endParaRPr lang="en-US" altLang="zh-CN"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altLang="zh-CN"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Bankhaus</a:t>
            </a:r>
            <a:r>
              <a:rPr lang="en-GB" altLang="zh-CN"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 Lampe</a:t>
            </a:r>
            <a:endParaRPr lang="en-GB" altLang="zh-CN"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US"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万盛股份</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39" name="矩形 38"/>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矩形 39"/>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Title 1"/>
          <p:cNvSpPr txBox="1"/>
          <p:nvPr/>
        </p:nvSpPr>
        <p:spPr>
          <a:xfrm>
            <a:off x="654946" y="242325"/>
            <a:ext cx="5853591" cy="535531"/>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spc="0" dirty="0">
                <a:latin typeface="思源黑体 CN Normal" panose="020B0400000000000000" pitchFamily="34" charset="-128"/>
                <a:ea typeface="思源黑体 CN Normal" panose="020B0400000000000000" pitchFamily="34" charset="-128"/>
                <a:cs typeface="Arial" panose="020B0604020202020204" pitchFamily="34" charset="0"/>
              </a:rPr>
              <a:t>植根中国 全球发展</a:t>
            </a:r>
            <a:endParaRPr lang="zh-CN" altLang="en-US" sz="3200" b="0" dirty="0">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2" name="文本框 41"/>
          <p:cNvSpPr txBox="1"/>
          <p:nvPr/>
        </p:nvSpPr>
        <p:spPr>
          <a:xfrm>
            <a:off x="488699" y="877180"/>
            <a:ext cx="7079058" cy="598049"/>
          </a:xfrm>
          <a:prstGeom prst="rect">
            <a:avLst/>
          </a:prstGeom>
          <a:noFill/>
        </p:spPr>
        <p:txBody>
          <a:bodyPr wrap="square" rtlCol="0">
            <a:spAutoFit/>
          </a:bodyPr>
          <a:lstStyle/>
          <a:p>
            <a:pPr>
              <a:lnSpc>
                <a:spcPct val="120000"/>
              </a:lnSpc>
              <a:defRPr>
                <a:solidFill>
                  <a:srgbClr val="262626"/>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三十多年来，复星通过“深度产业运营</a:t>
            </a:r>
            <a:r>
              <a:rPr lang="en-US" altLang="zh-CN"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a:t>
            </a:r>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产业投资”双轮驱动，深耕产业，持续创新，</a:t>
            </a:r>
            <a:endParaRPr lang="en-US" altLang="zh-CN"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endParaRPr>
          </a:p>
          <a:p>
            <a:pPr>
              <a:lnSpc>
                <a:spcPct val="120000"/>
              </a:lnSpc>
              <a:defRPr>
                <a:solidFill>
                  <a:srgbClr val="262626"/>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rPr>
              <a:t>牢牢把握中国及全球经济发展的机遇和动力，从而获得了高速发展</a:t>
            </a:r>
            <a:endParaRPr lang="zh-CN" altLang="en-US" sz="1400" dirty="0">
              <a:solidFill>
                <a:srgbClr val="93683D"/>
              </a:solidFill>
              <a:latin typeface="思源黑体 CN Normal" panose="020B0400000000000000" pitchFamily="34" charset="-128"/>
              <a:ea typeface="思源黑体 CN Normal" panose="020B0400000000000000" pitchFamily="34" charset="-128"/>
              <a:cs typeface="Arial" panose="020B0604020202020204" pitchFamily="34" charset="0"/>
              <a:sym typeface="+mn-ea"/>
            </a:endParaRPr>
          </a:p>
        </p:txBody>
      </p:sp>
      <p:sp>
        <p:nvSpPr>
          <p:cNvPr id="48" name="矩形 47"/>
          <p:cNvSpPr/>
          <p:nvPr/>
        </p:nvSpPr>
        <p:spPr>
          <a:xfrm>
            <a:off x="-5815584" y="-4901184"/>
            <a:ext cx="25237440" cy="4901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5486400" y="-361594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nvSpPr>
        <p:spPr>
          <a:xfrm>
            <a:off x="12216384" y="-416966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5"/>
          <p:cNvSpPr txBox="1"/>
          <p:nvPr/>
        </p:nvSpPr>
        <p:spPr>
          <a:xfrm>
            <a:off x="10506075" y="891540"/>
            <a:ext cx="1403350" cy="82994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202</a:t>
            </a:r>
            <a:r>
              <a:rPr lang="en-US" sz="2000" dirty="0">
                <a:solidFill>
                  <a:srgbClr val="B17744"/>
                </a:solidFill>
                <a:latin typeface="Politica" panose="02000503000000000000" pitchFamily="2" charset="0"/>
                <a:ea typeface="微软雅黑" panose="020B0503020204020204" charset="-122"/>
                <a:cs typeface="Arial" panose="020B0604020202020204" pitchFamily="34" charset="0"/>
              </a:rPr>
              <a:t>2</a:t>
            </a:r>
            <a:r>
              <a:rPr sz="1100" dirty="0">
                <a:latin typeface="Arial" panose="020B0604020202020204" pitchFamily="34" charset="0"/>
                <a:ea typeface="微软雅黑" panose="020B0503020204020204" charset="-122"/>
                <a:cs typeface="Arial" panose="020B0604020202020204" pitchFamily="34" charset="0"/>
              </a:rPr>
              <a:t> </a:t>
            </a:r>
            <a:endParaRPr sz="1100" dirty="0">
              <a:latin typeface="Arial" panose="020B0604020202020204" pitchFamily="34"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复朗集团纽交所上市</a:t>
            </a:r>
            <a:endParaRPr lang="zh-CN" alt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夜郎古酒庄</a:t>
            </a:r>
            <a:endParaRPr lang="zh-CN" altLang="en-GB"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3" name="图片 2" descr="图层 12"/>
          <p:cNvPicPr>
            <a:picLocks noChangeAspect="1"/>
          </p:cNvPicPr>
          <p:nvPr/>
        </p:nvPicPr>
        <p:blipFill>
          <a:blip r:embed="rId3"/>
          <a:stretch>
            <a:fillRect/>
          </a:stretch>
        </p:blipFill>
        <p:spPr>
          <a:xfrm>
            <a:off x="0" y="4815840"/>
            <a:ext cx="6541770" cy="2047240"/>
          </a:xfrm>
          <a:prstGeom prst="rect">
            <a:avLst/>
          </a:prstGeom>
        </p:spPr>
      </p:pic>
      <p:pic>
        <p:nvPicPr>
          <p:cNvPr id="5" name="图片 4" descr="/Users/jerrymiao/Desktop/复星Jerry/LOGO系列 杂/复星logo1-01.png复星logo1-01"/>
          <p:cNvPicPr>
            <a:picLocks noChangeAspect="1"/>
          </p:cNvPicPr>
          <p:nvPr/>
        </p:nvPicPr>
        <p:blipFill>
          <a:blip r:embed="rId4"/>
          <a:srcRect/>
          <a:stretch>
            <a:fillRect/>
          </a:stretch>
        </p:blipFill>
        <p:spPr>
          <a:xfrm>
            <a:off x="10302558" y="255905"/>
            <a:ext cx="1664335" cy="475615"/>
          </a:xfrm>
          <a:prstGeom prst="rect">
            <a:avLst/>
          </a:prstGeom>
        </p:spPr>
      </p:pic>
      <p:sp>
        <p:nvSpPr>
          <p:cNvPr id="28" name="文本框 44"/>
          <p:cNvSpPr txBox="1"/>
          <p:nvPr/>
        </p:nvSpPr>
        <p:spPr>
          <a:xfrm>
            <a:off x="5486306" y="4373204"/>
            <a:ext cx="1281340" cy="1007584"/>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anose="020B0503020204020204" charset="-122"/>
                <a:cs typeface="Arial" panose="020B0604020202020204" pitchFamily="34" charset="0"/>
              </a:rPr>
              <a:t>2013 </a:t>
            </a:r>
            <a:endParaRPr sz="2000" dirty="0">
              <a:solidFill>
                <a:srgbClr val="B17744"/>
              </a:solidFill>
              <a:latin typeface="Politica" panose="02000503000000000000" pitchFamily="2" charset="0"/>
              <a:ea typeface="微软雅黑" panose="020B0503020204020204"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三亚亚特兰蒂斯</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zh-CN" altLang="en-US"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佛山复星禅诚医院</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err="1">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rPr>
              <a:t>复锐医疗科技</a:t>
            </a:r>
            <a:endParaRPr sz="1000" dirty="0">
              <a:solidFill>
                <a:srgbClr val="404040"/>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椭圆 5"/>
          <p:cNvSpPr/>
          <p:nvPr/>
        </p:nvSpPr>
        <p:spPr>
          <a:xfrm>
            <a:off x="-6018743" y="1406802"/>
            <a:ext cx="25054560" cy="10485120"/>
          </a:xfrm>
          <a:custGeom>
            <a:avLst/>
            <a:gdLst>
              <a:gd name="connsiteX0" fmla="*/ 0 w 25054560"/>
              <a:gd name="connsiteY0" fmla="*/ 5242560 h 10485120"/>
              <a:gd name="connsiteX1" fmla="*/ 12527280 w 25054560"/>
              <a:gd name="connsiteY1" fmla="*/ 0 h 10485120"/>
              <a:gd name="connsiteX2" fmla="*/ 25054560 w 25054560"/>
              <a:gd name="connsiteY2" fmla="*/ 5242560 h 10485120"/>
              <a:gd name="connsiteX3" fmla="*/ 12527280 w 25054560"/>
              <a:gd name="connsiteY3" fmla="*/ 10485120 h 10485120"/>
              <a:gd name="connsiteX4" fmla="*/ 0 w 25054560"/>
              <a:gd name="connsiteY4" fmla="*/ 5242560 h 10485120"/>
              <a:gd name="connsiteX0-1" fmla="*/ 0 w 25054560"/>
              <a:gd name="connsiteY0-2" fmla="*/ 5242560 h 10485120"/>
              <a:gd name="connsiteX1-3" fmla="*/ 12527280 w 25054560"/>
              <a:gd name="connsiteY1-4" fmla="*/ 0 h 10485120"/>
              <a:gd name="connsiteX2-5" fmla="*/ 25054560 w 25054560"/>
              <a:gd name="connsiteY2-6" fmla="*/ 5242560 h 10485120"/>
              <a:gd name="connsiteX3-7" fmla="*/ 12527280 w 25054560"/>
              <a:gd name="connsiteY3-8" fmla="*/ 10485120 h 10485120"/>
              <a:gd name="connsiteX4-9" fmla="*/ 91440 w 25054560"/>
              <a:gd name="connsiteY4-10" fmla="*/ 5334000 h 104851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54560" h="10485120">
                <a:moveTo>
                  <a:pt x="0" y="5242560"/>
                </a:moveTo>
                <a:cubicBezTo>
                  <a:pt x="0" y="2347174"/>
                  <a:pt x="5608654" y="0"/>
                  <a:pt x="12527280" y="0"/>
                </a:cubicBezTo>
                <a:cubicBezTo>
                  <a:pt x="19445906" y="0"/>
                  <a:pt x="25054560" y="2347174"/>
                  <a:pt x="25054560" y="5242560"/>
                </a:cubicBezTo>
                <a:cubicBezTo>
                  <a:pt x="25054560" y="8137946"/>
                  <a:pt x="19445906" y="10485120"/>
                  <a:pt x="12527280" y="10485120"/>
                </a:cubicBezTo>
                <a:cubicBezTo>
                  <a:pt x="5608654" y="10485120"/>
                  <a:pt x="0" y="8137946"/>
                  <a:pt x="91440" y="5334000"/>
                </a:cubicBezTo>
              </a:path>
            </a:pathLst>
          </a:custGeom>
          <a:noFill/>
          <a:ln w="508000">
            <a:gradFill flip="none" rotWithShape="1">
              <a:gsLst>
                <a:gs pos="4000">
                  <a:srgbClr val="93683D">
                    <a:alpha val="0"/>
                  </a:srgbClr>
                </a:gs>
                <a:gs pos="17000">
                  <a:srgbClr val="93683D">
                    <a:alpha val="99000"/>
                  </a:srgbClr>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形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99066" y="1827520"/>
            <a:ext cx="9247157" cy="4527798"/>
          </a:xfrm>
          <a:prstGeom prst="rect">
            <a:avLst/>
          </a:prstGeom>
        </p:spPr>
      </p:pic>
      <p:sp>
        <p:nvSpPr>
          <p:cNvPr id="720" name="椭圆 719"/>
          <p:cNvSpPr/>
          <p:nvPr/>
        </p:nvSpPr>
        <p:spPr>
          <a:xfrm>
            <a:off x="1267566" y="1106125"/>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553110" y="229000"/>
            <a:ext cx="5853591" cy="535531"/>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复星家庭消费产业生态</a:t>
            </a:r>
            <a:endParaRPr lang="zh-CN" altLang="en-US" sz="3200" b="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721" name="椭圆 720"/>
          <p:cNvSpPr/>
          <p:nvPr/>
        </p:nvSpPr>
        <p:spPr>
          <a:xfrm rot="15300000">
            <a:off x="3196236" y="913042"/>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2" name="椭圆 721"/>
          <p:cNvSpPr/>
          <p:nvPr/>
        </p:nvSpPr>
        <p:spPr>
          <a:xfrm rot="9000000">
            <a:off x="5406557" y="81377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3" name="椭圆 722"/>
          <p:cNvSpPr/>
          <p:nvPr/>
        </p:nvSpPr>
        <p:spPr>
          <a:xfrm rot="11700000">
            <a:off x="7688399" y="92059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4" name="椭圆 723"/>
          <p:cNvSpPr/>
          <p:nvPr/>
        </p:nvSpPr>
        <p:spPr>
          <a:xfrm rot="15300000">
            <a:off x="9583238" y="1125287"/>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5" name="矩形 724"/>
          <p:cNvSpPr/>
          <p:nvPr/>
        </p:nvSpPr>
        <p:spPr>
          <a:xfrm>
            <a:off x="4167887" y="2251286"/>
            <a:ext cx="3913985" cy="284171"/>
          </a:xfrm>
          <a:prstGeom prst="rect">
            <a:avLst/>
          </a:prstGeom>
          <a:gradFill>
            <a:gsLst>
              <a:gs pos="96000">
                <a:srgbClr val="C4AD8F">
                  <a:alpha val="0"/>
                </a:srgbClr>
              </a:gs>
              <a:gs pos="3000">
                <a:srgbClr val="C4AD8F">
                  <a:alpha val="0"/>
                </a:srgbClr>
              </a:gs>
              <a:gs pos="64000">
                <a:srgbClr val="C4AD8F">
                  <a:alpha val="40000"/>
                </a:srgbClr>
              </a:gs>
              <a:gs pos="41000">
                <a:srgbClr val="C4AD8F">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sp>
        <p:nvSpPr>
          <p:cNvPr id="570" name="文本框 10"/>
          <p:cNvSpPr txBox="1"/>
          <p:nvPr/>
        </p:nvSpPr>
        <p:spPr>
          <a:xfrm>
            <a:off x="5020312" y="2224430"/>
            <a:ext cx="2145878" cy="369328"/>
          </a:xfrm>
          <a:prstGeom prst="rect">
            <a:avLst/>
          </a:prstGeom>
          <a:noFill/>
          <a:ln w="12700" cap="flat">
            <a:noFill/>
            <a:miter lim="400000"/>
          </a:ln>
          <a:effectLst/>
        </p:spPr>
        <p:txBody>
          <a:bodyPr wrap="square" lIns="45718" tIns="45718" rIns="45718" bIns="45718" numCol="1" anchor="t">
            <a:spAutoFit/>
          </a:bodyPr>
          <a:lstStyle>
            <a:lvl1pPr algn="ctr">
              <a:defRPr sz="1600" spc="300">
                <a:solidFill>
                  <a:srgbClr val="92673D"/>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dist"/>
            <a:r>
              <a:rPr sz="1800" dirty="0" err="1">
                <a:latin typeface="思源黑体 CN Normal" panose="020B0400000000000000" pitchFamily="34" charset="-128"/>
                <a:ea typeface="思源黑体 CN Normal" panose="020B0400000000000000" pitchFamily="34" charset="-128"/>
                <a:cs typeface="Arial" panose="020B0604020202020204" pitchFamily="34" charset="0"/>
              </a:rPr>
              <a:t>全生命周期</a:t>
            </a:r>
            <a:endParaRPr sz="1800" dirty="0" err="1">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2" name="圆角矩形 41"/>
          <p:cNvSpPr/>
          <p:nvPr/>
        </p:nvSpPr>
        <p:spPr>
          <a:xfrm>
            <a:off x="3555589" y="2820093"/>
            <a:ext cx="2422206" cy="3609044"/>
          </a:xfrm>
          <a:prstGeom prst="roundRect">
            <a:avLst>
              <a:gd name="adj" fmla="val 6141"/>
            </a:avLst>
          </a:prstGeom>
          <a:gradFill>
            <a:gsLst>
              <a:gs pos="100000">
                <a:srgbClr val="FFC000">
                  <a:alpha val="0"/>
                </a:srgbClr>
              </a:gs>
              <a:gs pos="0">
                <a:srgbClr val="FFC000">
                  <a:alpha val="7000"/>
                </a:srgb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266700" dist="25400" dir="2100000" sx="99000" sy="99000" algn="tl" rotWithShape="0">
              <a:srgbClr val="FFC00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3" name="圆角矩形 42"/>
          <p:cNvSpPr/>
          <p:nvPr/>
        </p:nvSpPr>
        <p:spPr>
          <a:xfrm>
            <a:off x="6222523" y="2820093"/>
            <a:ext cx="2422206" cy="360904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4" name="圆角矩形 43"/>
          <p:cNvSpPr/>
          <p:nvPr/>
        </p:nvSpPr>
        <p:spPr>
          <a:xfrm>
            <a:off x="8886443" y="2820278"/>
            <a:ext cx="2422206" cy="3609044"/>
          </a:xfrm>
          <a:prstGeom prst="roundRect">
            <a:avLst>
              <a:gd name="adj" fmla="val 6141"/>
            </a:avLst>
          </a:prstGeom>
          <a:gradFill>
            <a:gsLst>
              <a:gs pos="100000">
                <a:srgbClr val="00B050">
                  <a:alpha val="0"/>
                </a:srgbClr>
              </a:gs>
              <a:gs pos="0">
                <a:srgbClr val="00B050">
                  <a:alpha val="7000"/>
                </a:srgbClr>
              </a:gs>
            </a:gsLst>
            <a:lin ang="5400000" scaled="0"/>
          </a:gradFill>
          <a:ln>
            <a:gradFill>
              <a:gsLst>
                <a:gs pos="0">
                  <a:srgbClr val="00B050">
                    <a:alpha val="14000"/>
                  </a:srgbClr>
                </a:gs>
                <a:gs pos="100000">
                  <a:srgbClr val="00B050">
                    <a:alpha val="71000"/>
                  </a:srgbClr>
                </a:gs>
              </a:gsLst>
              <a:lin ang="16200000" scaled="0"/>
            </a:gradFill>
          </a:ln>
          <a:effectLst>
            <a:outerShdw blurRad="266700" dist="25400" dir="2100000" sx="99000" sy="99000" algn="tl" rotWithShape="0">
              <a:srgbClr val="00B05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45" name="文本框 13"/>
          <p:cNvSpPr txBox="1"/>
          <p:nvPr/>
        </p:nvSpPr>
        <p:spPr>
          <a:xfrm>
            <a:off x="4427586" y="2933095"/>
            <a:ext cx="938714" cy="584771"/>
          </a:xfrm>
          <a:prstGeom prst="rect">
            <a:avLst/>
          </a:prstGeom>
          <a:noFill/>
          <a:ln w="12700" cap="flat">
            <a:noFill/>
            <a:miter lim="400000"/>
          </a:ln>
          <a:effectLst/>
        </p:spPr>
        <p:txBody>
          <a:bodyPr wrap="none" lIns="45718" tIns="45718" rIns="45718" bIns="45718" numCol="1" anchor="t">
            <a:spAutoFit/>
          </a:bodyPr>
          <a:lstStyle>
            <a:lvl1pPr>
              <a:defRPr sz="1600" spc="300">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200" dirty="0">
                <a:solidFill>
                  <a:srgbClr val="FFC000"/>
                </a:solidFill>
                <a:effectLst>
                  <a:outerShdw blurRad="63500" dist="38100" dir="2700000" algn="tl" rotWithShape="0">
                    <a:srgbClr val="FFC000">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rPr>
              <a:t>快乐</a:t>
            </a:r>
            <a:endParaRPr sz="3200" dirty="0" err="1">
              <a:solidFill>
                <a:srgbClr val="FFC000"/>
              </a:solidFill>
              <a:effectLst>
                <a:outerShdw blurRad="63500" dist="38100" dir="2700000" algn="tl" rotWithShape="0">
                  <a:srgbClr val="FFC000">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46" name="文本框 13"/>
          <p:cNvSpPr txBox="1"/>
          <p:nvPr/>
        </p:nvSpPr>
        <p:spPr>
          <a:xfrm>
            <a:off x="7048614" y="2933095"/>
            <a:ext cx="938714" cy="584771"/>
          </a:xfrm>
          <a:prstGeom prst="rect">
            <a:avLst/>
          </a:prstGeom>
          <a:noFill/>
          <a:ln w="12700" cap="flat">
            <a:noFill/>
            <a:miter lim="400000"/>
          </a:ln>
          <a:effectLst/>
        </p:spPr>
        <p:txBody>
          <a:bodyPr wrap="none" lIns="45718" tIns="45718" rIns="45718" bIns="45718" numCol="1" anchor="t">
            <a:spAutoFit/>
          </a:bodyPr>
          <a:lstStyle>
            <a:lvl1pPr>
              <a:defRPr sz="1600" spc="300">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200" dirty="0">
                <a:solidFill>
                  <a:srgbClr val="93683D"/>
                </a:solidFill>
                <a:effectLst>
                  <a:outerShdw blurRad="114300" dist="38100" dir="2700000" algn="tl" rotWithShape="0">
                    <a:srgbClr val="93683D">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rPr>
              <a:t>富足</a:t>
            </a:r>
            <a:endParaRPr sz="3200" dirty="0" err="1">
              <a:solidFill>
                <a:srgbClr val="93683D"/>
              </a:solidFill>
              <a:effectLst>
                <a:outerShdw blurRad="114300" dist="38100" dir="2700000" algn="tl" rotWithShape="0">
                  <a:srgbClr val="93683D">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endParaRPr>
          </a:p>
        </p:txBody>
      </p:sp>
      <p:sp>
        <p:nvSpPr>
          <p:cNvPr id="47" name="文本框 13"/>
          <p:cNvSpPr txBox="1"/>
          <p:nvPr/>
        </p:nvSpPr>
        <p:spPr>
          <a:xfrm>
            <a:off x="9717955" y="2933095"/>
            <a:ext cx="938714" cy="584771"/>
          </a:xfrm>
          <a:prstGeom prst="rect">
            <a:avLst/>
          </a:prstGeom>
          <a:noFill/>
          <a:ln w="12700" cap="flat">
            <a:noFill/>
            <a:miter lim="400000"/>
          </a:ln>
          <a:effectLst/>
        </p:spPr>
        <p:txBody>
          <a:bodyPr wrap="none" lIns="45718" tIns="45718" rIns="45718" bIns="45718" numCol="1" anchor="t">
            <a:spAutoFit/>
          </a:bodyPr>
          <a:lstStyle>
            <a:lvl1pPr>
              <a:defRPr sz="1600" spc="300">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altLang="en-US" sz="3200" dirty="0">
                <a:solidFill>
                  <a:srgbClr val="00B050"/>
                </a:solidFill>
                <a:effectLst>
                  <a:outerShdw blurRad="101600" dist="38100" dir="2700000" algn="tl" rotWithShape="0">
                    <a:srgbClr val="00B050">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rPr>
              <a:t>智造</a:t>
            </a:r>
            <a:endParaRPr sz="3200" dirty="0" err="1">
              <a:solidFill>
                <a:srgbClr val="00B050"/>
              </a:solidFill>
              <a:effectLst>
                <a:outerShdw blurRad="101600" dist="38100" dir="2700000" algn="tl" rotWithShape="0">
                  <a:srgbClr val="00B050">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endParaRPr>
          </a:p>
        </p:txBody>
      </p:sp>
      <p:pic>
        <p:nvPicPr>
          <p:cNvPr id="48" name="图形 47"/>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694118" y="3041893"/>
            <a:ext cx="360955" cy="360955"/>
          </a:xfrm>
          <a:prstGeom prst="rect">
            <a:avLst/>
          </a:prstGeom>
        </p:spPr>
      </p:pic>
      <p:pic>
        <p:nvPicPr>
          <p:cNvPr id="49" name="图形 48"/>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4060458" y="3071240"/>
            <a:ext cx="302262" cy="302262"/>
          </a:xfrm>
          <a:prstGeom prst="rect">
            <a:avLst/>
          </a:prstGeom>
        </p:spPr>
      </p:pic>
      <p:pic>
        <p:nvPicPr>
          <p:cNvPr id="50" name="图形 49"/>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9351066" y="3052795"/>
            <a:ext cx="313292" cy="313292"/>
          </a:xfrm>
          <a:prstGeom prst="rect">
            <a:avLst/>
          </a:prstGeom>
        </p:spPr>
      </p:pic>
      <p:grpSp>
        <p:nvGrpSpPr>
          <p:cNvPr id="51" name="组合 50"/>
          <p:cNvGrpSpPr/>
          <p:nvPr/>
        </p:nvGrpSpPr>
        <p:grpSpPr>
          <a:xfrm>
            <a:off x="889232" y="2823713"/>
            <a:ext cx="2422206" cy="3609044"/>
            <a:chOff x="846163" y="2790811"/>
            <a:chExt cx="2422206" cy="3609044"/>
          </a:xfrm>
        </p:grpSpPr>
        <p:sp>
          <p:nvSpPr>
            <p:cNvPr id="52" name="圆角矩形 51"/>
            <p:cNvSpPr/>
            <p:nvPr/>
          </p:nvSpPr>
          <p:spPr>
            <a:xfrm>
              <a:off x="846163" y="2790811"/>
              <a:ext cx="2422206" cy="3609044"/>
            </a:xfrm>
            <a:prstGeom prst="roundRect">
              <a:avLst>
                <a:gd name="adj" fmla="val 6141"/>
              </a:avLst>
            </a:prstGeom>
            <a:gradFill>
              <a:gsLst>
                <a:gs pos="100000">
                  <a:srgbClr val="005DDC">
                    <a:alpha val="0"/>
                  </a:srgbClr>
                </a:gs>
                <a:gs pos="0">
                  <a:srgbClr val="005DDC">
                    <a:alpha val="7000"/>
                  </a:srgbClr>
                </a:gs>
              </a:gsLst>
              <a:lin ang="5400000" scaled="0"/>
            </a:gradFill>
            <a:ln>
              <a:gradFill>
                <a:gsLst>
                  <a:gs pos="0">
                    <a:srgbClr val="005DDC">
                      <a:alpha val="14000"/>
                    </a:srgbClr>
                  </a:gs>
                  <a:gs pos="100000">
                    <a:srgbClr val="005DDC">
                      <a:alpha val="71000"/>
                    </a:srgbClr>
                  </a:gs>
                </a:gsLst>
                <a:lin ang="16200000" scaled="0"/>
              </a:gradFill>
            </a:ln>
            <a:effectLst>
              <a:glow rad="63500">
                <a:schemeClr val="accent1">
                  <a:satMod val="175000"/>
                  <a:alpha val="0"/>
                </a:schemeClr>
              </a:glow>
              <a:outerShdw blurRad="266700" dist="25400" dir="2100000" sx="99000" sy="99000" algn="tl" rotWithShape="0">
                <a:srgbClr val="003DA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3" name="文本框 13"/>
            <p:cNvSpPr txBox="1"/>
            <p:nvPr/>
          </p:nvSpPr>
          <p:spPr>
            <a:xfrm>
              <a:off x="1739807" y="2891938"/>
              <a:ext cx="938714" cy="584771"/>
            </a:xfrm>
            <a:prstGeom prst="rect">
              <a:avLst/>
            </a:prstGeom>
            <a:noFill/>
            <a:ln w="12700" cap="flat">
              <a:noFill/>
              <a:miter lim="400000"/>
            </a:ln>
            <a:effectLst/>
          </p:spPr>
          <p:txBody>
            <a:bodyPr wrap="none" lIns="45718" tIns="45718" rIns="45718" bIns="45718" numCol="1" anchor="t">
              <a:spAutoFit/>
            </a:bodyPr>
            <a:lstStyle>
              <a:lvl1pPr>
                <a:defRPr sz="1600" spc="300">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3200" dirty="0" err="1">
                  <a:solidFill>
                    <a:srgbClr val="005DDC"/>
                  </a:solidFill>
                  <a:effectLst>
                    <a:outerShdw blurRad="63500" dist="38100" dir="2700000" algn="tl" rotWithShape="0">
                      <a:srgbClr val="003DAD">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rPr>
                <a:t>健康</a:t>
              </a:r>
              <a:endParaRPr sz="3200" dirty="0" err="1">
                <a:solidFill>
                  <a:srgbClr val="005DDC"/>
                </a:solidFill>
                <a:effectLst>
                  <a:outerShdw blurRad="63500" dist="38100" dir="2700000" algn="tl" rotWithShape="0">
                    <a:srgbClr val="003DAD">
                      <a:alpha val="40000"/>
                    </a:srgbClr>
                  </a:outerShdw>
                </a:effectLst>
                <a:latin typeface="HYQIHEIX1-45W EXTRALIGHT" panose="00020600040101010101" pitchFamily="18" charset="-122"/>
                <a:ea typeface="HYQIHEIX1-45W EXTRALIGHT" panose="00020600040101010101" pitchFamily="18" charset="-122"/>
                <a:cs typeface="Arial" panose="020B0604020202020204" pitchFamily="34" charset="0"/>
              </a:endParaRPr>
            </a:p>
          </p:txBody>
        </p:sp>
        <p:pic>
          <p:nvPicPr>
            <p:cNvPr id="54" name="图形 53"/>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1328569" y="3002699"/>
              <a:ext cx="331170" cy="331170"/>
            </a:xfrm>
            <a:prstGeom prst="rect">
              <a:avLst/>
            </a:prstGeom>
          </p:spPr>
        </p:pic>
      </p:grpSp>
      <p:pic>
        <p:nvPicPr>
          <p:cNvPr id="5" name="图片 4" descr="/Users/jerrymiao/Library/Mobile Documents/com~apple~CloudDocs/Desktop/复星23年企宣物料更新/4大板块LOGO整理-01.png4大板块LOGO整理-01"/>
          <p:cNvPicPr>
            <a:picLocks noChangeAspect="1"/>
          </p:cNvPicPr>
          <p:nvPr/>
        </p:nvPicPr>
        <p:blipFill rotWithShape="1">
          <a:blip r:embed="rId11"/>
          <a:srcRect/>
          <a:stretch>
            <a:fillRect/>
          </a:stretch>
        </p:blipFill>
        <p:spPr>
          <a:xfrm>
            <a:off x="966559" y="3293918"/>
            <a:ext cx="2255493" cy="3114555"/>
          </a:xfrm>
          <a:prstGeom prst="rect">
            <a:avLst/>
          </a:prstGeom>
        </p:spPr>
      </p:pic>
      <p:pic>
        <p:nvPicPr>
          <p:cNvPr id="9" name="图片 8" descr="4大板块LOGO整理-04"/>
          <p:cNvPicPr>
            <a:picLocks noChangeAspect="1"/>
          </p:cNvPicPr>
          <p:nvPr/>
        </p:nvPicPr>
        <p:blipFill rotWithShape="1">
          <a:blip r:embed="rId12"/>
          <a:srcRect/>
          <a:stretch>
            <a:fillRect/>
          </a:stretch>
        </p:blipFill>
        <p:spPr>
          <a:xfrm>
            <a:off x="9604739" y="3636809"/>
            <a:ext cx="985614" cy="533250"/>
          </a:xfrm>
          <a:prstGeom prst="rect">
            <a:avLst/>
          </a:prstGeom>
        </p:spPr>
      </p:pic>
      <p:pic>
        <p:nvPicPr>
          <p:cNvPr id="11" name="图片 10" descr="VCG21c0468307a"/>
          <p:cNvPicPr>
            <a:picLocks noChangeAspect="1"/>
          </p:cNvPicPr>
          <p:nvPr/>
        </p:nvPicPr>
        <p:blipFill>
          <a:blip r:embed="rId13"/>
          <a:srcRect r="-788"/>
          <a:stretch>
            <a:fillRect/>
          </a:stretch>
        </p:blipFill>
        <p:spPr>
          <a:xfrm>
            <a:off x="1386840" y="1218565"/>
            <a:ext cx="1080770" cy="1102995"/>
          </a:xfrm>
          <a:prstGeom prst="ellipse">
            <a:avLst/>
          </a:prstGeom>
        </p:spPr>
      </p:pic>
      <p:pic>
        <p:nvPicPr>
          <p:cNvPr id="4" name="图片 1111" descr="/Users/jerrymiao/Library/Mobile Documents/com~apple~CloudDocs/Desktop/复星23年封面更新/VCG211366518410.jpgVCG211366518410"/>
          <p:cNvPicPr>
            <a:picLocks noChangeAspect="1"/>
          </p:cNvPicPr>
          <p:nvPr/>
        </p:nvPicPr>
        <p:blipFill>
          <a:blip r:embed="rId14"/>
          <a:srcRect/>
          <a:stretch>
            <a:fillRect/>
          </a:stretch>
        </p:blipFill>
        <p:spPr>
          <a:xfrm>
            <a:off x="3317875" y="1021715"/>
            <a:ext cx="1080135" cy="109664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6" name="图片 5" descr="VCG211288056837"/>
          <p:cNvPicPr>
            <a:picLocks noChangeAspect="1"/>
          </p:cNvPicPr>
          <p:nvPr/>
        </p:nvPicPr>
        <p:blipFill>
          <a:blip r:embed="rId15"/>
          <a:srcRect/>
          <a:stretch>
            <a:fillRect/>
          </a:stretch>
        </p:blipFill>
        <p:spPr>
          <a:xfrm>
            <a:off x="5528945" y="937895"/>
            <a:ext cx="1073150" cy="1073150"/>
          </a:xfrm>
          <a:prstGeom prst="ellipse">
            <a:avLst/>
          </a:prstGeom>
        </p:spPr>
      </p:pic>
      <p:pic>
        <p:nvPicPr>
          <p:cNvPr id="13" name="图片 12" descr="/Users/jerrymiao/Library/Mobile Documents/com~apple~CloudDocs/Desktop/复星23年封面更新/VCG211223101606.jpgVCG211223101606"/>
          <p:cNvPicPr>
            <a:picLocks noChangeAspect="1"/>
          </p:cNvPicPr>
          <p:nvPr/>
        </p:nvPicPr>
        <p:blipFill>
          <a:blip r:embed="rId16"/>
          <a:srcRect b="-218"/>
          <a:stretch>
            <a:fillRect/>
          </a:stretch>
        </p:blipFill>
        <p:spPr>
          <a:xfrm>
            <a:off x="7805420" y="1037590"/>
            <a:ext cx="1080770" cy="1080770"/>
          </a:xfrm>
          <a:prstGeom prst="ellipse">
            <a:avLst/>
          </a:prstGeom>
        </p:spPr>
      </p:pic>
      <p:pic>
        <p:nvPicPr>
          <p:cNvPr id="7" name="图片 1113" descr="/Users/jerrymiao/Library/Mobile Documents/com~apple~CloudDocs/Desktop/复星23年封面更新/VCG21f4341f401.jpgVCG21f4341f401"/>
          <p:cNvPicPr>
            <a:picLocks noChangeAspect="1"/>
          </p:cNvPicPr>
          <p:nvPr/>
        </p:nvPicPr>
        <p:blipFill>
          <a:blip r:embed="rId17"/>
          <a:srcRect/>
          <a:stretch>
            <a:fillRect/>
          </a:stretch>
        </p:blipFill>
        <p:spPr>
          <a:xfrm>
            <a:off x="9705340" y="1242695"/>
            <a:ext cx="1080135" cy="108013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10" name="图片 9" descr="/Users/jerrymiao/Desktop/复星Jerry/LOGO系列 杂/复星logo1-01.png复星logo1-01"/>
          <p:cNvPicPr>
            <a:picLocks noChangeAspect="1"/>
          </p:cNvPicPr>
          <p:nvPr/>
        </p:nvPicPr>
        <p:blipFill>
          <a:blip r:embed="rId18"/>
          <a:srcRect/>
          <a:stretch>
            <a:fillRect/>
          </a:stretch>
        </p:blipFill>
        <p:spPr>
          <a:xfrm>
            <a:off x="10302558" y="255905"/>
            <a:ext cx="1664335" cy="475615"/>
          </a:xfrm>
          <a:prstGeom prst="rect">
            <a:avLst/>
          </a:prstGeom>
        </p:spPr>
      </p:pic>
      <p:grpSp>
        <p:nvGrpSpPr>
          <p:cNvPr id="18" name="组合 17"/>
          <p:cNvGrpSpPr/>
          <p:nvPr/>
        </p:nvGrpSpPr>
        <p:grpSpPr>
          <a:xfrm>
            <a:off x="3496945" y="3551865"/>
            <a:ext cx="2566670" cy="2932754"/>
            <a:chOff x="3496945" y="3551865"/>
            <a:chExt cx="2566670" cy="2932754"/>
          </a:xfrm>
        </p:grpSpPr>
        <p:pic>
          <p:nvPicPr>
            <p:cNvPr id="2" name="图片 1" descr="4大板块LOGO整理-02"/>
            <p:cNvPicPr>
              <a:picLocks noChangeAspect="1"/>
            </p:cNvPicPr>
            <p:nvPr/>
          </p:nvPicPr>
          <p:blipFill rotWithShape="1">
            <a:blip r:embed="rId19"/>
            <a:srcRect/>
            <a:stretch>
              <a:fillRect/>
            </a:stretch>
          </p:blipFill>
          <p:spPr>
            <a:xfrm>
              <a:off x="3496945" y="4141328"/>
              <a:ext cx="2566670" cy="2343291"/>
            </a:xfrm>
            <a:prstGeom prst="rect">
              <a:avLst/>
            </a:prstGeom>
          </p:spPr>
        </p:pic>
        <p:pic>
          <p:nvPicPr>
            <p:cNvPr id="12" name="图片 11"/>
            <p:cNvPicPr>
              <a:picLocks noChangeAspect="1"/>
            </p:cNvPicPr>
            <p:nvPr/>
          </p:nvPicPr>
          <p:blipFill>
            <a:blip r:embed="rId20" cstate="print"/>
            <a:stretch>
              <a:fillRect/>
            </a:stretch>
          </p:blipFill>
          <p:spPr>
            <a:xfrm>
              <a:off x="4437958" y="3665900"/>
              <a:ext cx="582354" cy="136602"/>
            </a:xfrm>
            <a:prstGeom prst="rect">
              <a:avLst/>
            </a:prstGeom>
          </p:spPr>
        </p:pic>
        <p:pic>
          <p:nvPicPr>
            <p:cNvPr id="15" name="图片 14" descr="4大板块LOGO整理-02"/>
            <p:cNvPicPr>
              <a:picLocks noChangeAspect="1"/>
            </p:cNvPicPr>
            <p:nvPr/>
          </p:nvPicPr>
          <p:blipFill rotWithShape="1">
            <a:blip r:embed="rId21"/>
            <a:srcRect/>
            <a:stretch>
              <a:fillRect/>
            </a:stretch>
          </p:blipFill>
          <p:spPr>
            <a:xfrm>
              <a:off x="3496945" y="3802502"/>
              <a:ext cx="1523367" cy="306651"/>
            </a:xfrm>
            <a:prstGeom prst="rect">
              <a:avLst/>
            </a:prstGeom>
          </p:spPr>
        </p:pic>
        <p:pic>
          <p:nvPicPr>
            <p:cNvPr id="16" name="图片 15" descr="4大板块LOGO整理-02"/>
            <p:cNvPicPr>
              <a:picLocks noChangeAspect="1"/>
            </p:cNvPicPr>
            <p:nvPr/>
          </p:nvPicPr>
          <p:blipFill rotWithShape="1">
            <a:blip r:embed="rId22"/>
            <a:srcRect/>
            <a:stretch>
              <a:fillRect/>
            </a:stretch>
          </p:blipFill>
          <p:spPr>
            <a:xfrm>
              <a:off x="5165967" y="3584742"/>
              <a:ext cx="652776" cy="524412"/>
            </a:xfrm>
            <a:prstGeom prst="rect">
              <a:avLst/>
            </a:prstGeom>
          </p:spPr>
        </p:pic>
        <p:pic>
          <p:nvPicPr>
            <p:cNvPr id="17" name="图片 16" descr="4大板块LOGO整理-02"/>
            <p:cNvPicPr>
              <a:picLocks noChangeAspect="1"/>
            </p:cNvPicPr>
            <p:nvPr/>
          </p:nvPicPr>
          <p:blipFill rotWithShape="1">
            <a:blip r:embed="rId23"/>
            <a:srcRect/>
            <a:stretch>
              <a:fillRect/>
            </a:stretch>
          </p:blipFill>
          <p:spPr>
            <a:xfrm>
              <a:off x="3701457" y="3551865"/>
              <a:ext cx="646323" cy="302188"/>
            </a:xfrm>
            <a:prstGeom prst="rect">
              <a:avLst/>
            </a:prstGeom>
          </p:spPr>
        </p:pic>
      </p:grpSp>
      <p:pic>
        <p:nvPicPr>
          <p:cNvPr id="20" name="图片 19" descr="4大板块LOGO整理-04"/>
          <p:cNvPicPr>
            <a:picLocks noChangeAspect="1"/>
          </p:cNvPicPr>
          <p:nvPr/>
        </p:nvPicPr>
        <p:blipFill rotWithShape="1">
          <a:blip r:embed="rId24"/>
          <a:srcRect/>
          <a:stretch>
            <a:fillRect/>
          </a:stretch>
        </p:blipFill>
        <p:spPr>
          <a:xfrm>
            <a:off x="9039885" y="4974576"/>
            <a:ext cx="2116171" cy="351397"/>
          </a:xfrm>
          <a:prstGeom prst="rect">
            <a:avLst/>
          </a:prstGeom>
        </p:spPr>
      </p:pic>
      <p:pic>
        <p:nvPicPr>
          <p:cNvPr id="34" name="图片 33" descr="4大板块LOGO整理-04"/>
          <p:cNvPicPr>
            <a:picLocks noChangeAspect="1"/>
          </p:cNvPicPr>
          <p:nvPr/>
        </p:nvPicPr>
        <p:blipFill rotWithShape="1">
          <a:blip r:embed="rId25"/>
          <a:srcRect/>
          <a:stretch>
            <a:fillRect/>
          </a:stretch>
        </p:blipFill>
        <p:spPr>
          <a:xfrm>
            <a:off x="9095786" y="4302469"/>
            <a:ext cx="844288" cy="511176"/>
          </a:xfrm>
          <a:prstGeom prst="rect">
            <a:avLst/>
          </a:prstGeom>
        </p:spPr>
      </p:pic>
      <p:pic>
        <p:nvPicPr>
          <p:cNvPr id="21" name="图片 20"/>
          <p:cNvPicPr>
            <a:picLocks noChangeAspect="1"/>
          </p:cNvPicPr>
          <p:nvPr/>
        </p:nvPicPr>
        <p:blipFill>
          <a:blip r:embed="rId26"/>
          <a:stretch>
            <a:fillRect/>
          </a:stretch>
        </p:blipFill>
        <p:spPr>
          <a:xfrm>
            <a:off x="10076180" y="4463415"/>
            <a:ext cx="1080135" cy="128270"/>
          </a:xfrm>
          <a:prstGeom prst="rect">
            <a:avLst/>
          </a:prstGeom>
        </p:spPr>
      </p:pic>
      <p:pic>
        <p:nvPicPr>
          <p:cNvPr id="55" name="图片 54"/>
          <p:cNvPicPr>
            <a:picLocks noChangeAspect="1"/>
          </p:cNvPicPr>
          <p:nvPr/>
        </p:nvPicPr>
        <p:blipFill>
          <a:blip r:embed="rId27"/>
          <a:stretch>
            <a:fillRect/>
          </a:stretch>
        </p:blipFill>
        <p:spPr>
          <a:xfrm>
            <a:off x="6147199" y="3058219"/>
            <a:ext cx="2520000" cy="33852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Users/jerrymiao/Desktop/复星Jerry/产业图片合集/健康/复星凯特/591678412621.jpg591678412621"/>
          <p:cNvPicPr>
            <a:picLocks noChangeAspect="1"/>
          </p:cNvPicPr>
          <p:nvPr/>
        </p:nvPicPr>
        <p:blipFill>
          <a:blip r:embed="rId1"/>
          <a:srcRect/>
          <a:stretch>
            <a:fillRect/>
          </a:stretch>
        </p:blipFill>
        <p:spPr>
          <a:xfrm>
            <a:off x="0" y="0"/>
            <a:ext cx="12190730" cy="6866255"/>
          </a:xfrm>
          <a:prstGeom prst="rect">
            <a:avLst/>
          </a:prstGeom>
        </p:spPr>
      </p:pic>
      <p:sp>
        <p:nvSpPr>
          <p:cNvPr id="15" name="矩形 14"/>
          <p:cNvSpPr/>
          <p:nvPr/>
        </p:nvSpPr>
        <p:spPr>
          <a:xfrm rot="10800000">
            <a:off x="1653359" y="-23"/>
            <a:ext cx="10537371" cy="6858000"/>
          </a:xfrm>
          <a:prstGeom prst="rect">
            <a:avLst/>
          </a:prstGeom>
          <a:gradFill flip="none" rotWithShape="1">
            <a:gsLst>
              <a:gs pos="0">
                <a:srgbClr val="1B68D4">
                  <a:alpha val="0"/>
                </a:srgbClr>
              </a:gs>
              <a:gs pos="100000">
                <a:srgbClr val="1B68D4">
                  <a:alpha val="7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299109" y="2061250"/>
            <a:ext cx="2683510" cy="1597660"/>
          </a:xfrm>
          <a:prstGeom prst="rect">
            <a:avLst/>
          </a:prstGeom>
          <a:noFill/>
        </p:spPr>
        <p:txBody>
          <a:bodyPr wrap="none" lIns="121917" tIns="60959" rIns="121917" bIns="60959"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1" lang="zh-CN" altLang="en-US" sz="9600" noProof="0" dirty="0">
                <a:ln>
                  <a:noFill/>
                </a:ln>
                <a:solidFill>
                  <a:schemeClr val="bg1"/>
                </a:solidFill>
                <a:effectLst>
                  <a:outerShdw blurRad="330200" sx="99000" sy="99000" algn="ctr" rotWithShape="0">
                    <a:srgbClr val="1F61E6">
                      <a:alpha val="4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sym typeface="+mn-ea"/>
              </a:rPr>
              <a:t>健康</a:t>
            </a:r>
            <a:endParaRPr kumimoji="1" lang="zh-CN" altLang="en-US" sz="9600" noProof="0" dirty="0">
              <a:ln>
                <a:noFill/>
              </a:ln>
              <a:solidFill>
                <a:schemeClr val="bg1"/>
              </a:solidFill>
              <a:effectLst>
                <a:outerShdw blurRad="330200" sx="99000" sy="99000" algn="ctr" rotWithShape="0">
                  <a:srgbClr val="1F61E6">
                    <a:alpha val="40000"/>
                  </a:srgbClr>
                </a:outerShdw>
              </a:effectLst>
              <a:uLnTx/>
              <a:uFillTx/>
              <a:latin typeface="思源黑体 CN Medium" panose="020B0600000000000000" pitchFamily="34" charset="-128"/>
              <a:ea typeface="思源黑体 CN Medium" panose="020B0600000000000000" pitchFamily="34" charset="-128"/>
              <a:cs typeface="楷体" panose="02010609060101010101" pitchFamily="49" charset="-122"/>
              <a:sym typeface="+mn-ea"/>
            </a:endParaRPr>
          </a:p>
        </p:txBody>
      </p:sp>
      <p:sp>
        <p:nvSpPr>
          <p:cNvPr id="7" name="文本框 6"/>
          <p:cNvSpPr txBox="1"/>
          <p:nvPr/>
        </p:nvSpPr>
        <p:spPr>
          <a:xfrm>
            <a:off x="6290441" y="5996228"/>
            <a:ext cx="5641025" cy="861772"/>
          </a:xfrm>
          <a:prstGeom prst="rect">
            <a:avLst/>
          </a:prstGeom>
          <a:noFill/>
        </p:spPr>
        <p:txBody>
          <a:bodyPr wrap="square" lIns="121917" tIns="60959" rIns="121917" bIns="60959" rtlCol="0">
            <a:spAutoFit/>
          </a:bodyPr>
          <a:lstStyle/>
          <a:p>
            <a:pPr lvl="0" algn="r" defTabSz="913765">
              <a:defRPr/>
            </a:pPr>
            <a:r>
              <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rPr>
              <a:t>HEALTH</a:t>
            </a:r>
            <a:endParaRPr kumimoji="1" lang="en-GB" altLang="zh-CN" sz="4800" dirty="0">
              <a:solidFill>
                <a:schemeClr val="bg1"/>
              </a:solidFill>
              <a:latin typeface="Politica" panose="02000503000000000000" pitchFamily="2" charset="0"/>
              <a:ea typeface="HYQIHEIX1-45W EXTRALIGHT" panose="00020600040101010101" pitchFamily="18" charset="-122"/>
              <a:cs typeface="楷体" panose="02010609060101010101" pitchFamily="49" charset="-122"/>
            </a:endParaRPr>
          </a:p>
        </p:txBody>
      </p:sp>
      <p:sp>
        <p:nvSpPr>
          <p:cNvPr id="8" name="文本框 7"/>
          <p:cNvSpPr txBox="1"/>
          <p:nvPr/>
        </p:nvSpPr>
        <p:spPr>
          <a:xfrm>
            <a:off x="7141779" y="4445703"/>
            <a:ext cx="4789687"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rPr>
              <a:t>科技焕新专业</a:t>
            </a:r>
            <a:endPar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endParaRPr>
          </a:p>
        </p:txBody>
      </p:sp>
      <p:pic>
        <p:nvPicPr>
          <p:cNvPr id="11" name="图形 10"/>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2287211" y="1214201"/>
            <a:ext cx="707307" cy="707307"/>
          </a:xfrm>
          <a:prstGeom prst="rect">
            <a:avLst/>
          </a:prstGeom>
        </p:spPr>
      </p:pic>
      <p:sp>
        <p:nvSpPr>
          <p:cNvPr id="16" name="文本框 15"/>
          <p:cNvSpPr txBox="1"/>
          <p:nvPr/>
        </p:nvSpPr>
        <p:spPr>
          <a:xfrm>
            <a:off x="7141779" y="4927429"/>
            <a:ext cx="4789687" cy="503213"/>
          </a:xfrm>
          <a:prstGeom prst="rect">
            <a:avLst/>
          </a:prstGeom>
          <a:noFill/>
        </p:spPr>
        <p:txBody>
          <a:bodyPr wrap="square" lIns="121917" tIns="60959" rIns="121917" bIns="60959" rtlCol="0">
            <a:spAutoFit/>
          </a:bodyPr>
          <a:lstStyle/>
          <a:p>
            <a:pPr lvl="0" algn="r" defTabSz="913765">
              <a:lnSpc>
                <a:spcPct val="150000"/>
              </a:lnSpc>
              <a:defRPr/>
            </a:pPr>
            <a:r>
              <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rPr>
              <a:t>全球乐享健康</a:t>
            </a:r>
            <a:endParaRPr kumimoji="1" lang="zh-CN" altLang="en-US" dirty="0">
              <a:solidFill>
                <a:schemeClr val="bg1"/>
              </a:solidFill>
              <a:latin typeface="思源黑体 CN Normal" panose="020B0400000000000000" pitchFamily="34" charset="-128"/>
              <a:ea typeface="思源黑体 CN Normal" panose="020B0400000000000000" pitchFamily="34" charset="-128"/>
              <a:cs typeface="楷体" panose="02010609060101010101" pitchFamily="49" charset="-122"/>
            </a:endParaRPr>
          </a:p>
        </p:txBody>
      </p:sp>
      <p:sp>
        <p:nvSpPr>
          <p:cNvPr id="2" name="椭圆 1"/>
          <p:cNvSpPr/>
          <p:nvPr/>
        </p:nvSpPr>
        <p:spPr>
          <a:xfrm rot="19943646">
            <a:off x="-94244" y="1343090"/>
            <a:ext cx="5791200" cy="2432043"/>
          </a:xfrm>
          <a:prstGeom prst="ellipse">
            <a:avLst/>
          </a:prstGeom>
          <a:noFill/>
          <a:ln w="28575">
            <a:gradFill>
              <a:gsLst>
                <a:gs pos="8000">
                  <a:schemeClr val="bg1">
                    <a:alpha val="0"/>
                  </a:schemeClr>
                </a:gs>
                <a:gs pos="100000">
                  <a:srgbClr val="1B68D4"/>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accent1">
                  <a:lumMod val="40000"/>
                  <a:lumOff val="60000"/>
                </a:schemeClr>
              </a:gs>
              <a:gs pos="46000">
                <a:schemeClr val="accent1">
                  <a:lumMod val="95000"/>
                  <a:lumOff val="5000"/>
                </a:schemeClr>
              </a:gs>
              <a:gs pos="100000">
                <a:srgbClr val="005DDC"/>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4"/>
          <a:stretch>
            <a:fillRect/>
          </a:stretch>
        </p:blipFill>
        <p:spPr>
          <a:xfrm>
            <a:off x="10302240" y="255905"/>
            <a:ext cx="1664970" cy="4756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Users/jerrymiao/Library/Mobile Documents/com~apple~CloudDocs/Desktop/中期业绩发布会/PPT刷新/四大板块BG/健康2.jpg健康2"/>
          <p:cNvPicPr>
            <a:picLocks noChangeAspect="1"/>
          </p:cNvPicPr>
          <p:nvPr/>
        </p:nvPicPr>
        <p:blipFill>
          <a:blip r:embed="rId1"/>
          <a:srcRect/>
          <a:stretch>
            <a:fillRect/>
          </a:stretch>
        </p:blipFill>
        <p:spPr>
          <a:xfrm>
            <a:off x="0" y="0"/>
            <a:ext cx="12186920" cy="6858000"/>
          </a:xfrm>
          <a:prstGeom prst="rect">
            <a:avLst/>
          </a:prstGeom>
        </p:spPr>
      </p:pic>
      <p:sp>
        <p:nvSpPr>
          <p:cNvPr id="35" name="矩形 4"/>
          <p:cNvSpPr/>
          <p:nvPr/>
        </p:nvSpPr>
        <p:spPr>
          <a:xfrm>
            <a:off x="9004" y="3175"/>
            <a:ext cx="12216130" cy="685482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2" name="矩形 4"/>
          <p:cNvSpPr/>
          <p:nvPr/>
        </p:nvSpPr>
        <p:spPr>
          <a:xfrm>
            <a:off x="414119" y="1482136"/>
            <a:ext cx="10699412" cy="3862045"/>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思源黑体 CN Normal" panose="020B0400000000000000" pitchFamily="34" charset="-128"/>
              <a:ea typeface="思源黑体 CN Normal" panose="020B0400000000000000" pitchFamily="34" charset="-128"/>
            </a:endParaRPr>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Normal" panose="020B0400000000000000" pitchFamily="34" charset="-128"/>
              <a:ea typeface="思源黑体 CN Normal" panose="020B0400000000000000" pitchFamily="34" charset="-128"/>
            </a:endParaRPr>
          </a:p>
        </p:txBody>
      </p:sp>
      <p:sp>
        <p:nvSpPr>
          <p:cNvPr id="31" name="Title 1"/>
          <p:cNvSpPr txBox="1"/>
          <p:nvPr/>
        </p:nvSpPr>
        <p:spPr>
          <a:xfrm>
            <a:off x="618370" y="231128"/>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spc="0" dirty="0">
                <a:solidFill>
                  <a:srgbClr val="1F61E6"/>
                </a:solidFill>
                <a:latin typeface="思源黑体 CN Normal" panose="020B0400000000000000" pitchFamily="34" charset="-128"/>
                <a:ea typeface="思源黑体 CN Normal" panose="020B0400000000000000" pitchFamily="34" charset="-128"/>
                <a:cs typeface="Arial" panose="020B0604020202020204" pitchFamily="34" charset="0"/>
              </a:rPr>
              <a:t>制药</a:t>
            </a:r>
            <a:endParaRPr lang="zh-CN" altLang="en-US" sz="3200" b="0" dirty="0">
              <a:solidFill>
                <a:srgbClr val="1F61E6"/>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2" name="文本框 31"/>
          <p:cNvSpPr txBox="1"/>
          <p:nvPr/>
        </p:nvSpPr>
        <p:spPr>
          <a:xfrm>
            <a:off x="588645" y="876935"/>
            <a:ext cx="8202295" cy="306705"/>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复星医药持续加大创新研发投入，推进创新转型，创新药、成熟产品与制造、疫苗三大业务分线聚焦</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4" name="矩形 4"/>
          <p:cNvSpPr/>
          <p:nvPr/>
        </p:nvSpPr>
        <p:spPr>
          <a:xfrm>
            <a:off x="413900" y="5384689"/>
            <a:ext cx="9093116" cy="941588"/>
          </a:xfrm>
          <a:prstGeom prst="rect">
            <a:avLst/>
          </a:prstGeom>
          <a:gradFill flip="none" rotWithShape="1">
            <a:gsLst>
              <a:gs pos="0">
                <a:srgbClr val="003DAD">
                  <a:alpha val="0"/>
                </a:srgbClr>
              </a:gs>
              <a:gs pos="100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pic>
        <p:nvPicPr>
          <p:cNvPr id="61" name="图片 60"/>
          <p:cNvPicPr>
            <a:picLocks noChangeAspect="1"/>
          </p:cNvPicPr>
          <p:nvPr/>
        </p:nvPicPr>
        <p:blipFill>
          <a:blip r:embed="rId2" cstate="email"/>
          <a:stretch>
            <a:fillRect/>
          </a:stretch>
        </p:blipFill>
        <p:spPr>
          <a:xfrm>
            <a:off x="6522343" y="5697168"/>
            <a:ext cx="507620" cy="445310"/>
          </a:xfrm>
          <a:prstGeom prst="rect">
            <a:avLst/>
          </a:prstGeom>
        </p:spPr>
      </p:pic>
      <p:pic>
        <p:nvPicPr>
          <p:cNvPr id="28" name="图片 27"/>
          <p:cNvPicPr>
            <a:picLocks noChangeAspect="1"/>
          </p:cNvPicPr>
          <p:nvPr/>
        </p:nvPicPr>
        <p:blipFill rotWithShape="1">
          <a:blip r:embed="rId3" cstate="email"/>
          <a:srcRect/>
          <a:stretch>
            <a:fillRect/>
          </a:stretch>
        </p:blipFill>
        <p:spPr>
          <a:xfrm>
            <a:off x="2120513" y="5710715"/>
            <a:ext cx="1092378" cy="305255"/>
          </a:xfrm>
          <a:prstGeom prst="rect">
            <a:avLst/>
          </a:prstGeom>
        </p:spPr>
      </p:pic>
      <p:pic>
        <p:nvPicPr>
          <p:cNvPr id="34" name="图片 33"/>
          <p:cNvPicPr>
            <a:picLocks noChangeAspect="1"/>
          </p:cNvPicPr>
          <p:nvPr/>
        </p:nvPicPr>
        <p:blipFill rotWithShape="1">
          <a:blip r:embed="rId4" cstate="email"/>
          <a:srcRect/>
          <a:stretch>
            <a:fillRect/>
          </a:stretch>
        </p:blipFill>
        <p:spPr>
          <a:xfrm>
            <a:off x="3400422" y="5597529"/>
            <a:ext cx="1316279" cy="476315"/>
          </a:xfrm>
          <a:prstGeom prst="rect">
            <a:avLst/>
          </a:prstGeom>
        </p:spPr>
      </p:pic>
      <p:pic>
        <p:nvPicPr>
          <p:cNvPr id="4" name="图片 3"/>
          <p:cNvPicPr>
            <a:picLocks noChangeAspect="1"/>
          </p:cNvPicPr>
          <p:nvPr/>
        </p:nvPicPr>
        <p:blipFill>
          <a:blip r:embed="rId5" cstate="email"/>
          <a:stretch>
            <a:fillRect/>
          </a:stretch>
        </p:blipFill>
        <p:spPr>
          <a:xfrm>
            <a:off x="877044" y="5681280"/>
            <a:ext cx="1092378" cy="364126"/>
          </a:xfrm>
          <a:prstGeom prst="rect">
            <a:avLst/>
          </a:prstGeom>
        </p:spPr>
      </p:pic>
      <p:pic>
        <p:nvPicPr>
          <p:cNvPr id="36" name="图片 35"/>
          <p:cNvPicPr>
            <a:picLocks noChangeAspect="1"/>
          </p:cNvPicPr>
          <p:nvPr/>
        </p:nvPicPr>
        <p:blipFill>
          <a:blip r:embed="rId6" cstate="email"/>
          <a:stretch>
            <a:fillRect/>
          </a:stretch>
        </p:blipFill>
        <p:spPr>
          <a:xfrm>
            <a:off x="4767684" y="5631574"/>
            <a:ext cx="1738525" cy="486989"/>
          </a:xfrm>
          <a:prstGeom prst="rect">
            <a:avLst/>
          </a:prstGeom>
        </p:spPr>
      </p:pic>
      <p:pic>
        <p:nvPicPr>
          <p:cNvPr id="14" name="图片 13" descr="文本&#10;&#10;描述已自动生成"/>
          <p:cNvPicPr>
            <a:picLocks noChangeAspect="1"/>
          </p:cNvPicPr>
          <p:nvPr/>
        </p:nvPicPr>
        <p:blipFill>
          <a:blip r:embed="rId7"/>
          <a:stretch>
            <a:fillRect/>
          </a:stretch>
        </p:blipFill>
        <p:spPr>
          <a:xfrm>
            <a:off x="8428990" y="4034155"/>
            <a:ext cx="3308350" cy="2707005"/>
          </a:xfrm>
          <a:prstGeom prst="rect">
            <a:avLst/>
          </a:prstGeom>
        </p:spPr>
      </p:pic>
      <p:pic>
        <p:nvPicPr>
          <p:cNvPr id="5" name="图片 4" descr="复星logo-反白-01"/>
          <p:cNvPicPr>
            <a:picLocks noChangeAspect="1"/>
          </p:cNvPicPr>
          <p:nvPr/>
        </p:nvPicPr>
        <p:blipFill>
          <a:blip r:embed="rId8"/>
          <a:stretch>
            <a:fillRect/>
          </a:stretch>
        </p:blipFill>
        <p:spPr>
          <a:xfrm>
            <a:off x="10302240" y="255905"/>
            <a:ext cx="1664970" cy="475615"/>
          </a:xfrm>
          <a:prstGeom prst="rect">
            <a:avLst/>
          </a:prstGeom>
        </p:spPr>
      </p:pic>
      <p:sp>
        <p:nvSpPr>
          <p:cNvPr id="33" name="文本框 11"/>
          <p:cNvSpPr txBox="1"/>
          <p:nvPr/>
        </p:nvSpPr>
        <p:spPr>
          <a:xfrm>
            <a:off x="901836" y="1767323"/>
            <a:ext cx="2525929" cy="523218"/>
          </a:xfrm>
          <a:prstGeom prst="rect">
            <a:avLst/>
          </a:prstGeom>
          <a:noFill/>
          <a:ln w="12700" cap="flat">
            <a:noFill/>
            <a:miter lim="400000"/>
          </a:ln>
          <a:effectLst/>
        </p:spPr>
        <p:txBody>
          <a:bodyPr wrap="square" lIns="45719" tIns="45719" rIns="45719" bIns="45719" numCol="1" anchor="t">
            <a:spAutoFit/>
          </a:bodyPr>
          <a:lstStyle/>
          <a:p>
            <a:r>
              <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58.9</a:t>
            </a:r>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亿元</a:t>
            </a:r>
            <a:endPar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复星医药</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2022</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年研发投入</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38" name="文本框 14"/>
          <p:cNvSpPr txBox="1"/>
          <p:nvPr/>
        </p:nvSpPr>
        <p:spPr>
          <a:xfrm>
            <a:off x="910562" y="4059638"/>
            <a:ext cx="3158122" cy="846386"/>
          </a:xfrm>
          <a:prstGeom prst="rect">
            <a:avLst/>
          </a:prstGeom>
          <a:ln w="12700">
            <a:miter lim="400000"/>
          </a:ln>
        </p:spPr>
        <p:txBody>
          <a:bodyPr wrap="square" lIns="45719" rIns="45719">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b="1" dirty="0">
                <a:solidFill>
                  <a:schemeClr val="bg1"/>
                </a:solidFill>
                <a:latin typeface="思源黑体 CN Normal" panose="020B0400000000000000" pitchFamily="34" charset="-128"/>
                <a:ea typeface="思源黑体 CN Normal" panose="020B0400000000000000" pitchFamily="34" charset="-128"/>
                <a:cs typeface="HYQIHEIX1-45W EXTRALIGHT" panose="00020600040101010101" pitchFamily="18" charset="-122"/>
              </a:rPr>
              <a:t>奕凯达</a:t>
            </a:r>
            <a:r>
              <a:rPr lang="en-US" altLang="zh-CN" sz="1600" b="1" dirty="0">
                <a:solidFill>
                  <a:schemeClr val="bg1"/>
                </a:solidFill>
                <a:latin typeface="思源黑体 CN Normal" panose="020B0400000000000000" pitchFamily="34" charset="-128"/>
                <a:ea typeface="思源黑体 CN Normal" panose="020B0400000000000000" pitchFamily="34" charset="-128"/>
                <a:cs typeface="HYQIHEIX1-45W EXTRALIGHT" panose="00020600040101010101" pitchFamily="18" charset="-122"/>
              </a:rPr>
              <a:t>®</a:t>
            </a:r>
            <a:endParaRPr lang="en-US" altLang="zh-CN" sz="1100" b="1" dirty="0">
              <a:solidFill>
                <a:schemeClr val="bg1"/>
              </a:solidFill>
              <a:latin typeface="思源黑体 CN Normal" panose="020B0400000000000000" pitchFamily="34" charset="-128"/>
              <a:ea typeface="思源黑体 CN Normal" panose="020B0400000000000000" pitchFamily="34" charset="-128"/>
              <a:cs typeface="HYQIHEIX1-45W EXTRALIGHT" panose="00020600040101010101" pitchFamily="18" charset="-122"/>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cs typeface="HYQIHEIX1-45W EXTRALIGHT" panose="00020600040101010101" pitchFamily="18" charset="-122"/>
              </a:rPr>
              <a:t>中国首个获</a:t>
            </a:r>
            <a:r>
              <a:rPr lang="zh-CN" altLang="en-US" sz="1100" dirty="0">
                <a:solidFill>
                  <a:schemeClr val="bg1"/>
                </a:solidFill>
                <a:latin typeface="思源黑体 CN Normal" panose="020B0400000000000000" pitchFamily="34" charset="-128"/>
                <a:ea typeface="思源黑体 CN Normal" panose="020B0400000000000000" pitchFamily="34" charset="-128"/>
              </a:rPr>
              <a:t>批上市的</a:t>
            </a:r>
            <a:r>
              <a:rPr lang="en-US" altLang="zh-CN" sz="1100" dirty="0">
                <a:solidFill>
                  <a:schemeClr val="bg1"/>
                </a:solidFill>
                <a:latin typeface="思源黑体 CN Normal" panose="020B0400000000000000" pitchFamily="34" charset="-128"/>
                <a:ea typeface="思源黑体 CN Normal" panose="020B0400000000000000" pitchFamily="34" charset="-128"/>
              </a:rPr>
              <a:t>CAR-T</a:t>
            </a:r>
            <a:r>
              <a:rPr lang="zh-CN" altLang="en-US" sz="1100" dirty="0">
                <a:solidFill>
                  <a:schemeClr val="bg1"/>
                </a:solidFill>
                <a:latin typeface="思源黑体 CN Normal" panose="020B0400000000000000" pitchFamily="34" charset="-128"/>
                <a:ea typeface="思源黑体 CN Normal" panose="020B0400000000000000" pitchFamily="34" charset="-128"/>
              </a:rPr>
              <a:t>细胞治疗产品</a:t>
            </a:r>
            <a:endParaRPr lang="en-US" altLang="zh-CN" sz="1100" dirty="0">
              <a:solidFill>
                <a:schemeClr val="bg1"/>
              </a:solidFill>
              <a:latin typeface="思源黑体 CN Normal" panose="020B0400000000000000" pitchFamily="34" charset="-128"/>
              <a:ea typeface="思源黑体 CN Normal" panose="020B04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rPr>
              <a:t>二线适应症在中国获批</a:t>
            </a:r>
            <a:endParaRPr lang="en-US" altLang="zh-CN" sz="1100" dirty="0">
              <a:solidFill>
                <a:schemeClr val="bg1"/>
              </a:solidFill>
              <a:latin typeface="思源黑体 CN Normal" panose="020B0400000000000000" pitchFamily="34" charset="-128"/>
              <a:ea typeface="思源黑体 CN Normal" panose="020B04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已惠及超</a:t>
            </a:r>
            <a:r>
              <a:rPr lang="en-US" altLang="zh-CN"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500</a:t>
            </a:r>
            <a:r>
              <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位中国患者</a:t>
            </a:r>
            <a:endPar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endParaRPr>
          </a:p>
        </p:txBody>
      </p:sp>
      <p:sp>
        <p:nvSpPr>
          <p:cNvPr id="39" name="文本框 14"/>
          <p:cNvSpPr txBox="1"/>
          <p:nvPr/>
        </p:nvSpPr>
        <p:spPr>
          <a:xfrm>
            <a:off x="877044" y="2821422"/>
            <a:ext cx="3580153" cy="846386"/>
          </a:xfrm>
          <a:prstGeom prst="rect">
            <a:avLst/>
          </a:prstGeom>
          <a:ln w="12700">
            <a:miter lim="400000"/>
          </a:ln>
        </p:spPr>
        <p:txBody>
          <a:bodyPr wrap="square" lIns="45719" rIns="45719">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汉斯状</a:t>
            </a:r>
            <a:r>
              <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t>
            </a:r>
            <a:endPar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自主研发的首款生物创新药</a:t>
            </a:r>
            <a:endPar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全球首个获批一线治疗广泛期小细胞肺癌的抗</a:t>
            </a:r>
            <a:r>
              <a:rPr lang="en-US" altLang="zh-CN"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PD-1</a:t>
            </a:r>
            <a:r>
              <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rPr>
              <a:t>单抗</a:t>
            </a:r>
            <a:endParaRPr lang="zh-CN" altLang="en-US" sz="1100" dirty="0">
              <a:solidFill>
                <a:schemeClr val="bg1"/>
              </a:solidFill>
              <a:latin typeface="思源黑体 CN Normal" panose="020B0400000000000000" pitchFamily="34" charset="-128"/>
              <a:ea typeface="思源黑体 CN Normal" panose="020B0400000000000000" pitchFamily="34" charset="-128"/>
              <a:sym typeface="微软雅黑" panose="020B0503020204020204" charset="-122"/>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rPr>
              <a:t>已在中国境内获批用于治疗</a:t>
            </a:r>
            <a:r>
              <a:rPr lang="en-US" altLang="zh-CN" sz="1100" dirty="0">
                <a:solidFill>
                  <a:schemeClr val="bg1"/>
                </a:solidFill>
                <a:latin typeface="思源黑体 CN Normal" panose="020B0400000000000000" pitchFamily="34" charset="-128"/>
                <a:ea typeface="思源黑体 CN Normal" panose="020B0400000000000000" pitchFamily="34" charset="-128"/>
              </a:rPr>
              <a:t>3</a:t>
            </a:r>
            <a:r>
              <a:rPr lang="zh-CN" altLang="en-US" sz="1100" dirty="0">
                <a:solidFill>
                  <a:schemeClr val="bg1"/>
                </a:solidFill>
                <a:latin typeface="思源黑体 CN Normal" panose="020B0400000000000000" pitchFamily="34" charset="-128"/>
                <a:ea typeface="思源黑体 CN Normal" panose="020B0400000000000000" pitchFamily="34" charset="-128"/>
              </a:rPr>
              <a:t>项适应症</a:t>
            </a:r>
            <a:endParaRPr lang="en-US" altLang="zh-CN" sz="1100" dirty="0">
              <a:solidFill>
                <a:schemeClr val="bg1"/>
              </a:solidFill>
              <a:latin typeface="思源黑体 CN Normal" panose="020B0400000000000000" pitchFamily="34" charset="-128"/>
              <a:ea typeface="思源黑体 CN Normal" panose="020B0400000000000000" pitchFamily="34" charset="-128"/>
            </a:endParaRPr>
          </a:p>
        </p:txBody>
      </p:sp>
      <p:sp>
        <p:nvSpPr>
          <p:cNvPr id="40" name="文本框 39"/>
          <p:cNvSpPr txBox="1"/>
          <p:nvPr/>
        </p:nvSpPr>
        <p:spPr>
          <a:xfrm>
            <a:off x="4574085" y="2812461"/>
            <a:ext cx="4035415" cy="1015663"/>
          </a:xfrm>
          <a:prstGeom prst="rect">
            <a:avLst/>
          </a:prstGeom>
          <a:noFill/>
        </p:spPr>
        <p:txBody>
          <a:bodyPr wrap="square">
            <a:spAutoFit/>
          </a:bodyPr>
          <a:lstStyle/>
          <a:p>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汉曲优</a:t>
            </a:r>
            <a:r>
              <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a:t>
            </a:r>
            <a:endParaRPr lang="en-US" altLang="zh-CN" sz="11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首个中欧双批单抗药物</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乳腺癌、转移性胃癌适应症美国上市许可申请获</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FDA</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受理</a:t>
            </a:r>
            <a:endPar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累计发货量超</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300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万支，惠及全球</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40+</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国，是获批上市国家和地区最多的国产生物类似药</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41" name="文本框 14"/>
          <p:cNvSpPr txBox="1"/>
          <p:nvPr/>
        </p:nvSpPr>
        <p:spPr>
          <a:xfrm>
            <a:off x="4574085" y="4059638"/>
            <a:ext cx="3720744" cy="1015663"/>
          </a:xfrm>
          <a:prstGeom prst="rect">
            <a:avLst/>
          </a:prstGeom>
          <a:ln w="12700">
            <a:miter lim="400000"/>
          </a:ln>
        </p:spPr>
        <p:txBody>
          <a:bodyPr wrap="square" lIns="45719" rIns="45719">
            <a:spAutoFit/>
          </a:bodyPr>
          <a:lstStyle/>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b="1" dirty="0">
                <a:solidFill>
                  <a:schemeClr val="bg1"/>
                </a:solidFill>
                <a:latin typeface="思源黑体 CN Normal" panose="020B0400000000000000" pitchFamily="34" charset="-128"/>
                <a:ea typeface="思源黑体 CN Normal" panose="020B0400000000000000" pitchFamily="34" charset="-128"/>
              </a:rPr>
              <a:t>注射用青蒿琥酯</a:t>
            </a:r>
            <a:endParaRPr lang="zh-CN" altLang="en-US" sz="1600" b="1" dirty="0">
              <a:solidFill>
                <a:schemeClr val="bg1"/>
              </a:solidFill>
              <a:latin typeface="思源黑体 CN Normal" panose="020B0400000000000000" pitchFamily="34" charset="-128"/>
              <a:ea typeface="思源黑体 CN Normal" panose="020B04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rPr>
              <a:t>第一代</a:t>
            </a:r>
            <a:r>
              <a:rPr lang="en-US" altLang="zh-CN" sz="1100" dirty="0" err="1">
                <a:solidFill>
                  <a:schemeClr val="bg1"/>
                </a:solidFill>
                <a:latin typeface="思源黑体 CN Normal" panose="020B0400000000000000" pitchFamily="34" charset="-128"/>
                <a:ea typeface="思源黑体 CN Normal" panose="020B0400000000000000" pitchFamily="34" charset="-128"/>
              </a:rPr>
              <a:t>Artesun</a:t>
            </a:r>
            <a:r>
              <a:rPr lang="en-US" altLang="zh-CN" sz="1100" dirty="0">
                <a:solidFill>
                  <a:schemeClr val="bg1"/>
                </a:solidFill>
                <a:latin typeface="思源黑体 CN Normal" panose="020B0400000000000000" pitchFamily="34" charset="-128"/>
                <a:ea typeface="思源黑体 CN Normal" panose="020B0400000000000000" pitchFamily="34" charset="-128"/>
              </a:rPr>
              <a:t>: WHO</a:t>
            </a:r>
            <a:r>
              <a:rPr lang="zh-CN" altLang="en-US" sz="1100" dirty="0">
                <a:solidFill>
                  <a:schemeClr val="bg1"/>
                </a:solidFill>
                <a:latin typeface="思源黑体 CN Normal" panose="020B0400000000000000" pitchFamily="34" charset="-128"/>
                <a:ea typeface="思源黑体 CN Normal" panose="020B0400000000000000" pitchFamily="34" charset="-128"/>
              </a:rPr>
              <a:t>推荐的治疗重症疟疾的首选药物，已救治全球超过</a:t>
            </a:r>
            <a:r>
              <a:rPr lang="en-US" altLang="zh-CN" sz="1100" dirty="0">
                <a:solidFill>
                  <a:schemeClr val="bg1"/>
                </a:solidFill>
                <a:latin typeface="思源黑体 CN Normal" panose="020B0400000000000000" pitchFamily="34" charset="-128"/>
                <a:ea typeface="思源黑体 CN Normal" panose="020B0400000000000000" pitchFamily="34" charset="-128"/>
              </a:rPr>
              <a:t>5,600 </a:t>
            </a:r>
            <a:r>
              <a:rPr lang="zh-CN" altLang="en-US" sz="1100" dirty="0">
                <a:solidFill>
                  <a:schemeClr val="bg1"/>
                </a:solidFill>
                <a:latin typeface="思源黑体 CN Normal" panose="020B0400000000000000" pitchFamily="34" charset="-128"/>
                <a:ea typeface="思源黑体 CN Normal" panose="020B0400000000000000" pitchFamily="34" charset="-128"/>
              </a:rPr>
              <a:t>万名重症疟疾患</a:t>
            </a:r>
            <a:endParaRPr lang="zh-CN" altLang="en-US" sz="1100" dirty="0">
              <a:solidFill>
                <a:schemeClr val="bg1"/>
              </a:solidFill>
              <a:latin typeface="思源黑体 CN Normal" panose="020B0400000000000000" pitchFamily="34" charset="-128"/>
              <a:ea typeface="思源黑体 CN Normal" panose="020B0400000000000000" pitchFamily="34" charset="-128"/>
            </a:endParaRPr>
          </a:p>
          <a:p>
            <a:pPr>
              <a:defRPr sz="120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Normal" panose="020B0400000000000000" pitchFamily="34" charset="-128"/>
                <a:ea typeface="思源黑体 CN Normal" panose="020B0400000000000000" pitchFamily="34" charset="-128"/>
              </a:rPr>
              <a:t>第二代</a:t>
            </a:r>
            <a:r>
              <a:rPr lang="en-US" altLang="zh-CN" sz="1100" dirty="0" err="1">
                <a:solidFill>
                  <a:schemeClr val="bg1"/>
                </a:solidFill>
                <a:latin typeface="思源黑体 CN Normal" panose="020B0400000000000000" pitchFamily="34" charset="-128"/>
                <a:ea typeface="思源黑体 CN Normal" panose="020B0400000000000000" pitchFamily="34" charset="-128"/>
              </a:rPr>
              <a:t>Agresun</a:t>
            </a:r>
            <a:r>
              <a:rPr lang="en-US" altLang="zh-CN" sz="1100" dirty="0">
                <a:solidFill>
                  <a:schemeClr val="bg1"/>
                </a:solidFill>
                <a:latin typeface="思源黑体 CN Normal" panose="020B0400000000000000" pitchFamily="34" charset="-128"/>
                <a:ea typeface="思源黑体 CN Normal" panose="020B0400000000000000" pitchFamily="34" charset="-128"/>
              </a:rPr>
              <a:t>: </a:t>
            </a:r>
            <a:r>
              <a:rPr lang="zh-CN" altLang="en-US" sz="1100" dirty="0">
                <a:solidFill>
                  <a:schemeClr val="bg1"/>
                </a:solidFill>
                <a:latin typeface="思源黑体 CN Normal" panose="020B0400000000000000" pitchFamily="34" charset="-128"/>
                <a:ea typeface="思源黑体 CN Normal" panose="020B0400000000000000" pitchFamily="34" charset="-128"/>
              </a:rPr>
              <a:t>全球首个通过</a:t>
            </a:r>
            <a:r>
              <a:rPr lang="en-US" altLang="zh-CN" sz="1100" dirty="0">
                <a:solidFill>
                  <a:schemeClr val="bg1"/>
                </a:solidFill>
                <a:latin typeface="思源黑体 CN Normal" panose="020B0400000000000000" pitchFamily="34" charset="-128"/>
                <a:ea typeface="思源黑体 CN Normal" panose="020B0400000000000000" pitchFamily="34" charset="-128"/>
              </a:rPr>
              <a:t>WHO</a:t>
            </a:r>
            <a:r>
              <a:rPr lang="zh-CN" altLang="en-US" sz="1100" dirty="0">
                <a:solidFill>
                  <a:schemeClr val="bg1"/>
                </a:solidFill>
                <a:latin typeface="思源黑体 CN Normal" panose="020B0400000000000000" pitchFamily="34" charset="-128"/>
                <a:ea typeface="思源黑体 CN Normal" panose="020B0400000000000000" pitchFamily="34" charset="-128"/>
              </a:rPr>
              <a:t>预认证的“一步配制青蒿琥酯注射剂”，已获得</a:t>
            </a:r>
            <a:r>
              <a:rPr lang="en-US" altLang="zh-CN" sz="1100" dirty="0">
                <a:solidFill>
                  <a:schemeClr val="bg1"/>
                </a:solidFill>
                <a:latin typeface="思源黑体 CN Normal" panose="020B0400000000000000" pitchFamily="34" charset="-128"/>
                <a:ea typeface="思源黑体 CN Normal" panose="020B0400000000000000" pitchFamily="34" charset="-128"/>
              </a:rPr>
              <a:t>16</a:t>
            </a:r>
            <a:r>
              <a:rPr lang="zh-CN" altLang="en-US" sz="1100" dirty="0">
                <a:solidFill>
                  <a:schemeClr val="bg1"/>
                </a:solidFill>
                <a:latin typeface="思源黑体 CN Normal" panose="020B0400000000000000" pitchFamily="34" charset="-128"/>
                <a:ea typeface="思源黑体 CN Normal" panose="020B0400000000000000" pitchFamily="34" charset="-128"/>
              </a:rPr>
              <a:t>个国家的注册批准</a:t>
            </a:r>
            <a:endParaRPr lang="zh-CN" altLang="en-US" sz="1100" dirty="0">
              <a:solidFill>
                <a:schemeClr val="bg1"/>
              </a:solidFill>
              <a:latin typeface="思源黑体 CN Normal" panose="020B0400000000000000" pitchFamily="34" charset="-128"/>
              <a:ea typeface="思源黑体 CN Normal" panose="020B0400000000000000" pitchFamily="34" charset="-128"/>
            </a:endParaRPr>
          </a:p>
        </p:txBody>
      </p:sp>
      <p:sp>
        <p:nvSpPr>
          <p:cNvPr id="44" name="文本框 43"/>
          <p:cNvSpPr txBox="1"/>
          <p:nvPr/>
        </p:nvSpPr>
        <p:spPr>
          <a:xfrm>
            <a:off x="4574085" y="1767323"/>
            <a:ext cx="4158696" cy="677108"/>
          </a:xfrm>
          <a:prstGeom prst="rect">
            <a:avLst/>
          </a:prstGeom>
          <a:noFill/>
        </p:spPr>
        <p:txBody>
          <a:bodyPr wrap="square">
            <a:spAutoFit/>
          </a:bodyPr>
          <a:lstStyle/>
          <a:p>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超</a:t>
            </a:r>
            <a:r>
              <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260</a:t>
            </a:r>
            <a:r>
              <a:rPr lang="zh-CN" altLang="en-US"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项</a:t>
            </a:r>
            <a:endParaRPr lang="en-US" altLang="zh-CN" sz="1600" b="1"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截至</a:t>
            </a:r>
            <a:r>
              <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2022</a:t>
            </a:r>
            <a:r>
              <a:rPr lang="zh-CN" altLang="en-US"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年末在研创新药、生物类似药、仿制药、一致性评价等项目</a:t>
            </a:r>
            <a:endParaRPr lang="en-US" altLang="zh-CN" sz="11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Desktop/复星Jerry/产业图片合集/健康/2.医美-复锐-ALMA/Opus-header-light.pngOpus-header-light"/>
          <p:cNvPicPr>
            <a:picLocks noChangeAspect="1"/>
          </p:cNvPicPr>
          <p:nvPr/>
        </p:nvPicPr>
        <p:blipFill>
          <a:blip r:embed="rId1" cstate="print"/>
          <a:srcRect t="1067" b="1067"/>
          <a:stretch>
            <a:fillRect/>
          </a:stretch>
        </p:blipFill>
        <p:spPr>
          <a:xfrm>
            <a:off x="0" y="635"/>
            <a:ext cx="12197080" cy="6863715"/>
          </a:xfrm>
          <a:prstGeom prst="rect">
            <a:avLst/>
          </a:prstGeom>
        </p:spPr>
      </p:pic>
      <p:sp>
        <p:nvSpPr>
          <p:cNvPr id="34" name="矩形 4"/>
          <p:cNvSpPr/>
          <p:nvPr/>
        </p:nvSpPr>
        <p:spPr>
          <a:xfrm>
            <a:off x="-6003" y="-5715"/>
            <a:ext cx="12190730" cy="686371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68" name="矩形 4"/>
          <p:cNvSpPr/>
          <p:nvPr/>
        </p:nvSpPr>
        <p:spPr>
          <a:xfrm>
            <a:off x="585985" y="4519160"/>
            <a:ext cx="11537611" cy="1761989"/>
          </a:xfrm>
          <a:prstGeom prst="rect">
            <a:avLst/>
          </a:prstGeom>
          <a:gradFill flip="none" rotWithShape="1">
            <a:gsLst>
              <a:gs pos="0">
                <a:srgbClr val="003DAD">
                  <a:alpha val="0"/>
                </a:srgbClr>
              </a:gs>
              <a:gs pos="89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42" name="矩形 4"/>
          <p:cNvSpPr/>
          <p:nvPr/>
        </p:nvSpPr>
        <p:spPr>
          <a:xfrm>
            <a:off x="586105" y="2023113"/>
            <a:ext cx="10419715" cy="2439670"/>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Title 1"/>
          <p:cNvSpPr txBox="1"/>
          <p:nvPr/>
        </p:nvSpPr>
        <p:spPr>
          <a:xfrm>
            <a:off x="486513" y="21197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zh-CN" altLang="en-US" sz="3200" b="0" dirty="0">
                <a:solidFill>
                  <a:srgbClr val="005DDC"/>
                </a:solidFill>
                <a:latin typeface="思源黑体 CN Normal" panose="020B0400000000000000" pitchFamily="34" charset="-128"/>
                <a:ea typeface="思源黑体 CN Normal" panose="020B0400000000000000" pitchFamily="34" charset="-128"/>
                <a:cs typeface="Arial" panose="020B0604020202020204" pitchFamily="34" charset="0"/>
              </a:rPr>
              <a:t>医疗器械与医学诊断</a:t>
            </a:r>
            <a:endParaRPr lang="zh-CN" altLang="en-US" sz="3200" b="0" dirty="0">
              <a:solidFill>
                <a:srgbClr val="005DDC"/>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sp>
        <p:nvSpPr>
          <p:cNvPr id="64" name="矩形 4"/>
          <p:cNvSpPr/>
          <p:nvPr/>
        </p:nvSpPr>
        <p:spPr>
          <a:xfrm>
            <a:off x="586105" y="1380493"/>
            <a:ext cx="11238865" cy="1016000"/>
          </a:xfrm>
          <a:prstGeom prst="rect">
            <a:avLst/>
          </a:prstGeom>
          <a:gradFill flip="none" rotWithShape="1">
            <a:gsLst>
              <a:gs pos="0">
                <a:srgbClr val="003DAD">
                  <a:alpha val="0"/>
                </a:srgbClr>
              </a:gs>
              <a:gs pos="96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anose="020B0503020204020204" charset="-122"/>
              <a:cs typeface="Arial" panose="020B0604020202020204" pitchFamily="34" charset="0"/>
            </a:endParaRPr>
          </a:p>
        </p:txBody>
      </p:sp>
      <p:sp>
        <p:nvSpPr>
          <p:cNvPr id="35" name="文本框 18"/>
          <p:cNvSpPr txBox="1"/>
          <p:nvPr/>
        </p:nvSpPr>
        <p:spPr>
          <a:xfrm>
            <a:off x="814940" y="2551044"/>
            <a:ext cx="2728360" cy="677108"/>
          </a:xfrm>
          <a:prstGeom prst="rect">
            <a:avLst/>
          </a:prstGeom>
          <a:ln w="12700">
            <a:miter lim="400000"/>
          </a:ln>
        </p:spPr>
        <p:txBody>
          <a:bodyPr wrap="square" lIns="45719" rIns="45719">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超</a:t>
            </a:r>
            <a:r>
              <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330</a:t>
            </a: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台 </a:t>
            </a:r>
            <a:endPar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sz="12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截至</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2023</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年</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6</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月</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30</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日，达芬奇手术机器人中国大陆和港澳地区累计装机</a:t>
            </a:r>
            <a:endPar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70" name="文本框 18"/>
          <p:cNvSpPr txBox="1"/>
          <p:nvPr/>
        </p:nvSpPr>
        <p:spPr>
          <a:xfrm>
            <a:off x="3244850" y="4635446"/>
            <a:ext cx="4609465" cy="1061829"/>
          </a:xfrm>
          <a:prstGeom prst="rect">
            <a:avLst/>
          </a:prstGeom>
          <a:ln w="12700">
            <a:miter lim="400000"/>
          </a:ln>
        </p:spPr>
        <p:txBody>
          <a:bodyPr wrap="square" lIns="45719" rIns="45719">
            <a:spAutoFit/>
          </a:bodyPr>
          <a:lstStyle/>
          <a:p>
            <a:r>
              <a:rPr lang="zh-CN" altLang="en-US" sz="1050" dirty="0">
                <a:solidFill>
                  <a:schemeClr val="bg1"/>
                </a:solidFill>
                <a:latin typeface="思源黑体 CN Normal" panose="020B0400000000000000" pitchFamily="34" charset="-128"/>
                <a:ea typeface="思源黑体 CN Normal" panose="020B0400000000000000" pitchFamily="34" charset="-128"/>
              </a:rPr>
              <a:t>复星诊断立足于自主研发，创新驱动发展，研发投入占比逐年上升，从</a:t>
            </a:r>
            <a:r>
              <a:rPr lang="en-US" altLang="zh-CN" sz="1050" dirty="0">
                <a:solidFill>
                  <a:schemeClr val="bg1"/>
                </a:solidFill>
                <a:latin typeface="思源黑体 CN Normal" panose="020B0400000000000000" pitchFamily="34" charset="-128"/>
                <a:ea typeface="思源黑体 CN Normal" panose="020B0400000000000000" pitchFamily="34" charset="-128"/>
              </a:rPr>
              <a:t>2021</a:t>
            </a:r>
            <a:r>
              <a:rPr lang="zh-CN" altLang="en-US" sz="1050" dirty="0">
                <a:solidFill>
                  <a:schemeClr val="bg1"/>
                </a:solidFill>
                <a:latin typeface="思源黑体 CN Normal" panose="020B0400000000000000" pitchFamily="34" charset="-128"/>
                <a:ea typeface="思源黑体 CN Normal" panose="020B0400000000000000" pitchFamily="34" charset="-128"/>
              </a:rPr>
              <a:t>年的</a:t>
            </a:r>
            <a:r>
              <a:rPr lang="en-US" altLang="zh-CN" sz="1050" dirty="0">
                <a:solidFill>
                  <a:schemeClr val="bg1"/>
                </a:solidFill>
                <a:latin typeface="思源黑体 CN Normal" panose="020B0400000000000000" pitchFamily="34" charset="-128"/>
                <a:ea typeface="思源黑体 CN Normal" panose="020B0400000000000000" pitchFamily="34" charset="-128"/>
              </a:rPr>
              <a:t>7.6%</a:t>
            </a:r>
            <a:r>
              <a:rPr lang="zh-CN" altLang="en-US" sz="1050" dirty="0">
                <a:solidFill>
                  <a:schemeClr val="bg1"/>
                </a:solidFill>
                <a:latin typeface="思源黑体 CN Normal" panose="020B0400000000000000" pitchFamily="34" charset="-128"/>
                <a:ea typeface="思源黑体 CN Normal" panose="020B0400000000000000" pitchFamily="34" charset="-128"/>
              </a:rPr>
              <a:t>增长至</a:t>
            </a:r>
            <a:r>
              <a:rPr lang="en-US" altLang="zh-CN" sz="1050" dirty="0">
                <a:solidFill>
                  <a:schemeClr val="bg1"/>
                </a:solidFill>
                <a:latin typeface="思源黑体 CN Normal" panose="020B0400000000000000" pitchFamily="34" charset="-128"/>
                <a:ea typeface="思源黑体 CN Normal" panose="020B0400000000000000" pitchFamily="34" charset="-128"/>
              </a:rPr>
              <a:t>2023</a:t>
            </a:r>
            <a:r>
              <a:rPr lang="zh-CN" altLang="en-US" sz="1050" dirty="0">
                <a:solidFill>
                  <a:schemeClr val="bg1"/>
                </a:solidFill>
                <a:latin typeface="思源黑体 CN Normal" panose="020B0400000000000000" pitchFamily="34" charset="-128"/>
                <a:ea typeface="思源黑体 CN Normal" panose="020B0400000000000000" pitchFamily="34" charset="-128"/>
              </a:rPr>
              <a:t>年的</a:t>
            </a:r>
            <a:r>
              <a:rPr lang="en-US" altLang="zh-CN" sz="1050" dirty="0">
                <a:solidFill>
                  <a:schemeClr val="bg1"/>
                </a:solidFill>
                <a:latin typeface="思源黑体 CN Normal" panose="020B0400000000000000" pitchFamily="34" charset="-128"/>
                <a:ea typeface="思源黑体 CN Normal" panose="020B0400000000000000" pitchFamily="34" charset="-128"/>
              </a:rPr>
              <a:t>19.3%</a:t>
            </a:r>
            <a:r>
              <a:rPr lang="zh-CN" altLang="en-US" sz="1050" dirty="0">
                <a:solidFill>
                  <a:schemeClr val="bg1"/>
                </a:solidFill>
                <a:latin typeface="思源黑体 CN Normal" panose="020B0400000000000000" pitchFamily="34" charset="-128"/>
                <a:ea typeface="思源黑体 CN Normal" panose="020B0400000000000000" pitchFamily="34" charset="-128"/>
              </a:rPr>
              <a:t>。</a:t>
            </a:r>
            <a:endParaRPr lang="en-US" altLang="zh-CN" sz="1050" dirty="0">
              <a:solidFill>
                <a:schemeClr val="bg1"/>
              </a:solidFill>
              <a:latin typeface="思源黑体 CN Normal" panose="020B0400000000000000" pitchFamily="34" charset="-128"/>
              <a:ea typeface="思源黑体 CN Normal" panose="020B0400000000000000" pitchFamily="34" charset="-128"/>
            </a:endParaRPr>
          </a:p>
          <a:p>
            <a:br>
              <a:rPr lang="en-US" altLang="zh-CN" sz="1050" dirty="0">
                <a:solidFill>
                  <a:schemeClr val="bg1"/>
                </a:solidFill>
                <a:latin typeface="思源黑体 CN Normal" panose="020B0400000000000000" pitchFamily="34" charset="-128"/>
                <a:ea typeface="思源黑体 CN Normal" panose="020B0400000000000000" pitchFamily="34" charset="-128"/>
              </a:rPr>
            </a:br>
            <a:r>
              <a:rPr lang="zh-CN" altLang="en-US" sz="1050" dirty="0">
                <a:solidFill>
                  <a:schemeClr val="bg1"/>
                </a:solidFill>
                <a:latin typeface="思源黑体 CN Normal" panose="020B0400000000000000" pitchFamily="34" charset="-128"/>
                <a:ea typeface="思源黑体 CN Normal" panose="020B0400000000000000" pitchFamily="34" charset="-128"/>
              </a:rPr>
              <a:t>产品涉及临床化学、临床免疫、分子诊断、微生物、</a:t>
            </a:r>
            <a:r>
              <a:rPr lang="en-US" altLang="zh-CN" sz="1050" dirty="0">
                <a:solidFill>
                  <a:schemeClr val="bg1"/>
                </a:solidFill>
                <a:latin typeface="思源黑体 CN Normal" panose="020B0400000000000000" pitchFamily="34" charset="-128"/>
                <a:ea typeface="思源黑体 CN Normal" panose="020B0400000000000000" pitchFamily="34" charset="-128"/>
              </a:rPr>
              <a:t>POCT</a:t>
            </a:r>
            <a:r>
              <a:rPr lang="zh-CN" altLang="en-US" sz="1050" dirty="0">
                <a:solidFill>
                  <a:schemeClr val="bg1"/>
                </a:solidFill>
                <a:latin typeface="思源黑体 CN Normal" panose="020B0400000000000000" pitchFamily="34" charset="-128"/>
                <a:ea typeface="思源黑体 CN Normal" panose="020B0400000000000000" pitchFamily="34" charset="-128"/>
              </a:rPr>
              <a:t>等检验医学领域，围绕肿瘤、消化代谢、心脑血管、大生殖、中枢神经、感染等六大疾病领域构建大型全自动流水线和小型</a:t>
            </a:r>
            <a:r>
              <a:rPr lang="en-US" altLang="zh-CN" sz="1050" dirty="0">
                <a:solidFill>
                  <a:schemeClr val="bg1"/>
                </a:solidFill>
                <a:latin typeface="思源黑体 CN Normal" panose="020B0400000000000000" pitchFamily="34" charset="-128"/>
                <a:ea typeface="思源黑体 CN Normal" panose="020B0400000000000000" pitchFamily="34" charset="-128"/>
              </a:rPr>
              <a:t>POCT</a:t>
            </a:r>
            <a:r>
              <a:rPr lang="zh-CN" altLang="en-US" sz="1050" dirty="0">
                <a:solidFill>
                  <a:schemeClr val="bg1"/>
                </a:solidFill>
                <a:latin typeface="思源黑体 CN Normal" panose="020B0400000000000000" pitchFamily="34" charset="-128"/>
                <a:ea typeface="思源黑体 CN Normal" panose="020B0400000000000000" pitchFamily="34" charset="-128"/>
              </a:rPr>
              <a:t>产品群。</a:t>
            </a:r>
            <a:endParaRPr lang="zh-CN" altLang="en-US" sz="1050" dirty="0">
              <a:solidFill>
                <a:schemeClr val="bg1"/>
              </a:solidFill>
              <a:effectLst/>
              <a:latin typeface="思源黑体 CN Normal" panose="020B0400000000000000" pitchFamily="34" charset="-128"/>
              <a:ea typeface="思源黑体 CN Normal" panose="020B0400000000000000" pitchFamily="34" charset="-128"/>
            </a:endParaRPr>
          </a:p>
        </p:txBody>
      </p:sp>
      <p:pic>
        <p:nvPicPr>
          <p:cNvPr id="28" name="图形 27"/>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878205" y="5200650"/>
            <a:ext cx="2138045" cy="399415"/>
          </a:xfrm>
          <a:prstGeom prst="rect">
            <a:avLst/>
          </a:prstGeom>
        </p:spPr>
      </p:pic>
      <p:sp>
        <p:nvSpPr>
          <p:cNvPr id="36" name="文本框 18"/>
          <p:cNvSpPr txBox="1"/>
          <p:nvPr/>
        </p:nvSpPr>
        <p:spPr>
          <a:xfrm>
            <a:off x="3755966" y="2597825"/>
            <a:ext cx="3676750" cy="507831"/>
          </a:xfrm>
          <a:prstGeom prst="rect">
            <a:avLst/>
          </a:prstGeom>
          <a:ln w="12700">
            <a:miter lim="400000"/>
          </a:ln>
        </p:spPr>
        <p:txBody>
          <a:bodyPr wrap="square" lIns="45719" rIns="45719">
            <a:spAutoFit/>
          </a:bodyPr>
          <a:lstStyle/>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国产达芬奇</a:t>
            </a:r>
            <a:r>
              <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Xi</a:t>
            </a: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手术系统</a:t>
            </a:r>
            <a:endParaRPr lang="en-US" altLang="zh-CN"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pPr>
              <a:defRPr b="1">
                <a:solidFill>
                  <a:schemeClr val="accent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“胸腹腔内窥镜手术控制系统”成功获</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NMPA</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rPr>
              <a:t>批准</a:t>
            </a:r>
            <a:endPar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sp>
        <p:nvSpPr>
          <p:cNvPr id="7" name="文本框 18"/>
          <p:cNvSpPr txBox="1"/>
          <p:nvPr/>
        </p:nvSpPr>
        <p:spPr>
          <a:xfrm>
            <a:off x="3244850" y="5745654"/>
            <a:ext cx="4464245" cy="415498"/>
          </a:xfrm>
          <a:prstGeom prst="rect">
            <a:avLst/>
          </a:prstGeom>
          <a:ln w="12700">
            <a:miter lim="400000"/>
          </a:ln>
        </p:spPr>
        <p:txBody>
          <a:bodyPr wrap="square" lIns="45719" rIns="45719">
            <a:spAutoFit/>
          </a:bodyPr>
          <a:lstStyle/>
          <a:p>
            <a:r>
              <a:rPr lang="en-US" altLang="zh-CN"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2023</a:t>
            </a:r>
            <a:r>
              <a:rPr lang="zh-CN" altLang="en-US"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年</a:t>
            </a:r>
            <a:r>
              <a:rPr lang="en-US" altLang="zh-CN"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5</a:t>
            </a:r>
            <a:r>
              <a:rPr lang="zh-CN" altLang="en-US"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月，复星诊断全新推出精致、全面、智能、灵活的实验室自动化系统</a:t>
            </a:r>
            <a:r>
              <a:rPr lang="en-US" altLang="zh-CN"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F-A7000 series</a:t>
            </a:r>
            <a:r>
              <a:rPr lang="zh-CN" altLang="en-US"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rPr>
              <a:t>。</a:t>
            </a:r>
            <a:endParaRPr lang="zh-CN" altLang="en-US" sz="1050" dirty="0">
              <a:solidFill>
                <a:schemeClr val="bg1"/>
              </a:solidFill>
              <a:latin typeface="思源黑体 CN Normal" panose="020B0400000000000000" pitchFamily="34" charset="-128"/>
              <a:ea typeface="思源黑体 CN Normal" panose="020B0400000000000000" pitchFamily="34" charset="-128"/>
              <a:sym typeface="Helvetica Neue" panose="02000503000000020004"/>
            </a:endParaRPr>
          </a:p>
        </p:txBody>
      </p:sp>
      <p:grpSp>
        <p:nvGrpSpPr>
          <p:cNvPr id="10" name="组合 9"/>
          <p:cNvGrpSpPr/>
          <p:nvPr/>
        </p:nvGrpSpPr>
        <p:grpSpPr>
          <a:xfrm>
            <a:off x="7961630" y="4598035"/>
            <a:ext cx="3568700" cy="1547495"/>
            <a:chOff x="8184917" y="4843445"/>
            <a:chExt cx="2044384" cy="778174"/>
          </a:xfrm>
        </p:grpSpPr>
        <p:pic>
          <p:nvPicPr>
            <p:cNvPr id="8" name="图片 7"/>
            <p:cNvPicPr>
              <a:picLocks noChangeAspect="1"/>
            </p:cNvPicPr>
            <p:nvPr/>
          </p:nvPicPr>
          <p:blipFill>
            <a:blip r:embed="rId4" cstate="screen"/>
            <a:stretch>
              <a:fillRect/>
            </a:stretch>
          </p:blipFill>
          <p:spPr>
            <a:xfrm>
              <a:off x="9114177" y="4843445"/>
              <a:ext cx="1115124" cy="736640"/>
            </a:xfrm>
            <a:prstGeom prst="rect">
              <a:avLst/>
            </a:prstGeom>
          </p:spPr>
        </p:pic>
        <p:pic>
          <p:nvPicPr>
            <p:cNvPr id="9" name="图片 8"/>
            <p:cNvPicPr>
              <a:picLocks noChangeAspect="1"/>
            </p:cNvPicPr>
            <p:nvPr/>
          </p:nvPicPr>
          <p:blipFill>
            <a:blip r:embed="rId5" cstate="screen"/>
            <a:stretch>
              <a:fillRect/>
            </a:stretch>
          </p:blipFill>
          <p:spPr>
            <a:xfrm>
              <a:off x="8184917" y="4918676"/>
              <a:ext cx="1054415" cy="702943"/>
            </a:xfrm>
            <a:prstGeom prst="rect">
              <a:avLst/>
            </a:prstGeom>
          </p:spPr>
        </p:pic>
      </p:grpSp>
      <p:sp>
        <p:nvSpPr>
          <p:cNvPr id="2" name="文本框 1"/>
          <p:cNvSpPr txBox="1"/>
          <p:nvPr/>
        </p:nvSpPr>
        <p:spPr>
          <a:xfrm>
            <a:off x="814940" y="3465411"/>
            <a:ext cx="5281060" cy="877163"/>
          </a:xfrm>
          <a:prstGeom prst="rect">
            <a:avLst/>
          </a:prstGeom>
          <a:noFill/>
        </p:spPr>
        <p:txBody>
          <a:bodyPr wrap="square" rtlCol="0">
            <a:spAutoFit/>
          </a:bodyPr>
          <a:lstStyle/>
          <a:p>
            <a:pPr>
              <a:defRPr b="1">
                <a:solidFill>
                  <a:srgbClr val="4472C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sym typeface="微软雅黑" panose="020B0503020204020204" charset="-122"/>
              </a:rPr>
              <a:t>多款医疗器械产品引入新市场</a:t>
            </a:r>
            <a:b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b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Soprano Titanium™</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已获</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FDA</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监管许可并于北美上市</a:t>
            </a:r>
            <a:endPar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endParaRPr>
          </a:p>
          <a:p>
            <a:pPr>
              <a:defRPr b="1">
                <a:solidFill>
                  <a:srgbClr val="4472C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Alma Opus</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进一步扩展至美国以外的全球市场，包括中国市场引入</a:t>
            </a:r>
            <a:b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b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Vivo45, Vivo1-2</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和</a:t>
            </a:r>
            <a:r>
              <a:rPr lang="en-US"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Vivo3</a:t>
            </a:r>
            <a:r>
              <a:rPr lang="zh-CN" altLang="en-US"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sym typeface="微软雅黑" panose="020B0503020204020204" charset="-122"/>
              </a:rPr>
              <a:t>系列呼吸机登录中国市场，新技术与全球同步</a:t>
            </a:r>
            <a:endParaRPr lang="en-GB" altLang="zh-CN" sz="1100" dirty="0">
              <a:solidFill>
                <a:schemeClr val="bg1"/>
              </a:solidFill>
              <a:latin typeface="思源黑体 CN Light" panose="020B0300000000000000" pitchFamily="34" charset="-128"/>
              <a:ea typeface="思源黑体 CN Light" panose="020B0300000000000000" pitchFamily="34" charset="-128"/>
              <a:cs typeface="Arial" panose="020B0604020202020204" pitchFamily="34" charset="0"/>
            </a:endParaRPr>
          </a:p>
        </p:txBody>
      </p:sp>
      <p:pic>
        <p:nvPicPr>
          <p:cNvPr id="5" name="图片 4" descr="复星logo-反白-01"/>
          <p:cNvPicPr>
            <a:picLocks noChangeAspect="1"/>
          </p:cNvPicPr>
          <p:nvPr/>
        </p:nvPicPr>
        <p:blipFill>
          <a:blip r:embed="rId6"/>
          <a:stretch>
            <a:fillRect/>
          </a:stretch>
        </p:blipFill>
        <p:spPr>
          <a:xfrm>
            <a:off x="10302240" y="255905"/>
            <a:ext cx="1664970" cy="475615"/>
          </a:xfrm>
          <a:prstGeom prst="rect">
            <a:avLst/>
          </a:prstGeom>
        </p:spPr>
      </p:pic>
      <p:sp>
        <p:nvSpPr>
          <p:cNvPr id="32" name="文本框 31"/>
          <p:cNvSpPr txBox="1"/>
          <p:nvPr/>
        </p:nvSpPr>
        <p:spPr>
          <a:xfrm>
            <a:off x="455037" y="778062"/>
            <a:ext cx="8962269" cy="523220"/>
          </a:xfrm>
          <a:prstGeom prst="rect">
            <a:avLst/>
          </a:prstGeom>
          <a:noFill/>
        </p:spPr>
        <p:txBody>
          <a:bodyPr wrap="square" rtlCol="0">
            <a:spAutoFit/>
          </a:bodyPr>
          <a:lstStyle/>
          <a:p>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复星医疗器械聚焦医疗器械产业运营，致力于成为全面的数智化解决方案的产业科技平台</a:t>
            </a:r>
            <a:endParaRPr lang="en-US" altLang="zh-CN"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a:p>
            <a:r>
              <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rPr>
              <a:t>复星诊断聚焦体外诊断行业，致力于成为全球领先的医学诊断整体解决方案科技创新者</a:t>
            </a:r>
            <a:endParaRPr lang="zh-CN" altLang="en-US" sz="1400" dirty="0">
              <a:solidFill>
                <a:schemeClr val="bg1"/>
              </a:solidFill>
              <a:latin typeface="思源黑体 CN Normal" panose="020B0400000000000000" pitchFamily="34" charset="-128"/>
              <a:ea typeface="思源黑体 CN Normal" panose="020B0400000000000000" pitchFamily="34" charset="-128"/>
              <a:cs typeface="Arial" panose="020B0604020202020204" pitchFamily="34" charset="0"/>
            </a:endParaRPr>
          </a:p>
        </p:txBody>
      </p:sp>
      <p:pic>
        <p:nvPicPr>
          <p:cNvPr id="15" name="图片 14"/>
          <p:cNvPicPr>
            <a:picLocks noChangeAspect="1"/>
          </p:cNvPicPr>
          <p:nvPr/>
        </p:nvPicPr>
        <p:blipFill>
          <a:blip r:embed="rId7"/>
          <a:stretch>
            <a:fillRect/>
          </a:stretch>
        </p:blipFill>
        <p:spPr>
          <a:xfrm>
            <a:off x="873760" y="1621793"/>
            <a:ext cx="2287270" cy="523240"/>
          </a:xfrm>
          <a:prstGeom prst="rect">
            <a:avLst/>
          </a:prstGeom>
        </p:spPr>
      </p:pic>
      <p:pic>
        <p:nvPicPr>
          <p:cNvPr id="4" name="图片 3"/>
          <p:cNvPicPr>
            <a:picLocks noChangeAspect="1"/>
          </p:cNvPicPr>
          <p:nvPr/>
        </p:nvPicPr>
        <p:blipFill>
          <a:blip r:embed="rId8"/>
          <a:stretch>
            <a:fillRect/>
          </a:stretch>
        </p:blipFill>
        <p:spPr>
          <a:xfrm>
            <a:off x="4495165" y="1763398"/>
            <a:ext cx="882015" cy="208915"/>
          </a:xfrm>
          <a:prstGeom prst="rect">
            <a:avLst/>
          </a:prstGeom>
        </p:spPr>
      </p:pic>
      <p:pic>
        <p:nvPicPr>
          <p:cNvPr id="13" name="图片 12"/>
          <p:cNvPicPr>
            <a:picLocks noChangeAspect="1"/>
          </p:cNvPicPr>
          <p:nvPr/>
        </p:nvPicPr>
        <p:blipFill>
          <a:blip r:embed="rId9" cstate="hqprint"/>
          <a:stretch>
            <a:fillRect/>
          </a:stretch>
        </p:blipFill>
        <p:spPr>
          <a:xfrm>
            <a:off x="7462520" y="1684023"/>
            <a:ext cx="936625" cy="374650"/>
          </a:xfrm>
          <a:prstGeom prst="rect">
            <a:avLst/>
          </a:prstGeom>
        </p:spPr>
      </p:pic>
      <p:pic>
        <p:nvPicPr>
          <p:cNvPr id="16" name="图片 15"/>
          <p:cNvPicPr>
            <a:picLocks noChangeAspect="1"/>
          </p:cNvPicPr>
          <p:nvPr/>
        </p:nvPicPr>
        <p:blipFill>
          <a:blip r:embed="rId10" cstate="hqprint"/>
          <a:stretch>
            <a:fillRect/>
          </a:stretch>
        </p:blipFill>
        <p:spPr>
          <a:xfrm>
            <a:off x="3543300" y="1718313"/>
            <a:ext cx="781050" cy="306705"/>
          </a:xfrm>
          <a:prstGeom prst="rect">
            <a:avLst/>
          </a:prstGeom>
        </p:spPr>
      </p:pic>
      <p:pic>
        <p:nvPicPr>
          <p:cNvPr id="17" name="图片 16"/>
          <p:cNvPicPr>
            <a:picLocks noChangeAspect="1"/>
          </p:cNvPicPr>
          <p:nvPr/>
        </p:nvPicPr>
        <p:blipFill>
          <a:blip r:embed="rId11" cstate="hqprint"/>
          <a:stretch>
            <a:fillRect/>
          </a:stretch>
        </p:blipFill>
        <p:spPr>
          <a:xfrm>
            <a:off x="5505450" y="1721488"/>
            <a:ext cx="1289050" cy="320040"/>
          </a:xfrm>
          <a:prstGeom prst="rect">
            <a:avLst/>
          </a:prstGeom>
        </p:spPr>
      </p:pic>
      <p:pic>
        <p:nvPicPr>
          <p:cNvPr id="18" name="图片 17"/>
          <p:cNvPicPr>
            <a:picLocks noChangeAspect="1"/>
          </p:cNvPicPr>
          <p:nvPr/>
        </p:nvPicPr>
        <p:blipFill>
          <a:blip r:embed="rId12" cstate="hqprint"/>
          <a:stretch>
            <a:fillRect/>
          </a:stretch>
        </p:blipFill>
        <p:spPr>
          <a:xfrm>
            <a:off x="6922135" y="1693548"/>
            <a:ext cx="387350" cy="419100"/>
          </a:xfrm>
          <a:prstGeom prst="rect">
            <a:avLst/>
          </a:prstGeom>
        </p:spPr>
      </p:pic>
      <p:pic>
        <p:nvPicPr>
          <p:cNvPr id="19" name="图片 18"/>
          <p:cNvPicPr>
            <a:picLocks noChangeAspect="1"/>
          </p:cNvPicPr>
          <p:nvPr/>
        </p:nvPicPr>
        <p:blipFill>
          <a:blip r:embed="rId13"/>
          <a:stretch>
            <a:fillRect/>
          </a:stretch>
        </p:blipFill>
        <p:spPr>
          <a:xfrm>
            <a:off x="8618855" y="1583693"/>
            <a:ext cx="1183640" cy="430530"/>
          </a:xfrm>
          <a:prstGeom prst="rect">
            <a:avLst/>
          </a:prstGeom>
        </p:spPr>
      </p:pic>
      <p:pic>
        <p:nvPicPr>
          <p:cNvPr id="21" name="图片 20"/>
          <p:cNvPicPr>
            <a:picLocks noChangeAspect="1"/>
          </p:cNvPicPr>
          <p:nvPr/>
        </p:nvPicPr>
        <p:blipFill>
          <a:blip r:embed="rId14" cstate="hqprint"/>
          <a:stretch>
            <a:fillRect/>
          </a:stretch>
        </p:blipFill>
        <p:spPr>
          <a:xfrm>
            <a:off x="9872980" y="1763398"/>
            <a:ext cx="1946275" cy="265430"/>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0000">
              <a:srgbClr val="D7E3F4"/>
            </a:gs>
            <a:gs pos="0">
              <a:srgbClr val="C4AD8F">
                <a:alpha val="39000"/>
              </a:srgbClr>
            </a:gs>
            <a:gs pos="100000">
              <a:schemeClr val="bg1"/>
            </a:gs>
          </a:gsLst>
          <a:lin ang="7800000" scaled="0"/>
        </a:gra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10531</Words>
  <Application>WPS 演示</Application>
  <PresentationFormat>宽屏</PresentationFormat>
  <Paragraphs>1232</Paragraphs>
  <Slides>36</Slides>
  <Notes>22</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36</vt:i4>
      </vt:variant>
    </vt:vector>
  </HeadingPairs>
  <TitlesOfParts>
    <vt:vector size="68" baseType="lpstr">
      <vt:lpstr>Arial</vt:lpstr>
      <vt:lpstr>宋体</vt:lpstr>
      <vt:lpstr>Wingdings</vt:lpstr>
      <vt:lpstr>思源黑体 CN Normal</vt:lpstr>
      <vt:lpstr>微软雅黑</vt:lpstr>
      <vt:lpstr>思源黑体 CN Regular</vt:lpstr>
      <vt:lpstr>Politica</vt:lpstr>
      <vt:lpstr>HYQIHEIX1-45W EXTRALIGHT</vt:lpstr>
      <vt:lpstr>思源黑体 CN Light</vt:lpstr>
      <vt:lpstr>HYQIHEIX1-55W BOOK</vt:lpstr>
      <vt:lpstr>Calibri</vt:lpstr>
      <vt:lpstr>微软雅黑 Light</vt:lpstr>
      <vt:lpstr>楷体</vt:lpstr>
      <vt:lpstr>Helvetica Neue</vt:lpstr>
      <vt:lpstr>PingFang SC Regular</vt:lpstr>
      <vt:lpstr>思源黑体 CN Medium</vt:lpstr>
      <vt:lpstr>等线</vt:lpstr>
      <vt:lpstr>Politica Regular</vt:lpstr>
      <vt:lpstr>NumberOnly</vt:lpstr>
      <vt:lpstr>Politica Bold</vt:lpstr>
      <vt:lpstr>Century Gothic</vt:lpstr>
      <vt:lpstr>HYQIHEIX1-95W EXTRABLACK</vt:lpstr>
      <vt:lpstr>Arial Black</vt:lpstr>
      <vt:lpstr>Agency FB</vt:lpstr>
      <vt:lpstr>Georgia</vt:lpstr>
      <vt:lpstr>黑体</vt:lpstr>
      <vt:lpstr>STHeiti</vt:lpstr>
      <vt:lpstr>HYQIHEIX1-35W THIN</vt:lpstr>
      <vt:lpstr>Arial Unicode MS</vt:lpstr>
      <vt:lpstr>Malgun Gothic</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Dr.H</cp:lastModifiedBy>
  <cp:revision>517</cp:revision>
  <cp:lastPrinted>2023-09-15T09:33:00Z</cp:lastPrinted>
  <dcterms:created xsi:type="dcterms:W3CDTF">2023-09-15T02:37:00Z</dcterms:created>
  <dcterms:modified xsi:type="dcterms:W3CDTF">2024-02-20T09:10:24Z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B2ED2EF1BDFC4ADDB9830330FB9B70D3_13</vt:lpwstr>
  </property>
</Properties>
</file>